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1"/>
  </p:notesMasterIdLst>
  <p:sldIdLst>
    <p:sldId id="256" r:id="rId2"/>
    <p:sldId id="266" r:id="rId3"/>
    <p:sldId id="276" r:id="rId4"/>
    <p:sldId id="267" r:id="rId5"/>
    <p:sldId id="268" r:id="rId6"/>
    <p:sldId id="269" r:id="rId7"/>
    <p:sldId id="270" r:id="rId8"/>
    <p:sldId id="271" r:id="rId9"/>
    <p:sldId id="275" r:id="rId10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howGuides="1">
      <p:cViewPr varScale="1">
        <p:scale>
          <a:sx n="108" d="100"/>
          <a:sy n="108" d="100"/>
        </p:scale>
        <p:origin x="1469" y="91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14.11.2025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22.png"/><Relationship Id="rId2" Type="http://schemas.openxmlformats.org/officeDocument/2006/relationships/image" Target="../media/image4.png"/><Relationship Id="rId16" Type="http://schemas.openxmlformats.org/officeDocument/2006/relationships/image" Target="../media/image2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10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2A3D249-6366-4532-95C2-9DDC07D17B44}" type="datetime1">
              <a:rPr lang="pl-PL" smtClean="0"/>
              <a:t>14.11.2025</a:t>
            </a:fld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5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5" y="4500563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0" y="5593629"/>
            <a:ext cx="7559675" cy="70557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pic>
        <p:nvPicPr>
          <p:cNvPr id="8" name="Obraz 7" descr="znak Funduszy Europejskich">
            <a:extLst>
              <a:ext uri="{FF2B5EF4-FFF2-40B4-BE49-F238E27FC236}">
                <a16:creationId xmlns:a16="http://schemas.microsoft.com/office/drawing/2014/main" id="{BFD80FA4-66E0-3049-A92A-085F431CEB0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9" name="Obraz 8" descr="flaga Unii Europejskie z dopiskiem dofinansowane przez Unię Europejską">
            <a:extLst>
              <a:ext uri="{FF2B5EF4-FFF2-40B4-BE49-F238E27FC236}">
                <a16:creationId xmlns:a16="http://schemas.microsoft.com/office/drawing/2014/main" id="{695F0183-048A-AF46-A850-8C265BFACC2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0" name="Obraz 9" descr="barwy RP">
            <a:extLst>
              <a:ext uri="{FF2B5EF4-FFF2-40B4-BE49-F238E27FC236}">
                <a16:creationId xmlns:a16="http://schemas.microsoft.com/office/drawing/2014/main" id="{875F5C9C-57CB-134D-A405-3BC05A23D85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14.11.2025</a:t>
            </a:fld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 descr="flaga Unii Europejskiej z dopiskiem dofinansowane przez Unię Europejską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857886D-A165-4D54-8DB0-CE6586ECA8EC}" type="datetime1">
              <a:rPr lang="pl-PL" smtClean="0"/>
              <a:t>14.11.2025</a:t>
            </a:fld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70B23A41-17AB-76D8-3EFE-38FC22C5B5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 descr="flaga Unii Europejskie z dopiskiem dofinansowane przez Unię Europejską">
            <a:extLst>
              <a:ext uri="{FF2B5EF4-FFF2-40B4-BE49-F238E27FC236}">
                <a16:creationId xmlns:a16="http://schemas.microsoft.com/office/drawing/2014/main" id="{E8AB2AB5-3131-C310-7606-68997985114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7C93677B-A16E-82CA-7FC4-B6B51516070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hdr="0" ftr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2726208F-D6F7-1381-5132-3B60A6BFE7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/>
              <a:t>Redakcja, adiustacja i korekta komunikatów tekstowych</a:t>
            </a:r>
            <a:endParaRPr lang="pl-PL" dirty="0"/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0F4B11A1-2445-C731-5567-0EBA6FAF89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/>
              <a:t>Zajęcia 2: Adiustacja</a:t>
            </a:r>
            <a:endParaRPr lang="pl-PL" dirty="0"/>
          </a:p>
        </p:txBody>
      </p:sp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01A395D3-35E7-4FC6-9F13-A51704F85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385F5-A64F-428D-9CAC-5D502640F501}" type="datetime1">
              <a:rPr lang="pl-PL" smtClean="0"/>
              <a:t>14.11.2025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61682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939CE09-F06B-4647-9912-01DC809B2B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906" y="899836"/>
            <a:ext cx="4320000" cy="1080001"/>
          </a:xfrm>
        </p:spPr>
        <p:txBody>
          <a:bodyPr/>
          <a:lstStyle/>
          <a:p>
            <a:r>
              <a:rPr lang="pl-PL"/>
              <a:t>Definicja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774AC62-8E1C-4C6E-B44D-4B59AE83A2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8784496" cy="4680002"/>
          </a:xfrm>
        </p:spPr>
        <p:txBody>
          <a:bodyPr>
            <a:normAutofit fontScale="92500" lnSpcReduction="10000"/>
          </a:bodyPr>
          <a:lstStyle/>
          <a:p>
            <a:pPr marL="384048" marR="0" lvl="0" indent="-384048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Char char="■"/>
              <a:tabLst/>
              <a:defRPr/>
            </a:pPr>
            <a:r>
              <a:rPr kumimoji="0" lang="pl-PL" sz="2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ingerencje zarówno na poziomie głębokim, jak i płytkim</a:t>
            </a:r>
          </a:p>
          <a:p>
            <a:pPr marL="384048" marR="0" lvl="0" indent="-384048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Char char="■"/>
              <a:tabLst/>
              <a:defRPr/>
            </a:pPr>
            <a:r>
              <a:rPr kumimoji="0" lang="pl-PL" sz="2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poziom głęboki:</a:t>
            </a:r>
          </a:p>
          <a:p>
            <a:pPr marL="914400" marR="0" lvl="1" indent="-384048" algn="l" defTabSz="914400" rtl="0" eaLnBrk="1" fontAlgn="auto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Char char="–"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styl </a:t>
            </a:r>
          </a:p>
          <a:p>
            <a:pPr marL="914400" marR="0" lvl="1" indent="-384048" algn="l" defTabSz="914400" rtl="0" eaLnBrk="1" fontAlgn="auto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Char char="–"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kompozycja</a:t>
            </a:r>
          </a:p>
          <a:p>
            <a:pPr marL="914400" marR="0" lvl="1" indent="-384048" algn="l" defTabSz="914400" rtl="0" eaLnBrk="1" fontAlgn="auto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Char char="–"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nawet koncepcja</a:t>
            </a:r>
          </a:p>
          <a:p>
            <a:pPr marL="384048" marR="0" lvl="0" indent="-384048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Char char="■"/>
              <a:tabLst/>
              <a:defRPr/>
            </a:pPr>
            <a:r>
              <a:rPr kumimoji="0" lang="pl-PL" sz="2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poziom płytki: </a:t>
            </a:r>
          </a:p>
          <a:p>
            <a:pPr marL="914400" marR="0" lvl="1" indent="-384048" algn="l" defTabSz="914400" rtl="0" eaLnBrk="1" fontAlgn="auto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Char char="–"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ortografia </a:t>
            </a:r>
          </a:p>
          <a:p>
            <a:pPr marL="914400" marR="0" lvl="1" indent="-384048" algn="l" defTabSz="914400" rtl="0" eaLnBrk="1" fontAlgn="auto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Char char="–"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interpunkcja</a:t>
            </a:r>
          </a:p>
          <a:p>
            <a:pPr marL="914400" marR="0" lvl="1" indent="-384048" algn="l" defTabSz="914400" rtl="0" eaLnBrk="1" fontAlgn="auto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Char char="–"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składnia pojedynczych zdań</a:t>
            </a:r>
          </a:p>
          <a:p>
            <a:pPr marL="914400" marR="0" lvl="1" indent="-384048" algn="l" defTabSz="914400" rtl="0" eaLnBrk="1" fontAlgn="auto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Char char="–"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fleksja pojedynczych wyrazów</a:t>
            </a:r>
          </a:p>
          <a:p>
            <a:pPr marL="914400" marR="0" lvl="1" indent="-384048" algn="l" defTabSz="914400" rtl="0" eaLnBrk="1" fontAlgn="auto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Char char="–"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frazeologia</a:t>
            </a:r>
          </a:p>
          <a:p>
            <a:pPr marL="914400" marR="0" lvl="1" indent="-384048" algn="l" defTabSz="914400" rtl="0" eaLnBrk="1" fontAlgn="auto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Char char="–"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literówki</a:t>
            </a:r>
          </a:p>
          <a:p>
            <a:pPr marL="914400" marR="0" lvl="1" indent="-384048" algn="l" defTabSz="914400" rtl="0" eaLnBrk="1" fontAlgn="auto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Char char="–"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przestawki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CA23CD72-CE85-40C5-BC6D-D9D4A0A40B4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</a:t>
            </a:fld>
            <a:endParaRPr lang="pl-PL" dirty="0"/>
          </a:p>
        </p:txBody>
      </p:sp>
      <p:sp>
        <p:nvSpPr>
          <p:cNvPr id="10" name="Owal 9">
            <a:extLst>
              <a:ext uri="{FF2B5EF4-FFF2-40B4-BE49-F238E27FC236}">
                <a16:creationId xmlns:a16="http://schemas.microsoft.com/office/drawing/2014/main" id="{5A044459-4A21-1BC3-50D2-6F1EF7562159}"/>
              </a:ext>
            </a:extLst>
          </p:cNvPr>
          <p:cNvSpPr/>
          <p:nvPr/>
        </p:nvSpPr>
        <p:spPr>
          <a:xfrm>
            <a:off x="6530624" y="4643933"/>
            <a:ext cx="3131127" cy="1129146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/>
              <a:t>nie: </a:t>
            </a:r>
            <a:r>
              <a:rPr lang="pl-PL"/>
              <a:t>błędy łamania!</a:t>
            </a:r>
          </a:p>
        </p:txBody>
      </p:sp>
    </p:spTree>
    <p:extLst>
      <p:ext uri="{BB962C8B-B14F-4D97-AF65-F5344CB8AC3E}">
        <p14:creationId xmlns:p14="http://schemas.microsoft.com/office/powerpoint/2010/main" val="1674201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D42114-866C-032A-50BE-6EF4630FFF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EF2A564F-02C4-AD2E-D415-A82C0A80C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</p:spPr>
        <p:txBody>
          <a:bodyPr anchor="t">
            <a:normAutofit/>
          </a:bodyPr>
          <a:lstStyle/>
          <a:p>
            <a:r>
              <a:rPr lang="pl-PL"/>
              <a:t>Techniki adiustacji</a:t>
            </a:r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705F0F41-A97D-DE34-8208-1B51A8A2F4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>
            <a:normAutofit/>
          </a:bodyPr>
          <a:lstStyle/>
          <a:p>
            <a:r>
              <a:rPr lang="pl-PL"/>
              <a:t>papierowa → znaki adiustacyjne</a:t>
            </a:r>
            <a:br>
              <a:rPr lang="pl-PL"/>
            </a:br>
            <a:r>
              <a:rPr lang="pl-PL"/>
              <a:t> </a:t>
            </a:r>
            <a:br>
              <a:rPr lang="pl-PL"/>
            </a:br>
            <a:endParaRPr lang="pl-PL"/>
          </a:p>
          <a:p>
            <a:r>
              <a:rPr lang="pl-PL"/>
              <a:t>komputerowa → Microsoft Word, tryb „Recenzja”, śledzenie zmian</a:t>
            </a:r>
          </a:p>
          <a:p>
            <a:endParaRPr lang="pl-PL"/>
          </a:p>
          <a:p>
            <a:pPr marL="0" indent="0">
              <a:buNone/>
            </a:pPr>
            <a:endParaRPr lang="pl-PL"/>
          </a:p>
          <a:p>
            <a:pPr marL="0" indent="0">
              <a:buNone/>
            </a:pPr>
            <a:endParaRPr lang="pl-PL" i="1" u="sng"/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1209F205-2253-5EAE-B236-A037634CFD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7914" y="2174066"/>
            <a:ext cx="4140000" cy="343845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27951603-0EA6-BFFC-8AFF-F1DB018809B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 anchor="ctr">
            <a:normAutofit fontScale="92500" lnSpcReduction="2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EB4015AA-59F6-416B-87A6-8E3D940284E2}" type="slidenum">
              <a:rPr lang="pl-PL" sz="300" smtClean="0"/>
              <a:pPr>
                <a:lnSpc>
                  <a:spcPct val="90000"/>
                </a:lnSpc>
                <a:spcAft>
                  <a:spcPts val="600"/>
                </a:spcAft>
              </a:pPr>
              <a:t>3</a:t>
            </a:fld>
            <a:endParaRPr lang="pl-PL" sz="300"/>
          </a:p>
        </p:txBody>
      </p:sp>
    </p:spTree>
    <p:extLst>
      <p:ext uri="{BB962C8B-B14F-4D97-AF65-F5344CB8AC3E}">
        <p14:creationId xmlns:p14="http://schemas.microsoft.com/office/powerpoint/2010/main" val="1141096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68D7D7-C414-3DA8-0758-E896948577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B1C0DAB-1401-768C-A89E-FAC3F7FFA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906" y="899836"/>
            <a:ext cx="4680040" cy="1080001"/>
          </a:xfrm>
        </p:spPr>
        <p:txBody>
          <a:bodyPr/>
          <a:lstStyle/>
          <a:p>
            <a:r>
              <a:rPr lang="pl-PL"/>
              <a:t>Typy redakcji w adiustacji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A2506F8-32E4-BBCB-6E63-A6158E14E5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8784496" cy="4680002"/>
          </a:xfrm>
        </p:spPr>
        <p:txBody>
          <a:bodyPr>
            <a:normAutofit/>
          </a:bodyPr>
          <a:lstStyle/>
          <a:p>
            <a:pPr marL="384048" marR="0" lvl="0" indent="-384048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Char char="■"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redakcja merytoryczna</a:t>
            </a:r>
          </a:p>
          <a:p>
            <a:pPr marL="358775" marR="0" lvl="0" indent="0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None/>
              <a:tabLst/>
              <a:defRPr/>
            </a:pPr>
            <a:r>
              <a:rPr kumimoji="0" lang="pl-PL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→ daty, nazwy, nazwiska, liczby, procenty</a:t>
            </a:r>
            <a:br>
              <a:rPr kumimoji="0" lang="pl-PL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kumimoji="0" lang="pl-PL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84048" marR="0" lvl="0" indent="-384048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Char char="■"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redakcja językowa</a:t>
            </a:r>
          </a:p>
          <a:p>
            <a:pPr marL="358775" marR="0" lvl="0" indent="0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None/>
              <a:tabLst/>
              <a:defRPr/>
            </a:pPr>
            <a:r>
              <a:rPr kumimoji="0" lang="pl-PL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→ ortografia, interpunkcja, składnia, fleksja, frazeologia</a:t>
            </a:r>
            <a:br>
              <a:rPr kumimoji="0" lang="pl-PL" sz="17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kumimoji="0" lang="pl-PL" sz="17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84048" marR="0" lvl="0" indent="-384048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Char char="■"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redakcja formalno-porządkowa</a:t>
            </a:r>
          </a:p>
          <a:p>
            <a:pPr marL="358775" marR="0" lvl="0" indent="0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None/>
              <a:tabLst/>
              <a:defRPr/>
            </a:pPr>
            <a:r>
              <a:rPr kumimoji="0" lang="pl-PL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→ konwencja wydawnicza: zapis dat i liczb, stosowane wyróżnienia, konstrukcja przypisów i bibliografii, sposób wyodrębniania cytatów, używane skróty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2ADE7F17-55A3-F2E6-1DEA-FDCC40C20AE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187508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4A2A75-7F7C-0A51-ACAE-57C02F064E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0D44F66-69C1-28D4-3B72-1FDA5D66C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906" y="899836"/>
            <a:ext cx="4680040" cy="1080001"/>
          </a:xfrm>
        </p:spPr>
        <p:txBody>
          <a:bodyPr/>
          <a:lstStyle/>
          <a:p>
            <a:r>
              <a:rPr lang="pl-PL"/>
              <a:t>Wychwytywane błędy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6225FB8-2EFD-997C-8DF0-C130690DFC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1037" y="1691605"/>
            <a:ext cx="8784496" cy="5652248"/>
          </a:xfrm>
        </p:spPr>
        <p:txBody>
          <a:bodyPr>
            <a:normAutofit/>
          </a:bodyPr>
          <a:lstStyle/>
          <a:p>
            <a:pPr marL="384048" marR="0" lvl="0" indent="-384048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Char char="■"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powtórzenia – bliskie wystąpienia wyrazów o tym samym rdzeniu</a:t>
            </a:r>
          </a:p>
          <a:p>
            <a:pPr marL="358775" marR="0" lvl="1" indent="0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None/>
              <a:tabLst/>
              <a:defRPr/>
            </a:pPr>
            <a:r>
              <a:rPr kumimoji="0" lang="pl-PL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→ Klasa chodzi po klasie i nie zwraca uwagi na moje uwagi.</a:t>
            </a:r>
          </a:p>
          <a:p>
            <a:pPr marL="358775" marR="0" lvl="1" indent="0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None/>
              <a:tabLst/>
              <a:defRPr/>
            </a:pPr>
            <a:r>
              <a:rPr kumimoji="0" lang="pl-PL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→ Piśmiennictwo tego pisarza stanowi materiał wart szczegółowego opisania.</a:t>
            </a:r>
          </a:p>
          <a:p>
            <a:pPr marL="358775" marR="0" lvl="1" indent="0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None/>
              <a:tabLst/>
              <a:defRPr/>
            </a:pPr>
            <a:r>
              <a:rPr kumimoji="0" lang="pl-PL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→ Przedstawiony zostanie podstawowy zestaw wątków i motywów charakterystycznych dla utworów o charakterze popularnym.</a:t>
            </a:r>
          </a:p>
          <a:p>
            <a:pPr marL="358775" marR="0" lvl="1" indent="0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None/>
              <a:tabLst/>
              <a:defRPr/>
            </a:pPr>
            <a:r>
              <a:rPr kumimoji="0" lang="pl-PL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→ Głównym zabiegiem renarracyjnym w tym utworze jest wykorzystanie baśniowego szkieletu służącego do opowiedzenia historii rozgrywającej się </a:t>
            </a:r>
            <a:br>
              <a:rPr kumimoji="0" lang="pl-PL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kumimoji="0" lang="pl-PL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 czasach współczesnych ówczesnym czytelnikom.</a:t>
            </a:r>
            <a:br>
              <a:rPr kumimoji="0" lang="pl-PL" sz="15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kumimoji="0" lang="pl-PL" sz="15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84048" marR="0" lvl="0" indent="-384048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Char char="■"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szyk: przydawki </a:t>
            </a:r>
            <a:r>
              <a:rPr kumimoji="0" lang="pl-PL" sz="20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charakteryzujące</a:t>
            </a: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i </a:t>
            </a:r>
            <a:r>
              <a:rPr kumimoji="0" lang="pl-PL" sz="20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klasyfikujące</a:t>
            </a: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  <a:p>
            <a:pPr marL="358775" marR="0" lvl="0" indent="0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None/>
              <a:tabLst/>
              <a:defRPr/>
            </a:pPr>
            <a:r>
              <a:rPr kumimoji="0" lang="pl-PL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→ fantastyczna książka / książka fantastyczna</a:t>
            </a:r>
          </a:p>
          <a:p>
            <a:pPr marL="358775" marR="0" lvl="0" indent="0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None/>
              <a:tabLst/>
              <a:defRPr/>
            </a:pPr>
            <a:r>
              <a:rPr kumimoji="0" lang="pl-PL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→ teatralny strój / strój teatralny</a:t>
            </a:r>
          </a:p>
          <a:p>
            <a:pPr marL="358775" marR="0" lvl="0" indent="0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None/>
              <a:tabLst/>
              <a:defRPr/>
            </a:pPr>
            <a:r>
              <a:rPr kumimoji="0" lang="pl-PL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→ zawodowy kierowca / kierowca zawodowy</a:t>
            </a:r>
            <a:br>
              <a:rPr kumimoji="0" lang="pl-PL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kumimoji="0" lang="pl-PL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79B3CE02-4636-0DAB-82D9-5FFE846BBD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77110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57042C-2599-9D63-57D0-590DE8FC60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8A7770A-C812-D699-F762-5EC48C21D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906" y="899836"/>
            <a:ext cx="4680040" cy="1080001"/>
          </a:xfrm>
        </p:spPr>
        <p:txBody>
          <a:bodyPr/>
          <a:lstStyle/>
          <a:p>
            <a:r>
              <a:rPr lang="pl-PL"/>
              <a:t>Wychwytywane błędy, cd.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78EC7BD-C34F-08F6-32D1-96E0957FC7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1037" y="1872005"/>
            <a:ext cx="8784496" cy="5652248"/>
          </a:xfrm>
        </p:spPr>
        <p:txBody>
          <a:bodyPr>
            <a:normAutofit/>
          </a:bodyPr>
          <a:lstStyle/>
          <a:p>
            <a:pPr marL="384048" indent="-384048" defTabSz="914400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Font typeface="Franklin Gothic Book" panose="020B0503020102020204" pitchFamily="34" charset="0"/>
              <a:buChar char="■"/>
              <a:defRPr/>
            </a:pPr>
            <a:r>
              <a:rPr lang="pl-PL"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szyk: wtórne związki składniowe (tzw. zbitki semantyczne)</a:t>
            </a:r>
          </a:p>
          <a:p>
            <a:pPr marL="358775" marR="0" lvl="0" indent="0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None/>
              <a:tabLst/>
              <a:defRPr/>
            </a:pPr>
            <a:r>
              <a:rPr kumimoji="0" lang="pl-PL" b="0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→ Upatrywać tu można potencjału renarracyjnego wzorca.</a:t>
            </a:r>
          </a:p>
          <a:p>
            <a:pPr marL="358775" marR="0" lvl="0" indent="0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None/>
              <a:tabLst/>
              <a:defRPr/>
            </a:pPr>
            <a:r>
              <a:rPr kumimoji="0" lang="pl-PL" b="0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→ Autorka opisuje szczegółowo wiejskie życie bohaterów.</a:t>
            </a:r>
          </a:p>
          <a:p>
            <a:pPr marL="358775" marR="0" lvl="0" indent="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None/>
              <a:tabLst/>
              <a:defRPr/>
            </a:pPr>
            <a:r>
              <a:rPr kumimoji="0" lang="pl-PL" b="0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→ Wątki zaczerpnięte z fabuły Grimmowskiej baśni odnajdziemy w wydanym ok. 1894 roku nakładem Gebethnera i Wolffa dziełku </a:t>
            </a:r>
            <a:r>
              <a:rPr kumimoji="0" lang="pl-PL" b="0" i="1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Kopciuszek. Baśń dla małych dzieci</a:t>
            </a:r>
            <a:r>
              <a:rPr kumimoji="0" lang="pl-PL" b="0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  <a:br>
              <a:rPr kumimoji="0" lang="pl-PL" b="0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kumimoji="0" lang="pl-PL" b="0" i="0" u="none" strike="noStrike" kern="1200" cap="none" spc="0" normalizeH="0" baseline="0" noProof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84048" indent="-384048" defTabSz="914400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Font typeface="Franklin Gothic Book" panose="020B0503020102020204" pitchFamily="34" charset="0"/>
              <a:buChar char="■"/>
              <a:defRPr/>
            </a:pPr>
            <a:r>
              <a:rPr lang="pl-PL"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szyk: odniesienia określeń</a:t>
            </a:r>
          </a:p>
          <a:p>
            <a:pPr marL="358775" indent="0">
              <a:buNone/>
            </a:pPr>
            <a:r>
              <a:rPr lang="pl-PL">
                <a:solidFill>
                  <a:srgbClr val="00339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→ Teksty skierowane były przede wszystkim do dziecka mieszczańskiego, dla którego akcja mogła mieć w dużej mierze charakter ustereotypizowany.</a:t>
            </a:r>
          </a:p>
          <a:p>
            <a:pPr marL="358775" indent="0" defTabSz="914400">
              <a:lnSpc>
                <a:spcPct val="120000"/>
              </a:lnSpc>
              <a:spcBef>
                <a:spcPts val="1000"/>
              </a:spcBef>
              <a:spcAft>
                <a:spcPts val="200"/>
              </a:spcAft>
              <a:buNone/>
              <a:tabLst>
                <a:tab pos="893763" algn="l"/>
              </a:tabLst>
              <a:defRPr/>
            </a:pPr>
            <a:endParaRPr lang="pl-PL">
              <a:solidFill>
                <a:srgbClr val="00339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12EB2EA-AC05-6770-E64D-EE806C12C78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80177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76C8E9-2CCF-ADA8-0ACF-9D0BEFC03F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9BC3A6-5701-CE3C-8B6A-4CD173DC3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906" y="899836"/>
            <a:ext cx="4968072" cy="1080001"/>
          </a:xfrm>
        </p:spPr>
        <p:txBody>
          <a:bodyPr/>
          <a:lstStyle/>
          <a:p>
            <a:r>
              <a:rPr lang="pl-PL"/>
              <a:t>Wychwytywane błędy, cd. 2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B9C9911-D43B-ACC8-7F6B-237BBDCC75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1037" y="1799997"/>
            <a:ext cx="8784496" cy="5652248"/>
          </a:xfrm>
        </p:spPr>
        <p:txBody>
          <a:bodyPr>
            <a:normAutofit/>
          </a:bodyPr>
          <a:lstStyle/>
          <a:p>
            <a:pPr marL="384048" marR="0" lvl="0" indent="-384048" defTabSz="914400" fontAlgn="auto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Char char="■"/>
              <a:tabLst/>
              <a:defRPr/>
            </a:pPr>
            <a:r>
              <a:rPr lang="pl-PL"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podmiot – dopełnienie</a:t>
            </a:r>
          </a:p>
          <a:p>
            <a:pPr marL="358775" marR="0" lvl="0" indent="0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None/>
              <a:tabLst/>
              <a:defRPr/>
            </a:pPr>
            <a:r>
              <a:rPr lang="pl-PL">
                <a:solidFill>
                  <a:srgbClr val="00339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→ Nowe interpretacje w literaturze dziecięcej wyznaczały z kolei pojawiające się dość często baśniowe renarracje. </a:t>
            </a:r>
            <a:br>
              <a:rPr kumimoji="0" lang="pl-PL" sz="1700" b="0" i="0" u="none" strike="noStrike" kern="1200" cap="none" spc="0" normalizeH="0" baseline="0" noProof="0">
                <a:ln>
                  <a:noFill/>
                </a:ln>
                <a:solidFill>
                  <a:srgbClr val="4A2318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</a:br>
            <a:endParaRPr kumimoji="0" lang="pl-PL" sz="1700" b="0" i="0" u="none" strike="noStrike" kern="1200" cap="none" spc="0" normalizeH="0" baseline="0" noProof="0">
              <a:ln>
                <a:noFill/>
              </a:ln>
              <a:solidFill>
                <a:srgbClr val="4A2318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pPr marL="384048" marR="0" lvl="0" indent="-384048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Char char="■"/>
              <a:tabLst/>
              <a:defRPr/>
            </a:pPr>
            <a:r>
              <a:rPr lang="pl-PL"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referencja zaimków</a:t>
            </a:r>
          </a:p>
          <a:p>
            <a:pPr marL="447675" marR="0" lvl="0" indent="0" algn="just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1000"/>
              </a:spcAft>
              <a:buClrTx/>
              <a:buSzTx/>
              <a:buFont typeface="Franklin Gothic Book" panose="020B0503020102020204" pitchFamily="34" charset="0"/>
              <a:buNone/>
              <a:tabLst/>
              <a:defRPr/>
            </a:pPr>
            <a:r>
              <a:rPr lang="pl-PL">
                <a:solidFill>
                  <a:srgbClr val="00339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→ Zaprezentowane będą materiały dotyczące współpracy Jana Nowaka-Jeziorańskiego z pisarzami: Kazimierzem Wierzyńskim, Jerzym Giedroyciem, Witoldem Gombrowiczem, Gustawem Herlingiem-Grudzińskim i Janem Lechoniem w okresie jego pracy w Radiu Wolna Europa.</a:t>
            </a:r>
            <a:endParaRPr lang="pl-PL" dirty="0">
              <a:solidFill>
                <a:srgbClr val="00339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78E3DAD4-17B7-BEF5-BCE2-437EA5073F4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47463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68A742-7AA2-8477-77F2-5C272D10E2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B85A006-33D6-984D-6287-5EE74258A6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906" y="899836"/>
            <a:ext cx="4968072" cy="1080001"/>
          </a:xfrm>
        </p:spPr>
        <p:txBody>
          <a:bodyPr/>
          <a:lstStyle/>
          <a:p>
            <a:r>
              <a:rPr lang="pl-PL"/>
              <a:t>Wychwytywane błędy, cd. 3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BDF5CF0-8493-4603-2DA5-AF17573DC3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1037" y="1799997"/>
            <a:ext cx="8784496" cy="5652248"/>
          </a:xfrm>
        </p:spPr>
        <p:txBody>
          <a:bodyPr>
            <a:normAutofit/>
          </a:bodyPr>
          <a:lstStyle/>
          <a:p>
            <a:pPr marL="384048" indent="-384048" defTabSz="914400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Font typeface="Franklin Gothic Book" panose="020B0503020102020204" pitchFamily="34" charset="0"/>
              <a:buChar char="■"/>
              <a:defRPr/>
            </a:pPr>
            <a:r>
              <a:rPr lang="pl-PL"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referencja zaimka „który”</a:t>
            </a:r>
          </a:p>
          <a:p>
            <a:pPr marL="358775" indent="0" defTabSz="914400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None/>
              <a:defRPr/>
            </a:pPr>
            <a:r>
              <a:rPr lang="pl-PL">
                <a:solidFill>
                  <a:srgbClr val="00339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→ Delikatnym modyfikacjom podlega także doskonale znany dialog, funkcjonujący  już  na  zasadzie  kulturowego  cytatu,  który  bohaterka  prowadzi z wilkiem. </a:t>
            </a:r>
          </a:p>
          <a:p>
            <a:pPr marL="358775" indent="0" defTabSz="914400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None/>
              <a:defRPr/>
            </a:pPr>
            <a:r>
              <a:rPr lang="pl-PL">
                <a:solidFill>
                  <a:srgbClr val="00339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→ Zabiegi te dotykają elementów baśni, które są zakorzenione nie tylko </a:t>
            </a:r>
            <a:br>
              <a:rPr lang="pl-PL">
                <a:solidFill>
                  <a:srgbClr val="00339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>
                <a:solidFill>
                  <a:srgbClr val="00339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 baśniowym gatunku, ale także (a może przede wszystkim) dotykają głębokich struktur samego dzieła oraz masowej wyobraźni jego czytelników.</a:t>
            </a:r>
          </a:p>
          <a:p>
            <a:pPr marL="358775" indent="0" defTabSz="914400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None/>
              <a:defRPr/>
            </a:pPr>
            <a:endParaRPr lang="pl-PL">
              <a:solidFill>
                <a:srgbClr val="00339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84048" indent="-384048" defTabSz="914400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Font typeface="Franklin Gothic Book" panose="020B0503020102020204" pitchFamily="34" charset="0"/>
              <a:buChar char="■"/>
              <a:defRPr/>
            </a:pPr>
            <a:r>
              <a:rPr lang="pl-PL"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interpunkcja, zwłaszcza zmieniająca znaczenia tekstu</a:t>
            </a:r>
          </a:p>
          <a:p>
            <a:pPr marL="358775" indent="0" defTabSz="914400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None/>
              <a:defRPr/>
            </a:pPr>
            <a:r>
              <a:rPr lang="pl-PL">
                <a:solidFill>
                  <a:srgbClr val="00339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→ „Wodna Baba pojechała do Jędzy, co mieszka w głębokim lesie w domku piernikowym i dopiero na jesień powróci”.</a:t>
            </a:r>
          </a:p>
          <a:p>
            <a:pPr marL="358775" indent="0" defTabSz="914400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None/>
              <a:defRPr/>
            </a:pPr>
            <a:endParaRPr lang="pl-PL">
              <a:solidFill>
                <a:srgbClr val="00339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A4E7995B-469D-F56A-08F4-62E1A97EEF8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879044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98219F-A009-2AA8-F10F-B81B7CF1B0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az 8">
            <a:extLst>
              <a:ext uri="{FF2B5EF4-FFF2-40B4-BE49-F238E27FC236}">
                <a16:creationId xmlns:a16="http://schemas.microsoft.com/office/drawing/2014/main" id="{FBC86BCF-CC3C-FDCF-AD93-526A49D4C6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3962" y="11900"/>
            <a:ext cx="6623887" cy="4471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50009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z numerem strony</Template>
  <TotalTime>272</TotalTime>
  <Words>473</Words>
  <Application>Microsoft Office PowerPoint</Application>
  <PresentationFormat>Niestandardowy</PresentationFormat>
  <Paragraphs>65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4" baseType="lpstr">
      <vt:lpstr>Arial</vt:lpstr>
      <vt:lpstr>Calibri</vt:lpstr>
      <vt:lpstr>Franklin Gothic Book</vt:lpstr>
      <vt:lpstr>Open Sans</vt:lpstr>
      <vt:lpstr>Motyw pakietu Office</vt:lpstr>
      <vt:lpstr>Redakcja, adiustacja i korekta komunikatów tekstowych</vt:lpstr>
      <vt:lpstr>Definicja</vt:lpstr>
      <vt:lpstr>Techniki adiustacji</vt:lpstr>
      <vt:lpstr>Typy redakcji w adiustacji</vt:lpstr>
      <vt:lpstr>Wychwytywane błędy</vt:lpstr>
      <vt:lpstr>Wychwytywane błędy, cd.</vt:lpstr>
      <vt:lpstr>Wychwytywane błędy, cd. 2</vt:lpstr>
      <vt:lpstr>Wychwytywane błędy, cd. 3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Dorota Ucherek</cp:lastModifiedBy>
  <cp:revision>20</cp:revision>
  <dcterms:created xsi:type="dcterms:W3CDTF">2022-06-22T09:40:44Z</dcterms:created>
  <dcterms:modified xsi:type="dcterms:W3CDTF">2025-11-14T11:37:28Z</dcterms:modified>
</cp:coreProperties>
</file>