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9"/>
  </p:notesMasterIdLst>
  <p:sldIdLst>
    <p:sldId id="256" r:id="rId2"/>
    <p:sldId id="276" r:id="rId3"/>
    <p:sldId id="291" r:id="rId4"/>
    <p:sldId id="289" r:id="rId5"/>
    <p:sldId id="292" r:id="rId6"/>
    <p:sldId id="293" r:id="rId7"/>
    <p:sldId id="288" r:id="rId8"/>
    <p:sldId id="294" r:id="rId9"/>
    <p:sldId id="295" r:id="rId10"/>
    <p:sldId id="277" r:id="rId11"/>
    <p:sldId id="278" r:id="rId12"/>
    <p:sldId id="296" r:id="rId13"/>
    <p:sldId id="297" r:id="rId14"/>
    <p:sldId id="298" r:id="rId15"/>
    <p:sldId id="279" r:id="rId16"/>
    <p:sldId id="299" r:id="rId17"/>
    <p:sldId id="300" r:id="rId18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enik Agnieszka" initials="PA" lastIdx="1" clrIdx="0">
    <p:extLst>
      <p:ext uri="{19B8F6BF-5375-455C-9EA6-DF929625EA0E}">
        <p15:presenceInfo xmlns:p15="http://schemas.microsoft.com/office/powerpoint/2012/main" userId="S::Agnieszka.Palenik@mfipr.gov.pl::6a0c958d-6557-4bbd-8aa6-03360055b1e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47" autoAdjust="0"/>
    <p:restoredTop sz="94660"/>
  </p:normalViewPr>
  <p:slideViewPr>
    <p:cSldViewPr showGuides="1">
      <p:cViewPr varScale="1">
        <p:scale>
          <a:sx n="60" d="100"/>
          <a:sy n="60" d="100"/>
        </p:scale>
        <p:origin x="1434" y="72"/>
      </p:cViewPr>
      <p:guideLst>
        <p:guide orient="horz" pos="2381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EFF2B-0721-7148-92D1-1650B5B78E9F}" type="datetimeFigureOut">
              <a:rPr lang="pl-PL" smtClean="0"/>
              <a:t>24.11.2025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2B4DB-5212-AD42-B2C1-BD19AC94D4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2773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4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026613" y="1973818"/>
            <a:ext cx="8639675" cy="4326381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</a:extLst>
          </p:cNvPr>
          <p:cNvSpPr/>
          <p:nvPr userDrawn="1"/>
        </p:nvSpPr>
        <p:spPr>
          <a:xfrm>
            <a:off x="1" y="0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60" y="1973818"/>
            <a:ext cx="3959225" cy="72009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32" y="540402"/>
            <a:ext cx="1080000" cy="10800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788" y="540402"/>
            <a:ext cx="1080000" cy="10800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44" y="540402"/>
            <a:ext cx="1080000" cy="1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59113"/>
            <a:ext cx="7920115" cy="1107677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5356" y="540402"/>
            <a:ext cx="1799844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2A3D249-6366-4532-95C2-9DDC07D17B44}" type="datetime1">
              <a:rPr lang="pl-PL" smtClean="0"/>
              <a:t>24.11.2025</a:t>
            </a:fld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6371047"/>
            <a:ext cx="1621258" cy="94919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00" y="6371047"/>
            <a:ext cx="2633371" cy="94919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43" y="6370378"/>
            <a:ext cx="2239772" cy="95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67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</a:extLst>
          </p:cNvPr>
          <p:cNvSpPr/>
          <p:nvPr userDrawn="1"/>
        </p:nvSpPr>
        <p:spPr>
          <a:xfrm>
            <a:off x="2465388" y="4500563"/>
            <a:ext cx="8226426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5525" y="0"/>
            <a:ext cx="8640763" cy="5221288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0763" h="5221288">
                <a:moveTo>
                  <a:pt x="0" y="0"/>
                </a:moveTo>
                <a:lnTo>
                  <a:pt x="8640763" y="0"/>
                </a:lnTo>
                <a:lnTo>
                  <a:pt x="8640763" y="4500563"/>
                </a:lnTo>
                <a:lnTo>
                  <a:pt x="1439863" y="4500563"/>
                </a:lnTo>
                <a:lnTo>
                  <a:pt x="1439863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3B4B8A84-3D08-244B-BF5B-6E361D1A74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5" y="4500563"/>
            <a:ext cx="3959225" cy="7200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50" y="5593629"/>
            <a:ext cx="7559675" cy="70557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  <p:pic>
        <p:nvPicPr>
          <p:cNvPr id="8" name="Obraz 7" descr="znak Funduszy Europejskich">
            <a:extLst>
              <a:ext uri="{FF2B5EF4-FFF2-40B4-BE49-F238E27FC236}">
                <a16:creationId xmlns:a16="http://schemas.microsoft.com/office/drawing/2014/main" id="{BFD80FA4-66E0-3049-A92A-085F431CEB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6371047"/>
            <a:ext cx="1621258" cy="949192"/>
          </a:xfrm>
          <a:prstGeom prst="rect">
            <a:avLst/>
          </a:prstGeom>
        </p:spPr>
      </p:pic>
      <p:pic>
        <p:nvPicPr>
          <p:cNvPr id="9" name="Obraz 8" descr="flaga Unii Europejskie z dopiskiem dofinansowane przez Unię Europejską">
            <a:extLst>
              <a:ext uri="{FF2B5EF4-FFF2-40B4-BE49-F238E27FC236}">
                <a16:creationId xmlns:a16="http://schemas.microsoft.com/office/drawing/2014/main" id="{695F0183-048A-AF46-A850-8C265BFACC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00" y="6371047"/>
            <a:ext cx="2633371" cy="949192"/>
          </a:xfrm>
          <a:prstGeom prst="rect">
            <a:avLst/>
          </a:prstGeom>
        </p:spPr>
      </p:pic>
      <p:pic>
        <p:nvPicPr>
          <p:cNvPr id="10" name="Obraz 9" descr="barwy RP">
            <a:extLst>
              <a:ext uri="{FF2B5EF4-FFF2-40B4-BE49-F238E27FC236}">
                <a16:creationId xmlns:a16="http://schemas.microsoft.com/office/drawing/2014/main" id="{875F5C9C-57CB-134D-A405-3BC05A23D8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43" y="6370378"/>
            <a:ext cx="2239772" cy="95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84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1025525" y="1983572"/>
            <a:ext cx="8640763" cy="4316627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4986337" cy="26939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 descr="Obraz zawierający tekst&#10;&#10;Opis wygenerowany automatycznie">
            <a:extLst>
              <a:ext uri="{FF2B5EF4-FFF2-40B4-BE49-F238E27FC236}">
                <a16:creationId xmlns:a16="http://schemas.microsoft.com/office/drawing/2014/main" id="{49D1ECBE-9DB2-9B2A-CE8F-84EF95EA4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5" y="1983572"/>
            <a:ext cx="3959225" cy="720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877" y="3070227"/>
            <a:ext cx="7920115" cy="1087764"/>
          </a:xfrm>
        </p:spPr>
        <p:txBody>
          <a:bodyPr anchor="t" anchorCtr="0">
            <a:normAutofit/>
          </a:bodyPr>
          <a:lstStyle>
            <a:lvl1pPr algn="l">
              <a:lnSpc>
                <a:spcPts val="4000"/>
              </a:lnSpc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888" y="4861794"/>
            <a:ext cx="7920037" cy="1080000"/>
          </a:xfrm>
        </p:spPr>
        <p:txBody>
          <a:bodyPr>
            <a:normAutofit/>
          </a:bodyPr>
          <a:lstStyle>
            <a:lvl1pPr marL="0" indent="0" algn="l">
              <a:lnSpc>
                <a:spcPts val="35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5356" y="540402"/>
            <a:ext cx="1799844" cy="349114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68EEE8EE-D7CF-4F1D-849B-3E54D1DD80B0}" type="datetime1">
              <a:rPr lang="pl-PL" smtClean="0"/>
              <a:t>24.11.2025</a:t>
            </a:fld>
            <a:endParaRPr lang="pl-PL" dirty="0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500FFCFA-D3A4-40A4-E76C-9957554724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6371047"/>
            <a:ext cx="1621258" cy="949192"/>
          </a:xfrm>
          <a:prstGeom prst="rect">
            <a:avLst/>
          </a:prstGeom>
        </p:spPr>
      </p:pic>
      <p:pic>
        <p:nvPicPr>
          <p:cNvPr id="10" name="Obraz 9" descr="flaga Unii Europejskiej z dopiskiem dofinansowane przez Unię Europejską">
            <a:extLst>
              <a:ext uri="{FF2B5EF4-FFF2-40B4-BE49-F238E27FC236}">
                <a16:creationId xmlns:a16="http://schemas.microsoft.com/office/drawing/2014/main" id="{DC91A070-16DB-C0E1-0B7B-93924541A6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00" y="6371047"/>
            <a:ext cx="2633371" cy="949192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AB280FEF-799B-B9CA-10D2-815DA71DA2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43" y="6370378"/>
            <a:ext cx="2239772" cy="95053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39E0742-6ADE-F448-8437-7F591E1D07F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7" y="1244366"/>
            <a:ext cx="381000" cy="381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60567DB-D582-D44E-A6AD-12B2B5F1FE7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545866"/>
            <a:ext cx="381000" cy="3810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9EEE39C-033E-F640-8C4C-E23D91BEA33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511" y="1244366"/>
            <a:ext cx="381000" cy="3810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786" y="538288"/>
            <a:ext cx="381000" cy="38100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5D90F56-CFD2-1A40-B479-B556FC2D370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5" y="545866"/>
            <a:ext cx="381000" cy="38100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8E96C1A-FA5C-A24F-9872-8608B9B3BC4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293" y="1254829"/>
            <a:ext cx="381000" cy="38100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8B2440F-CBE5-784D-ADC8-E797F64F472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543567"/>
            <a:ext cx="381000" cy="381000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1C717A0E-10D0-FA43-BF65-49909BDCEAF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18" y="535269"/>
            <a:ext cx="381000" cy="381000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A2891D6F-956C-9342-B2BB-C701A5BC515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256" y="531095"/>
            <a:ext cx="381000" cy="381000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DE0C268-A93E-1C47-9AA3-10F1F10D097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2" y="1251987"/>
            <a:ext cx="381000" cy="381000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45508241-FE91-D847-8686-4F72BD31422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13" y="1250549"/>
            <a:ext cx="381000" cy="381000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EB9A3203-260A-FA4A-9526-A6276A5756D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7" y="1250549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26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(krótk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16">
            <a:extLst>
              <a:ext uri="{FF2B5EF4-FFF2-40B4-BE49-F238E27FC236}">
                <a16:creationId xmlns:a16="http://schemas.microsoft.com/office/drawing/2014/main" id="{69383BDA-94B1-6FB6-27E3-0CC3DEDF5A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784975" cy="5221288"/>
          </a:xfrm>
          <a:custGeom>
            <a:avLst/>
            <a:gdLst>
              <a:gd name="connsiteX0" fmla="*/ 0 w 6784975"/>
              <a:gd name="connsiteY0" fmla="*/ 0 h 5221288"/>
              <a:gd name="connsiteX1" fmla="*/ 6784975 w 6784975"/>
              <a:gd name="connsiteY1" fmla="*/ 0 h 5221288"/>
              <a:gd name="connsiteX2" fmla="*/ 6784975 w 6784975"/>
              <a:gd name="connsiteY2" fmla="*/ 4500563 h 5221288"/>
              <a:gd name="connsiteX3" fmla="*/ 2825750 w 6784975"/>
              <a:gd name="connsiteY3" fmla="*/ 4500563 h 5221288"/>
              <a:gd name="connsiteX4" fmla="*/ 2825750 w 6784975"/>
              <a:gd name="connsiteY4" fmla="*/ 5221288 h 5221288"/>
              <a:gd name="connsiteX5" fmla="*/ 0 w 6784975"/>
              <a:gd name="connsiteY5" fmla="*/ 5221288 h 5221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84975" h="5221288">
                <a:moveTo>
                  <a:pt x="0" y="0"/>
                </a:moveTo>
                <a:lnTo>
                  <a:pt x="6784975" y="0"/>
                </a:lnTo>
                <a:lnTo>
                  <a:pt x="6784975" y="4500563"/>
                </a:lnTo>
                <a:lnTo>
                  <a:pt x="2825750" y="4500563"/>
                </a:lnTo>
                <a:lnTo>
                  <a:pt x="2825750" y="5221288"/>
                </a:lnTo>
                <a:lnTo>
                  <a:pt x="0" y="52212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 dirty="0"/>
              <a:t>Kliknij ikonę, aby dodać obraz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8965D1A-9BC8-2AB7-6B73-C2BBDA5D66AA}"/>
              </a:ext>
            </a:extLst>
          </p:cNvPr>
          <p:cNvSpPr/>
          <p:nvPr userDrawn="1"/>
        </p:nvSpPr>
        <p:spPr>
          <a:xfrm>
            <a:off x="2825750" y="4500563"/>
            <a:ext cx="6840538" cy="1799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2808" y="5579563"/>
            <a:ext cx="6133117" cy="648546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66444" y="539750"/>
            <a:ext cx="1799844" cy="366725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800"/>
              </a:lnSpc>
              <a:defRPr sz="14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857886D-A165-4D54-8DB0-CE6586ECA8EC}" type="datetime1">
              <a:rPr lang="pl-PL" smtClean="0"/>
              <a:t>24.11.2025</a:t>
            </a:fld>
            <a:endParaRPr lang="pl-PL" dirty="0"/>
          </a:p>
        </p:txBody>
      </p:sp>
      <p:pic>
        <p:nvPicPr>
          <p:cNvPr id="8" name="Obraz 7" descr="logo Funduszy Europejskich">
            <a:extLst>
              <a:ext uri="{FF2B5EF4-FFF2-40B4-BE49-F238E27FC236}">
                <a16:creationId xmlns:a16="http://schemas.microsoft.com/office/drawing/2014/main" id="{70B23A41-17AB-76D8-3EFE-38FC22C5B5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00" y="6371047"/>
            <a:ext cx="1621258" cy="949192"/>
          </a:xfrm>
          <a:prstGeom prst="rect">
            <a:avLst/>
          </a:prstGeom>
        </p:spPr>
      </p:pic>
      <p:pic>
        <p:nvPicPr>
          <p:cNvPr id="10" name="Obraz 9" descr="flaga Unii Europejskie z dopiskiem dofinansowane przez Unię Europejską">
            <a:extLst>
              <a:ext uri="{FF2B5EF4-FFF2-40B4-BE49-F238E27FC236}">
                <a16:creationId xmlns:a16="http://schemas.microsoft.com/office/drawing/2014/main" id="{E8AB2AB5-3131-C310-7606-6899798511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00" y="6371047"/>
            <a:ext cx="2633371" cy="949192"/>
          </a:xfrm>
          <a:prstGeom prst="rect">
            <a:avLst/>
          </a:prstGeom>
        </p:spPr>
      </p:pic>
      <p:pic>
        <p:nvPicPr>
          <p:cNvPr id="12" name="Obraz 11" descr="barwy RP">
            <a:extLst>
              <a:ext uri="{FF2B5EF4-FFF2-40B4-BE49-F238E27FC236}">
                <a16:creationId xmlns:a16="http://schemas.microsoft.com/office/drawing/2014/main" id="{7C93677B-A16E-82CA-7FC4-B6B5151607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743" y="6370378"/>
            <a:ext cx="2239772" cy="950531"/>
          </a:xfrm>
          <a:prstGeom prst="rect">
            <a:avLst/>
          </a:prstGeom>
        </p:spPr>
      </p:pic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EB4DB370-BCB9-D1E9-5613-5A9DCA5F31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50" y="4500563"/>
            <a:ext cx="3959225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3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D1F565A-4734-6B49-4F72-233C397DE031}"/>
              </a:ext>
            </a:extLst>
          </p:cNvPr>
          <p:cNvSpPr/>
          <p:nvPr userDrawn="1"/>
        </p:nvSpPr>
        <p:spPr>
          <a:xfrm>
            <a:off x="2825749" y="4500563"/>
            <a:ext cx="7196139" cy="2159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2E8330A-FFD8-2BBA-E745-7200C0738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9925" y="0"/>
            <a:ext cx="6835775" cy="4859338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35775" h="4859338">
                <a:moveTo>
                  <a:pt x="0" y="0"/>
                </a:moveTo>
                <a:lnTo>
                  <a:pt x="6835775" y="0"/>
                </a:lnTo>
                <a:lnTo>
                  <a:pt x="6835775" y="4500563"/>
                </a:lnTo>
                <a:lnTo>
                  <a:pt x="2155824" y="4500563"/>
                </a:lnTo>
                <a:lnTo>
                  <a:pt x="2155824" y="4859338"/>
                </a:lnTo>
                <a:lnTo>
                  <a:pt x="0" y="48593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F7E1EF-0AB1-F3B1-F5CD-6A2AA3056193}"/>
              </a:ext>
            </a:extLst>
          </p:cNvPr>
          <p:cNvSpPr/>
          <p:nvPr userDrawn="1"/>
        </p:nvSpPr>
        <p:spPr>
          <a:xfrm>
            <a:off x="3905250" y="4500562"/>
            <a:ext cx="3600449" cy="359395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3E2C530-5988-0861-50D8-1C7FE1662A60}"/>
              </a:ext>
            </a:extLst>
          </p:cNvPr>
          <p:cNvSpPr/>
          <p:nvPr userDrawn="1"/>
        </p:nvSpPr>
        <p:spPr>
          <a:xfrm>
            <a:off x="2825751" y="4500561"/>
            <a:ext cx="1079500" cy="3587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6113" y="5195719"/>
            <a:ext cx="6480176" cy="1320421"/>
          </a:xfrm>
        </p:spPr>
        <p:txBody>
          <a:bodyPr anchor="t" anchorCtr="0">
            <a:normAutofit/>
          </a:bodyPr>
          <a:lstStyle>
            <a:lvl1pPr algn="l">
              <a:lnSpc>
                <a:spcPts val="3500"/>
              </a:lnSpc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901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3" userDrawn="1">
          <p15:clr>
            <a:srgbClr val="FBAE40"/>
          </p15:clr>
        </p15:guide>
        <p15:guide id="2" orient="horz" pos="113" userDrawn="1">
          <p15:clr>
            <a:srgbClr val="FBAE40"/>
          </p15:clr>
        </p15:guide>
        <p15:guide id="3" orient="horz" pos="2381" userDrawn="1">
          <p15:clr>
            <a:srgbClr val="FBAE40"/>
          </p15:clr>
        </p15:guide>
        <p15:guide id="4" orient="horz" pos="340" userDrawn="1">
          <p15:clr>
            <a:srgbClr val="FBAE40"/>
          </p15:clr>
        </p15:guide>
        <p15:guide id="5" orient="horz" pos="567" userDrawn="1">
          <p15:clr>
            <a:srgbClr val="FBAE40"/>
          </p15:clr>
        </p15:guide>
        <p15:guide id="6" orient="horz" pos="794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  <p15:guide id="8" orient="horz" pos="1247" userDrawn="1">
          <p15:clr>
            <a:srgbClr val="FBAE40"/>
          </p15:clr>
        </p15:guide>
        <p15:guide id="9" orient="horz" pos="1474" userDrawn="1">
          <p15:clr>
            <a:srgbClr val="FBAE40"/>
          </p15:clr>
        </p15:guide>
        <p15:guide id="10" orient="horz" pos="1701" userDrawn="1">
          <p15:clr>
            <a:srgbClr val="FBAE40"/>
          </p15:clr>
        </p15:guide>
        <p15:guide id="11" orient="horz" pos="1927" userDrawn="1">
          <p15:clr>
            <a:srgbClr val="FBAE40"/>
          </p15:clr>
        </p15:guide>
        <p15:guide id="12" orient="horz" pos="2154" userDrawn="1">
          <p15:clr>
            <a:srgbClr val="FBAE40"/>
          </p15:clr>
        </p15:guide>
        <p15:guide id="13" orient="horz" pos="2608" userDrawn="1">
          <p15:clr>
            <a:srgbClr val="FBAE40"/>
          </p15:clr>
        </p15:guide>
        <p15:guide id="14" orient="horz" pos="2835" userDrawn="1">
          <p15:clr>
            <a:srgbClr val="FBAE40"/>
          </p15:clr>
        </p15:guide>
        <p15:guide id="15" orient="horz" pos="3061" userDrawn="1">
          <p15:clr>
            <a:srgbClr val="FBAE40"/>
          </p15:clr>
        </p15:guide>
        <p15:guide id="16" orient="horz" pos="3288" userDrawn="1">
          <p15:clr>
            <a:srgbClr val="FBAE40"/>
          </p15:clr>
        </p15:guide>
        <p15:guide id="17" orient="horz" pos="3515" userDrawn="1">
          <p15:clr>
            <a:srgbClr val="FBAE40"/>
          </p15:clr>
        </p15:guide>
        <p15:guide id="18" orient="horz" pos="3742" userDrawn="1">
          <p15:clr>
            <a:srgbClr val="FBAE40"/>
          </p15:clr>
        </p15:guide>
        <p15:guide id="19" orient="horz" pos="3968" userDrawn="1">
          <p15:clr>
            <a:srgbClr val="FBAE40"/>
          </p15:clr>
        </p15:guide>
        <p15:guide id="20" orient="horz" pos="4195" userDrawn="1">
          <p15:clr>
            <a:srgbClr val="FBAE40"/>
          </p15:clr>
        </p15:guide>
        <p15:guide id="21" orient="horz" pos="4422" userDrawn="1">
          <p15:clr>
            <a:srgbClr val="FBAE40"/>
          </p15:clr>
        </p15:guide>
        <p15:guide id="22" orient="horz" pos="4649" userDrawn="1">
          <p15:clr>
            <a:srgbClr val="FBAE40"/>
          </p15:clr>
        </p15:guide>
        <p15:guide id="23" pos="419" userDrawn="1">
          <p15:clr>
            <a:srgbClr val="FBAE40"/>
          </p15:clr>
        </p15:guide>
        <p15:guide id="24" pos="646" userDrawn="1">
          <p15:clr>
            <a:srgbClr val="FBAE40"/>
          </p15:clr>
        </p15:guide>
        <p15:guide id="25" pos="873" userDrawn="1">
          <p15:clr>
            <a:srgbClr val="FBAE40"/>
          </p15:clr>
        </p15:guide>
        <p15:guide id="26" pos="1100" userDrawn="1">
          <p15:clr>
            <a:srgbClr val="FBAE40"/>
          </p15:clr>
        </p15:guide>
        <p15:guide id="27" pos="1327" userDrawn="1">
          <p15:clr>
            <a:srgbClr val="FBAE40"/>
          </p15:clr>
        </p15:guide>
        <p15:guide id="28" pos="1553" userDrawn="1">
          <p15:clr>
            <a:srgbClr val="FBAE40"/>
          </p15:clr>
        </p15:guide>
        <p15:guide id="29" pos="1780" userDrawn="1">
          <p15:clr>
            <a:srgbClr val="FBAE40"/>
          </p15:clr>
        </p15:guide>
        <p15:guide id="30" pos="2007" userDrawn="1">
          <p15:clr>
            <a:srgbClr val="FBAE40"/>
          </p15:clr>
        </p15:guide>
        <p15:guide id="31" pos="2234" userDrawn="1">
          <p15:clr>
            <a:srgbClr val="FBAE40"/>
          </p15:clr>
        </p15:guide>
        <p15:guide id="32" pos="2460" userDrawn="1">
          <p15:clr>
            <a:srgbClr val="FBAE40"/>
          </p15:clr>
        </p15:guide>
        <p15:guide id="33" pos="2687" userDrawn="1">
          <p15:clr>
            <a:srgbClr val="FBAE40"/>
          </p15:clr>
        </p15:guide>
        <p15:guide id="34" pos="2914" userDrawn="1">
          <p15:clr>
            <a:srgbClr val="FBAE40"/>
          </p15:clr>
        </p15:guide>
        <p15:guide id="35" pos="3141" userDrawn="1">
          <p15:clr>
            <a:srgbClr val="FBAE40"/>
          </p15:clr>
        </p15:guide>
        <p15:guide id="36" pos="3368" userDrawn="1">
          <p15:clr>
            <a:srgbClr val="FBAE40"/>
          </p15:clr>
        </p15:guide>
        <p15:guide id="37" pos="3594" userDrawn="1">
          <p15:clr>
            <a:srgbClr val="FBAE40"/>
          </p15:clr>
        </p15:guide>
        <p15:guide id="38" pos="3821" userDrawn="1">
          <p15:clr>
            <a:srgbClr val="FBAE40"/>
          </p15:clr>
        </p15:guide>
        <p15:guide id="39" pos="4048" userDrawn="1">
          <p15:clr>
            <a:srgbClr val="FBAE40"/>
          </p15:clr>
        </p15:guide>
        <p15:guide id="40" pos="4275" userDrawn="1">
          <p15:clr>
            <a:srgbClr val="FBAE40"/>
          </p15:clr>
        </p15:guide>
        <p15:guide id="41" pos="4501" userDrawn="1">
          <p15:clr>
            <a:srgbClr val="FBAE40"/>
          </p15:clr>
        </p15:guide>
        <p15:guide id="42" pos="4728" userDrawn="1">
          <p15:clr>
            <a:srgbClr val="FBAE40"/>
          </p15:clr>
        </p15:guide>
        <p15:guide id="43" pos="4955" userDrawn="1">
          <p15:clr>
            <a:srgbClr val="FBAE40"/>
          </p15:clr>
        </p15:guide>
        <p15:guide id="44" pos="5182" userDrawn="1">
          <p15:clr>
            <a:srgbClr val="FBAE40"/>
          </p15:clr>
        </p15:guide>
        <p15:guide id="45" pos="5408" userDrawn="1">
          <p15:clr>
            <a:srgbClr val="FBAE40"/>
          </p15:clr>
        </p15:guide>
        <p15:guide id="46" pos="5635" userDrawn="1">
          <p15:clr>
            <a:srgbClr val="FBAE40"/>
          </p15:clr>
        </p15:guide>
        <p15:guide id="47" pos="5862" userDrawn="1">
          <p15:clr>
            <a:srgbClr val="FBAE40"/>
          </p15:clr>
        </p15:guide>
        <p15:guide id="48" pos="6089" userDrawn="1">
          <p15:clr>
            <a:srgbClr val="FBAE40"/>
          </p15:clr>
        </p15:guide>
        <p15:guide id="49" pos="6316" userDrawn="1">
          <p15:clr>
            <a:srgbClr val="FBAE40"/>
          </p15:clr>
        </p15:guide>
        <p15:guide id="50" pos="65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05279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34000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906" y="899836"/>
            <a:ext cx="4320000" cy="108000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906" y="1979837"/>
            <a:ext cx="4320382" cy="468000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900113"/>
            <a:ext cx="4986338" cy="5759726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pl-PL"/>
              <a:t>Kliknij ikonę, aby dodać obraz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53987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30E28BA-19A4-6182-CE10-65107EDF6B75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999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5906" y="1979613"/>
            <a:ext cx="4140000" cy="468022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A72189C-757E-47DF-313E-E0F36399C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363107C-97A9-9A5D-A2A2-E6ABB7ED4C62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597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5907" y="1979837"/>
            <a:ext cx="8640382" cy="46800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  <a:endParaRPr lang="en-US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 userDrawn="1"/>
        </p:nvSpPr>
        <p:spPr>
          <a:xfrm>
            <a:off x="1025870" y="0"/>
            <a:ext cx="1080742" cy="1793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 userDrawn="1"/>
        </p:nvSpPr>
        <p:spPr>
          <a:xfrm>
            <a:off x="2106612" y="0"/>
            <a:ext cx="7559293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5200" y="7019837"/>
            <a:ext cx="1080000" cy="180000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10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EB4015AA-59F6-416B-87A6-8E3D940284E2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2A84FB-402E-BB6C-632B-D1ADD49B7D8C}"/>
              </a:ext>
            </a:extLst>
          </p:cNvPr>
          <p:cNvSpPr/>
          <p:nvPr userDrawn="1"/>
        </p:nvSpPr>
        <p:spPr>
          <a:xfrm>
            <a:off x="8585546" y="7380288"/>
            <a:ext cx="1080742" cy="1793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616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5" r:id="rId2"/>
    <p:sldLayoutId id="2147483720" r:id="rId3"/>
    <p:sldLayoutId id="2147483721" r:id="rId4"/>
    <p:sldLayoutId id="2147483710" r:id="rId5"/>
    <p:sldLayoutId id="2147483712" r:id="rId6"/>
    <p:sldLayoutId id="2147483726" r:id="rId7"/>
    <p:sldLayoutId id="2147483740" r:id="rId8"/>
    <p:sldLayoutId id="2147483723" r:id="rId9"/>
    <p:sldLayoutId id="2147483728" r:id="rId10"/>
  </p:sldLayoutIdLst>
  <p:hf hdr="0" ftr="0"/>
  <p:txStyles>
    <p:titleStyle>
      <a:lvl1pPr algn="l" defTabSz="1007943" rtl="0" eaLnBrk="1" latinLnBrk="0" hangingPunct="1">
        <a:lnSpc>
          <a:spcPts val="3600"/>
        </a:lnSpc>
        <a:spcBef>
          <a:spcPct val="0"/>
        </a:spcBef>
        <a:buNone/>
        <a:defRPr sz="2800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251986" indent="-251986" algn="l" defTabSz="1007943" rtl="0" eaLnBrk="1" latinLnBrk="0" hangingPunct="1">
        <a:lnSpc>
          <a:spcPts val="2400"/>
        </a:lnSpc>
        <a:spcBef>
          <a:spcPts val="1102"/>
        </a:spcBef>
        <a:buClr>
          <a:schemeClr val="accent1"/>
        </a:buClr>
        <a:buFontTx/>
        <a:buBlip>
          <a:blip r:embed="rId12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755957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3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1259929" indent="-251986" algn="l" defTabSz="1007943" rtl="0" eaLnBrk="1" latinLnBrk="0" hangingPunct="1">
        <a:lnSpc>
          <a:spcPts val="2400"/>
        </a:lnSpc>
        <a:spcBef>
          <a:spcPts val="551"/>
        </a:spcBef>
        <a:buFontTx/>
        <a:buBlip>
          <a:blip r:embed="rId14"/>
        </a:buBlip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763900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2267872" indent="-251986" algn="l" defTabSz="1007943" rtl="0" eaLnBrk="1" latinLnBrk="0" hangingPunct="1">
        <a:lnSpc>
          <a:spcPts val="2400"/>
        </a:lnSpc>
        <a:spcBef>
          <a:spcPts val="55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3" userDrawn="1">
          <p15:clr>
            <a:srgbClr val="F26B43"/>
          </p15:clr>
        </p15:guide>
        <p15:guide id="2" pos="419" userDrawn="1">
          <p15:clr>
            <a:srgbClr val="F26B43"/>
          </p15:clr>
        </p15:guide>
        <p15:guide id="3" pos="646" userDrawn="1">
          <p15:clr>
            <a:srgbClr val="F26B43"/>
          </p15:clr>
        </p15:guide>
        <p15:guide id="4" pos="873" userDrawn="1">
          <p15:clr>
            <a:srgbClr val="F26B43"/>
          </p15:clr>
        </p15:guide>
        <p15:guide id="5" pos="1100" userDrawn="1">
          <p15:clr>
            <a:srgbClr val="F26B43"/>
          </p15:clr>
        </p15:guide>
        <p15:guide id="6" pos="1327" userDrawn="1">
          <p15:clr>
            <a:srgbClr val="F26B43"/>
          </p15:clr>
        </p15:guide>
        <p15:guide id="7" pos="1553" userDrawn="1">
          <p15:clr>
            <a:srgbClr val="F26B43"/>
          </p15:clr>
        </p15:guide>
        <p15:guide id="8" pos="1780" userDrawn="1">
          <p15:clr>
            <a:srgbClr val="F26B43"/>
          </p15:clr>
        </p15:guide>
        <p15:guide id="9" pos="2007" userDrawn="1">
          <p15:clr>
            <a:srgbClr val="F26B43"/>
          </p15:clr>
        </p15:guide>
        <p15:guide id="10" pos="2234" userDrawn="1">
          <p15:clr>
            <a:srgbClr val="F26B43"/>
          </p15:clr>
        </p15:guide>
        <p15:guide id="11" pos="2460" userDrawn="1">
          <p15:clr>
            <a:srgbClr val="F26B43"/>
          </p15:clr>
        </p15:guide>
        <p15:guide id="12" pos="2687" userDrawn="1">
          <p15:clr>
            <a:srgbClr val="F26B43"/>
          </p15:clr>
        </p15:guide>
        <p15:guide id="13" pos="2914" userDrawn="1">
          <p15:clr>
            <a:srgbClr val="F26B43"/>
          </p15:clr>
        </p15:guide>
        <p15:guide id="14" pos="3141" userDrawn="1">
          <p15:clr>
            <a:srgbClr val="F26B43"/>
          </p15:clr>
        </p15:guide>
        <p15:guide id="15" pos="3368" userDrawn="1">
          <p15:clr>
            <a:srgbClr val="F26B43"/>
          </p15:clr>
        </p15:guide>
        <p15:guide id="16" pos="3594" userDrawn="1">
          <p15:clr>
            <a:srgbClr val="F26B43"/>
          </p15:clr>
        </p15:guide>
        <p15:guide id="17" pos="3821" userDrawn="1">
          <p15:clr>
            <a:srgbClr val="F26B43"/>
          </p15:clr>
        </p15:guide>
        <p15:guide id="18" pos="4048" userDrawn="1">
          <p15:clr>
            <a:srgbClr val="F26B43"/>
          </p15:clr>
        </p15:guide>
        <p15:guide id="19" pos="4275" userDrawn="1">
          <p15:clr>
            <a:srgbClr val="F26B43"/>
          </p15:clr>
        </p15:guide>
        <p15:guide id="20" pos="4501" userDrawn="1">
          <p15:clr>
            <a:srgbClr val="F26B43"/>
          </p15:clr>
        </p15:guide>
        <p15:guide id="21" pos="4728" userDrawn="1">
          <p15:clr>
            <a:srgbClr val="F26B43"/>
          </p15:clr>
        </p15:guide>
        <p15:guide id="22" pos="4955" userDrawn="1">
          <p15:clr>
            <a:srgbClr val="F26B43"/>
          </p15:clr>
        </p15:guide>
        <p15:guide id="23" pos="5182" userDrawn="1">
          <p15:clr>
            <a:srgbClr val="F26B43"/>
          </p15:clr>
        </p15:guide>
        <p15:guide id="24" pos="5408" userDrawn="1">
          <p15:clr>
            <a:srgbClr val="F26B43"/>
          </p15:clr>
        </p15:guide>
        <p15:guide id="25" pos="5635" userDrawn="1">
          <p15:clr>
            <a:srgbClr val="F26B43"/>
          </p15:clr>
        </p15:guide>
        <p15:guide id="26" pos="5862" userDrawn="1">
          <p15:clr>
            <a:srgbClr val="F26B43"/>
          </p15:clr>
        </p15:guide>
        <p15:guide id="27" pos="6089" userDrawn="1">
          <p15:clr>
            <a:srgbClr val="F26B43"/>
          </p15:clr>
        </p15:guide>
        <p15:guide id="28" pos="6316" userDrawn="1">
          <p15:clr>
            <a:srgbClr val="F26B43"/>
          </p15:clr>
        </p15:guide>
        <p15:guide id="29" pos="6542" userDrawn="1">
          <p15:clr>
            <a:srgbClr val="F26B43"/>
          </p15:clr>
        </p15:guide>
        <p15:guide id="30" orient="horz" pos="113" userDrawn="1">
          <p15:clr>
            <a:srgbClr val="F26B43"/>
          </p15:clr>
        </p15:guide>
        <p15:guide id="31" orient="horz" pos="340" userDrawn="1">
          <p15:clr>
            <a:srgbClr val="F26B43"/>
          </p15:clr>
        </p15:guide>
        <p15:guide id="32" orient="horz" pos="567" userDrawn="1">
          <p15:clr>
            <a:srgbClr val="F26B43"/>
          </p15:clr>
        </p15:guide>
        <p15:guide id="33" orient="horz" pos="794" userDrawn="1">
          <p15:clr>
            <a:srgbClr val="F26B43"/>
          </p15:clr>
        </p15:guide>
        <p15:guide id="34" orient="horz" pos="1020" userDrawn="1">
          <p15:clr>
            <a:srgbClr val="F26B43"/>
          </p15:clr>
        </p15:guide>
        <p15:guide id="35" orient="horz" pos="1247" userDrawn="1">
          <p15:clr>
            <a:srgbClr val="F26B43"/>
          </p15:clr>
        </p15:guide>
        <p15:guide id="36" orient="horz" pos="1474" userDrawn="1">
          <p15:clr>
            <a:srgbClr val="F26B43"/>
          </p15:clr>
        </p15:guide>
        <p15:guide id="37" orient="horz" pos="1701" userDrawn="1">
          <p15:clr>
            <a:srgbClr val="F26B43"/>
          </p15:clr>
        </p15:guide>
        <p15:guide id="38" orient="horz" pos="1927" userDrawn="1">
          <p15:clr>
            <a:srgbClr val="F26B43"/>
          </p15:clr>
        </p15:guide>
        <p15:guide id="39" orient="horz" pos="2154" userDrawn="1">
          <p15:clr>
            <a:srgbClr val="F26B43"/>
          </p15:clr>
        </p15:guide>
        <p15:guide id="40" orient="horz" pos="2381" userDrawn="1">
          <p15:clr>
            <a:srgbClr val="F26B43"/>
          </p15:clr>
        </p15:guide>
        <p15:guide id="41" orient="horz" pos="2608" userDrawn="1">
          <p15:clr>
            <a:srgbClr val="F26B43"/>
          </p15:clr>
        </p15:guide>
        <p15:guide id="42" orient="horz" pos="2835" userDrawn="1">
          <p15:clr>
            <a:srgbClr val="F26B43"/>
          </p15:clr>
        </p15:guide>
        <p15:guide id="43" orient="horz" pos="3061" userDrawn="1">
          <p15:clr>
            <a:srgbClr val="F26B43"/>
          </p15:clr>
        </p15:guide>
        <p15:guide id="44" orient="horz" pos="3288" userDrawn="1">
          <p15:clr>
            <a:srgbClr val="F26B43"/>
          </p15:clr>
        </p15:guide>
        <p15:guide id="45" orient="horz" pos="3515" userDrawn="1">
          <p15:clr>
            <a:srgbClr val="F26B43"/>
          </p15:clr>
        </p15:guide>
        <p15:guide id="46" orient="horz" pos="3742" userDrawn="1">
          <p15:clr>
            <a:srgbClr val="F26B43"/>
          </p15:clr>
        </p15:guide>
        <p15:guide id="47" orient="horz" pos="3968" userDrawn="1">
          <p15:clr>
            <a:srgbClr val="F26B43"/>
          </p15:clr>
        </p15:guide>
        <p15:guide id="48" orient="horz" pos="4195" userDrawn="1">
          <p15:clr>
            <a:srgbClr val="F26B43"/>
          </p15:clr>
        </p15:guide>
        <p15:guide id="49" orient="horz" pos="4422" userDrawn="1">
          <p15:clr>
            <a:srgbClr val="F26B43"/>
          </p15:clr>
        </p15:guide>
        <p15:guide id="50" orient="horz" pos="46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png"/><Relationship Id="rId7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2726208F-D6F7-1381-5132-3B60A6BFE7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/>
              <a:t>Redakcja, adiustacja i korekta komunikatów tekstowych</a:t>
            </a:r>
            <a:endParaRPr lang="pl-PL" dirty="0"/>
          </a:p>
        </p:txBody>
      </p:sp>
      <p:sp>
        <p:nvSpPr>
          <p:cNvPr id="5" name="Podtytuł 4">
            <a:extLst>
              <a:ext uri="{FF2B5EF4-FFF2-40B4-BE49-F238E27FC236}">
                <a16:creationId xmlns:a16="http://schemas.microsoft.com/office/drawing/2014/main" id="{0F4B11A1-2445-C731-5567-0EBA6FAF89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indent="-1080000"/>
            <a:r>
              <a:rPr lang="pl-PL"/>
              <a:t>Zajęcia 4: Parametry typograficzne, rodzaje pisma i wyróżnień</a:t>
            </a:r>
            <a:endParaRPr lang="pl-PL" dirty="0"/>
          </a:p>
        </p:txBody>
      </p:sp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1A395D3-35E7-4FC6-9F13-A51704F85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385F5-A64F-428D-9CAC-5D502640F501}" type="datetime1">
              <a:rPr lang="pl-PL" smtClean="0"/>
              <a:t>24.11.2025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61682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FEF02-B618-CFDB-8FA8-296404ED0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9247E6C5-34E2-2744-1364-BF0F3D6E7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Punkt typograficzny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DEE3F9CF-20EA-A554-831A-7D7E07250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pl-PL" sz="2800"/>
              <a:t> system Didota </a:t>
            </a:r>
            <a:br>
              <a:rPr lang="pl-PL" sz="2800"/>
            </a:br>
            <a:r>
              <a:rPr lang="pl-PL" sz="2800"/>
              <a:t>→ 0,376 mm</a:t>
            </a:r>
            <a:br>
              <a:rPr lang="pl-PL" sz="2800"/>
            </a:br>
            <a:br>
              <a:rPr lang="pl-PL" sz="2800"/>
            </a:br>
            <a:br>
              <a:rPr lang="pl-PL" sz="2800"/>
            </a:br>
            <a:endParaRPr lang="pl-PL" sz="2800"/>
          </a:p>
          <a:p>
            <a:pPr>
              <a:lnSpc>
                <a:spcPct val="100000"/>
              </a:lnSpc>
            </a:pPr>
            <a:r>
              <a:rPr lang="pl-PL" sz="2800"/>
              <a:t> system pica </a:t>
            </a:r>
            <a:br>
              <a:rPr lang="pl-PL" sz="2800"/>
            </a:br>
            <a:r>
              <a:rPr lang="pl-PL" sz="2800"/>
              <a:t>→ 0,351 mm</a:t>
            </a:r>
          </a:p>
          <a:p>
            <a:pPr marL="0" indent="0">
              <a:buNone/>
            </a:pPr>
            <a:br>
              <a:rPr lang="pl-PL" sz="2800"/>
            </a:br>
            <a:br>
              <a:rPr lang="pl-PL" sz="2800"/>
            </a:br>
            <a:br>
              <a:rPr lang="pl-PL" sz="2800"/>
            </a:br>
            <a:br>
              <a:rPr lang="pl-PL" sz="2800"/>
            </a:br>
            <a:endParaRPr lang="pl-PL" sz="2800"/>
          </a:p>
          <a:p>
            <a:pPr marL="0" indent="0">
              <a:buNone/>
            </a:pPr>
            <a:endParaRPr lang="pl-PL" i="1" u="sng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D4DF1D8-FA82-D8B6-6085-3A9BA98CCE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10</a:t>
            </a:fld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D966D46-C940-6391-71E4-5467057A4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088" y="1835621"/>
            <a:ext cx="5328112" cy="452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45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7D9C66-BF70-7F5F-97ED-5F4F6540D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34DEE188-0E20-5F38-DE89-20AA0CBCD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Odstępy między linijkami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251A93E-84FF-A084-26D9-6556D015BF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11</a:t>
            </a:fld>
            <a:endParaRPr lang="pl-PL" dirty="0"/>
          </a:p>
        </p:txBody>
      </p:sp>
      <p:pic>
        <p:nvPicPr>
          <p:cNvPr id="87" name="Obraz 86">
            <a:extLst>
              <a:ext uri="{FF2B5EF4-FFF2-40B4-BE49-F238E27FC236}">
                <a16:creationId xmlns:a16="http://schemas.microsoft.com/office/drawing/2014/main" id="{ECCB6184-D474-6965-FDC3-0BAAD2A2E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3346"/>
            <a:ext cx="10691813" cy="317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65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9CABC-1346-2A46-409D-76EEC9D53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1CD0ABCA-D2AC-79F7-B046-8A32966A4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/>
              <a:t>Odstępy między znakami</a:t>
            </a:r>
          </a:p>
        </p:txBody>
      </p:sp>
      <p:sp>
        <p:nvSpPr>
          <p:cNvPr id="2" name="Symbol zastępczy zawartości 3">
            <a:extLst>
              <a:ext uri="{FF2B5EF4-FFF2-40B4-BE49-F238E27FC236}">
                <a16:creationId xmlns:a16="http://schemas.microsoft.com/office/drawing/2014/main" id="{AB090F58-F49B-B48F-7FE9-EFCC5549BF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>
            <a:normAutofit/>
          </a:bodyPr>
          <a:lstStyle/>
          <a:p>
            <a:r>
              <a:rPr lang="pl-PL"/>
              <a:t>kerning → między parami znaków (estetyka)</a:t>
            </a:r>
            <a:br>
              <a:rPr lang="pl-PL"/>
            </a:br>
            <a:br>
              <a:rPr lang="pl-PL"/>
            </a:br>
            <a:br>
              <a:rPr lang="pl-PL"/>
            </a:br>
            <a:br>
              <a:rPr lang="pl-PL"/>
            </a:br>
            <a:br>
              <a:rPr lang="pl-PL"/>
            </a:br>
            <a:endParaRPr lang="pl-PL"/>
          </a:p>
          <a:p>
            <a:r>
              <a:rPr lang="pl-PL"/>
              <a:t>tracking → w całym akapicie (błędy łamania: szewce, bękarty, wdowy)</a:t>
            </a:r>
          </a:p>
          <a:p>
            <a:pPr marL="0" indent="0">
              <a:buNone/>
            </a:pPr>
            <a:br>
              <a:rPr lang="pl-PL"/>
            </a:br>
            <a:endParaRPr lang="pl-PL"/>
          </a:p>
          <a:p>
            <a:pPr lvl="1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BD4A4DC-8A8D-6F52-3264-163114F972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4809" b="-3"/>
          <a:stretch>
            <a:fillRect/>
          </a:stretch>
        </p:blipFill>
        <p:spPr>
          <a:xfrm>
            <a:off x="5525906" y="1979613"/>
            <a:ext cx="4140000" cy="4680226"/>
          </a:xfrm>
          <a:prstGeom prst="rect">
            <a:avLst/>
          </a:prstGeom>
          <a:noFill/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F3D98B9-6A31-8C3C-BB72-A9F6DB2206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010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A8E86-604E-CE56-17E1-5174FB2C2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05DF7E09-3B7E-5F6B-6815-59294BF57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/>
              <a:t>Rodzaje akapitów</a:t>
            </a:r>
          </a:p>
        </p:txBody>
      </p:sp>
      <p:sp>
        <p:nvSpPr>
          <p:cNvPr id="2" name="Symbol zastępczy zawartości 3">
            <a:extLst>
              <a:ext uri="{FF2B5EF4-FFF2-40B4-BE49-F238E27FC236}">
                <a16:creationId xmlns:a16="http://schemas.microsoft.com/office/drawing/2014/main" id="{4AFF5576-E035-1848-520E-2AE21E673E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>
            <a:normAutofit/>
          </a:bodyPr>
          <a:lstStyle/>
          <a:p>
            <a:r>
              <a:rPr lang="pl-PL"/>
              <a:t>akapit z wcięciem</a:t>
            </a:r>
            <a:br>
              <a:rPr lang="pl-PL"/>
            </a:br>
            <a:br>
              <a:rPr lang="pl-PL"/>
            </a:br>
            <a:br>
              <a:rPr lang="pl-PL"/>
            </a:br>
            <a:br>
              <a:rPr lang="pl-PL"/>
            </a:br>
            <a:br>
              <a:rPr lang="pl-PL"/>
            </a:br>
            <a:endParaRPr lang="pl-PL"/>
          </a:p>
          <a:p>
            <a:r>
              <a:rPr lang="pl-PL"/>
              <a:t>akapit bez wcięcia</a:t>
            </a:r>
          </a:p>
          <a:p>
            <a:pPr marL="0" indent="0">
              <a:buNone/>
            </a:pPr>
            <a:br>
              <a:rPr lang="pl-PL"/>
            </a:br>
            <a:endParaRPr lang="pl-PL"/>
          </a:p>
          <a:p>
            <a:pPr lvl="1"/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ACB9303-18C5-2A08-0BF5-7DACF74181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41E1828-9EF1-1EEE-94E8-D97602C06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739" y="2459330"/>
            <a:ext cx="4048095" cy="120101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161C5D3-1682-3CC1-23D5-2A736FC47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264" y="4331320"/>
            <a:ext cx="3365284" cy="2670279"/>
          </a:xfrm>
          <a:prstGeom prst="rect">
            <a:avLst/>
          </a:prstGeom>
        </p:spPr>
      </p:pic>
      <p:sp>
        <p:nvSpPr>
          <p:cNvPr id="8" name="Symbol zastępczy zawartości 3">
            <a:extLst>
              <a:ext uri="{FF2B5EF4-FFF2-40B4-BE49-F238E27FC236}">
                <a16:creationId xmlns:a16="http://schemas.microsoft.com/office/drawing/2014/main" id="{871931A8-4E41-6BDF-2C21-DAD4C13568FA}"/>
              </a:ext>
            </a:extLst>
          </p:cNvPr>
          <p:cNvSpPr txBox="1">
            <a:spLocks/>
          </p:cNvSpPr>
          <p:nvPr/>
        </p:nvSpPr>
        <p:spPr>
          <a:xfrm>
            <a:off x="5714944" y="1991311"/>
            <a:ext cx="4140000" cy="46800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51986" indent="-251986" algn="l" defTabSz="1007943" rtl="0" eaLnBrk="1" latinLnBrk="0" hangingPunct="1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957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9929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900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7872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/>
              <a:t>akapit wcięty</a:t>
            </a:r>
            <a:br>
              <a:rPr lang="pl-PL"/>
            </a:br>
            <a:br>
              <a:rPr lang="pl-PL"/>
            </a:br>
            <a:br>
              <a:rPr lang="pl-PL"/>
            </a:br>
            <a:br>
              <a:rPr lang="pl-PL"/>
            </a:br>
            <a:br>
              <a:rPr lang="pl-PL"/>
            </a:br>
            <a:endParaRPr lang="pl-PL"/>
          </a:p>
          <a:p>
            <a:r>
              <a:rPr lang="pl-PL"/>
              <a:t>akapit blokowy</a:t>
            </a:r>
          </a:p>
          <a:p>
            <a:pPr marL="0" indent="0">
              <a:buFontTx/>
              <a:buNone/>
            </a:pPr>
            <a:br>
              <a:rPr lang="pl-PL"/>
            </a:br>
            <a:endParaRPr lang="pl-PL"/>
          </a:p>
          <a:p>
            <a:pPr lvl="1"/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F05FFC9-898C-6E76-2FB8-888E365215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7069" y="2344812"/>
            <a:ext cx="3907875" cy="145097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82542D8-0479-B654-EE9F-FD261A4F5E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7069" y="4410526"/>
            <a:ext cx="3334801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51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C97C8-1F24-0230-AFD9-8B4FED691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330A5EC7-30A1-4619-8191-949A21E67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525" y="899836"/>
            <a:ext cx="8640381" cy="1080001"/>
          </a:xfrm>
        </p:spPr>
        <p:txBody>
          <a:bodyPr anchor="t">
            <a:normAutofit/>
          </a:bodyPr>
          <a:lstStyle/>
          <a:p>
            <a:r>
              <a:rPr lang="pl-PL"/>
              <a:t>Rodzaje akapitów, cd.</a:t>
            </a:r>
          </a:p>
        </p:txBody>
      </p:sp>
      <p:sp>
        <p:nvSpPr>
          <p:cNvPr id="2" name="Symbol zastępczy zawartości 3">
            <a:extLst>
              <a:ext uri="{FF2B5EF4-FFF2-40B4-BE49-F238E27FC236}">
                <a16:creationId xmlns:a16="http://schemas.microsoft.com/office/drawing/2014/main" id="{B5DD9C25-7BEF-66BB-AA46-F749BC639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906" y="1979837"/>
            <a:ext cx="4140000" cy="4680018"/>
          </a:xfrm>
        </p:spPr>
        <p:txBody>
          <a:bodyPr>
            <a:normAutofit/>
          </a:bodyPr>
          <a:lstStyle/>
          <a:p>
            <a:r>
              <a:rPr lang="pl-PL"/>
              <a:t>akapit z wysunięciem</a:t>
            </a:r>
            <a:br>
              <a:rPr lang="pl-PL"/>
            </a:br>
            <a:br>
              <a:rPr lang="pl-PL"/>
            </a:br>
            <a:br>
              <a:rPr lang="pl-PL"/>
            </a:br>
            <a:br>
              <a:rPr lang="pl-PL"/>
            </a:br>
            <a:br>
              <a:rPr lang="pl-PL"/>
            </a:br>
            <a:br>
              <a:rPr lang="pl-PL"/>
            </a:br>
            <a:br>
              <a:rPr lang="pl-PL"/>
            </a:br>
            <a:endParaRPr lang="pl-PL"/>
          </a:p>
          <a:p>
            <a:r>
              <a:rPr lang="pl-PL"/>
              <a:t>akapit szpicowy</a:t>
            </a:r>
          </a:p>
          <a:p>
            <a:pPr marL="0" indent="0">
              <a:buNone/>
            </a:pPr>
            <a:br>
              <a:rPr lang="pl-PL"/>
            </a:br>
            <a:endParaRPr lang="pl-PL"/>
          </a:p>
          <a:p>
            <a:pPr lvl="1"/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7BEB4EA-7FE0-583F-0B8F-4E9703FEE6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85200" y="7019837"/>
            <a:ext cx="1080000" cy="180000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lnSpc>
                  <a:spcPct val="90000"/>
                </a:lnSpc>
                <a:spcAft>
                  <a:spcPts val="600"/>
                </a:spcAft>
              </a:pPr>
              <a:t>14</a:t>
            </a:fld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4F43576C-3BE7-77D4-3FA7-FEDDD92BE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514" y="2411685"/>
            <a:ext cx="6559363" cy="1368152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CF741040-35A7-25ED-5DF9-13E66033E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458" y="5003973"/>
            <a:ext cx="8992345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03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52BCB-AF51-A67E-B791-C3063D5F5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3BC6DC2B-210A-0EBD-3F68-6FBD851EE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Rodzaje układów kolumny</a:t>
            </a:r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A3CF61FA-0366-53E4-C471-0F0B30923B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30" y="1979821"/>
            <a:ext cx="2231768" cy="4680018"/>
          </a:xfrm>
        </p:spPr>
        <p:txBody>
          <a:bodyPr/>
          <a:lstStyle/>
          <a:p>
            <a:r>
              <a:rPr lang="pl-PL"/>
              <a:t>układ linearny</a:t>
            </a:r>
          </a:p>
        </p:txBody>
      </p:sp>
      <p:sp>
        <p:nvSpPr>
          <p:cNvPr id="11" name="Symbol zastępczy zawartości 10">
            <a:extLst>
              <a:ext uri="{FF2B5EF4-FFF2-40B4-BE49-F238E27FC236}">
                <a16:creationId xmlns:a16="http://schemas.microsoft.com/office/drawing/2014/main" id="{93767381-6446-8422-F1C1-5C873CD27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71646" y="2011013"/>
            <a:ext cx="4140000" cy="4680226"/>
          </a:xfrm>
        </p:spPr>
        <p:txBody>
          <a:bodyPr/>
          <a:lstStyle/>
          <a:p>
            <a:r>
              <a:rPr lang="pl-PL"/>
              <a:t>układ przestrzenny (mozaikowy)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2469257-971E-0075-F15E-0832472005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15</a:t>
            </a:fld>
            <a:endParaRPr lang="pl-PL" dirty="0"/>
          </a:p>
        </p:txBody>
      </p:sp>
      <p:sp>
        <p:nvSpPr>
          <p:cNvPr id="13" name="Symbol zastępczy zawartości 10">
            <a:extLst>
              <a:ext uri="{FF2B5EF4-FFF2-40B4-BE49-F238E27FC236}">
                <a16:creationId xmlns:a16="http://schemas.microsoft.com/office/drawing/2014/main" id="{DD976E86-A5ED-AD66-6E55-755CA8D35D33}"/>
              </a:ext>
            </a:extLst>
          </p:cNvPr>
          <p:cNvSpPr txBox="1">
            <a:spLocks/>
          </p:cNvSpPr>
          <p:nvPr/>
        </p:nvSpPr>
        <p:spPr>
          <a:xfrm>
            <a:off x="3301954" y="1979613"/>
            <a:ext cx="3256160" cy="46802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51986" indent="-251986" algn="l" defTabSz="1007943" rtl="0" eaLnBrk="1" latinLnBrk="0" hangingPunct="1">
              <a:lnSpc>
                <a:spcPts val="2400"/>
              </a:lnSpc>
              <a:spcBef>
                <a:spcPts val="1102"/>
              </a:spcBef>
              <a:buClr>
                <a:schemeClr val="accent1"/>
              </a:buClr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755957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1259929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763900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2267872" indent="-251986" algn="l" defTabSz="1007943" rtl="0" eaLnBrk="1" latinLnBrk="0" hangingPunct="1">
              <a:lnSpc>
                <a:spcPts val="24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/>
              <a:t>układ linearno-przestrzenny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A32095F7-A24C-2781-CDE1-C5ABA48D96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692" y="2507232"/>
            <a:ext cx="2731245" cy="36701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EAB1427E-73C0-1EF7-6C99-AD289D1BF9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7833" y="2507232"/>
            <a:ext cx="2804403" cy="36701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E2F1517A-E959-EDEA-EAAA-C8DB3D93C2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9577" y="2507232"/>
            <a:ext cx="2731245" cy="404199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22296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E9183-014F-B285-FCF5-735376DB2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564F302A-3060-27F0-EA70-FBB3FC3031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9"/>
          <a:stretch>
            <a:fillRect/>
          </a:stretch>
        </p:blipFill>
        <p:spPr>
          <a:xfrm>
            <a:off x="116668" y="1547589"/>
            <a:ext cx="10458475" cy="5731286"/>
          </a:xfrm>
          <a:prstGeom prst="rect">
            <a:avLst/>
          </a:prstGeom>
        </p:spPr>
      </p:pic>
      <p:sp>
        <p:nvSpPr>
          <p:cNvPr id="6" name="Tytuł 5">
            <a:extLst>
              <a:ext uri="{FF2B5EF4-FFF2-40B4-BE49-F238E27FC236}">
                <a16:creationId xmlns:a16="http://schemas.microsoft.com/office/drawing/2014/main" id="{23A737D9-E859-F75D-50EC-8A6650F95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Pojęcia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A90E99E-3DA7-F5A0-0C4D-FD41DADAE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45827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A7416-8D24-0DC4-E53B-2C2E1D7BE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D03BEF4E-B079-E6F2-2E4D-9FE5A125B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Wyróżnienia w tekście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C228A0B-1EB8-60F3-7FD1-36DBE2E798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17</a:t>
            </a:fld>
            <a:endParaRPr lang="pl-PL" dirty="0"/>
          </a:p>
        </p:txBody>
      </p:sp>
      <p:sp>
        <p:nvSpPr>
          <p:cNvPr id="2" name="Symbol zastępczy zawartości 9">
            <a:extLst>
              <a:ext uri="{FF2B5EF4-FFF2-40B4-BE49-F238E27FC236}">
                <a16:creationId xmlns:a16="http://schemas.microsoft.com/office/drawing/2014/main" id="{96B421C8-C51C-0730-2EDD-8A6442DB57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5524" y="1979821"/>
            <a:ext cx="9216926" cy="5579854"/>
          </a:xfrm>
        </p:spPr>
        <p:txBody>
          <a:bodyPr>
            <a:normAutofit/>
          </a:bodyPr>
          <a:lstStyle/>
          <a:p>
            <a:r>
              <a:rPr lang="pl-PL"/>
              <a:t>pismo proste (antykwa)</a:t>
            </a:r>
          </a:p>
          <a:p>
            <a:r>
              <a:rPr lang="pl-PL" i="1"/>
              <a:t>pismo pochyłe (kursywa)</a:t>
            </a:r>
          </a:p>
          <a:p>
            <a:r>
              <a:rPr lang="pl-PL" b="1"/>
              <a:t>pismo półgrube (wytłuszczone)</a:t>
            </a:r>
          </a:p>
          <a:p>
            <a:r>
              <a:rPr lang="pl-PL" spc="200"/>
              <a:t>pismo rozstrzelone </a:t>
            </a:r>
            <a:r>
              <a:rPr lang="pl-PL"/>
              <a:t>(</a:t>
            </a:r>
            <a:r>
              <a:rPr lang="pl-PL" spc="200"/>
              <a:t>rozspacjowan</a:t>
            </a:r>
            <a:r>
              <a:rPr lang="pl-PL" spc="100"/>
              <a:t>e</a:t>
            </a:r>
            <a:r>
              <a:rPr lang="pl-PL"/>
              <a:t>)</a:t>
            </a:r>
            <a:r>
              <a:rPr lang="pl-PL" spc="100"/>
              <a:t> </a:t>
            </a:r>
          </a:p>
          <a:p>
            <a:r>
              <a:rPr lang="pl-PL" cap="small"/>
              <a:t>pismo kapitalikowe</a:t>
            </a:r>
          </a:p>
          <a:p>
            <a:r>
              <a:rPr lang="pl-PL"/>
              <a:t>PISMO WERSALIKOWE</a:t>
            </a:r>
          </a:p>
          <a:p>
            <a:r>
              <a:rPr lang="pl-PL" u="sng"/>
              <a:t>pismo podkreślone</a:t>
            </a:r>
          </a:p>
          <a:p>
            <a:r>
              <a:rPr lang="pl-PL"/>
              <a:t>frakcje </a:t>
            </a:r>
            <a:r>
              <a:rPr lang="pl-PL" baseline="30000"/>
              <a:t>górne</a:t>
            </a:r>
            <a:r>
              <a:rPr lang="pl-PL"/>
              <a:t> i </a:t>
            </a:r>
            <a:r>
              <a:rPr lang="pl-PL" baseline="-25000"/>
              <a:t>dolne</a:t>
            </a:r>
          </a:p>
          <a:p>
            <a:r>
              <a:rPr lang="pl-PL" sz="1600"/>
              <a:t>pismo mniejsze od pisma tekstu zasadniczego </a:t>
            </a:r>
          </a:p>
          <a:p>
            <a:r>
              <a:rPr lang="pl-PL" sz="2000"/>
              <a:t>pismo większe od pisma tekstu zasadniczego </a:t>
            </a:r>
          </a:p>
          <a:p>
            <a:r>
              <a:rPr lang="pl-PL"/>
              <a:t>pismo </a:t>
            </a:r>
            <a:r>
              <a:rPr lang="pl-PL">
                <a:solidFill>
                  <a:srgbClr val="FFC000"/>
                </a:solidFill>
              </a:rPr>
              <a:t>kolorowe</a:t>
            </a:r>
            <a:r>
              <a:rPr lang="pl-PL"/>
              <a:t>, </a:t>
            </a:r>
            <a:r>
              <a:rPr lang="pl-PL">
                <a:highlight>
                  <a:srgbClr val="008080"/>
                </a:highlight>
              </a:rPr>
              <a:t>na tincie</a:t>
            </a:r>
            <a:r>
              <a:rPr lang="pl-PL"/>
              <a:t> i </a:t>
            </a:r>
            <a:r>
              <a:rPr lang="pl-PL">
                <a:solidFill>
                  <a:schemeClr val="bg1"/>
                </a:solidFill>
                <a:highlight>
                  <a:srgbClr val="000000"/>
                </a:highlight>
              </a:rPr>
              <a:t>w kontrze</a:t>
            </a:r>
            <a:r>
              <a:rPr lang="pl-PL" u="heavy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</a:p>
          <a:p>
            <a:r>
              <a:rPr lang="pl-PL"/>
              <a:t>i </a:t>
            </a:r>
            <a:r>
              <a:rPr lang="pl-PL" sz="4000">
                <a:latin typeface="Minion Pro" panose="02040503050201020203" pitchFamily="18" charset="0"/>
              </a:rPr>
              <a:t>I</a:t>
            </a:r>
            <a:r>
              <a:rPr lang="pl-PL"/>
              <a:t>nicjały </a:t>
            </a:r>
          </a:p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1824A3A-D1FF-A3E7-E5FD-469B5234B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4718" y="4499853"/>
            <a:ext cx="2256193" cy="237052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47A1A98-26E7-0F03-C8CC-BB2BA8B45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122" y="1874558"/>
            <a:ext cx="2368212" cy="237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54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42114-866C-032A-50BE-6EF4630FF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EF2A564F-02C4-AD2E-D415-A82C0A80C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Linie pisma</a:t>
            </a:r>
          </a:p>
        </p:txBody>
      </p:sp>
      <p:sp>
        <p:nvSpPr>
          <p:cNvPr id="48" name="Symbol zastępczy zawartości 47">
            <a:extLst>
              <a:ext uri="{FF2B5EF4-FFF2-40B4-BE49-F238E27FC236}">
                <a16:creationId xmlns:a16="http://schemas.microsoft.com/office/drawing/2014/main" id="{223C0009-DB25-4155-C593-713E3EEBA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7" name="Symbol zastępczy numeru slajdu 4">
            <a:extLst>
              <a:ext uri="{FF2B5EF4-FFF2-40B4-BE49-F238E27FC236}">
                <a16:creationId xmlns:a16="http://schemas.microsoft.com/office/drawing/2014/main" id="{573A83EB-F961-B954-433A-C2DBFD28C6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</a:t>
            </a:fld>
            <a:endParaRPr lang="pl-PL" dirty="0"/>
          </a:p>
        </p:txBody>
      </p:sp>
      <p:pic>
        <p:nvPicPr>
          <p:cNvPr id="46" name="Obraz 45">
            <a:extLst>
              <a:ext uri="{FF2B5EF4-FFF2-40B4-BE49-F238E27FC236}">
                <a16:creationId xmlns:a16="http://schemas.microsoft.com/office/drawing/2014/main" id="{BC46B5A3-A745-2DE5-D684-244B9A9BA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5621"/>
            <a:ext cx="10691813" cy="463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96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E188F-3CF4-C70A-09F7-049590FCF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9C23BD63-29B9-91A0-DD88-29DC187CE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Ligatury</a:t>
            </a:r>
          </a:p>
        </p:txBody>
      </p:sp>
      <p:sp>
        <p:nvSpPr>
          <p:cNvPr id="11" name="Symbol zastępczy zawartości 6">
            <a:extLst>
              <a:ext uri="{FF2B5EF4-FFF2-40B4-BE49-F238E27FC236}">
                <a16:creationId xmlns:a16="http://schemas.microsoft.com/office/drawing/2014/main" id="{42C45762-E163-52A9-1667-CCF1B639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/>
              <a:t>typograficzne</a:t>
            </a:r>
          </a:p>
          <a:p>
            <a:pPr marL="503971" lvl="1" indent="0">
              <a:buNone/>
            </a:pP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78524A1-ACAE-593D-1F9F-EF056B7DB7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</a:t>
            </a:fld>
            <a:endParaRPr lang="pl-PL" dirty="0"/>
          </a:p>
        </p:txBody>
      </p:sp>
      <p:sp>
        <p:nvSpPr>
          <p:cNvPr id="12" name="Symbol zastępczy zawartości 7">
            <a:extLst>
              <a:ext uri="{FF2B5EF4-FFF2-40B4-BE49-F238E27FC236}">
                <a16:creationId xmlns:a16="http://schemas.microsoft.com/office/drawing/2014/main" id="{0888B14E-2B52-6061-609D-AA1CFC04B80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879000" y="1979837"/>
            <a:ext cx="4140200" cy="4679950"/>
          </a:xfrm>
        </p:spPr>
        <p:txBody>
          <a:bodyPr/>
          <a:lstStyle/>
          <a:p>
            <a:r>
              <a:rPr lang="pl-PL"/>
              <a:t>ortograficzne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111433C8-8E65-F740-86B5-AB0075C84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02" y="2627709"/>
            <a:ext cx="4243184" cy="2828789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B2BA9F22-1E1A-26F6-FCB1-2D6421E22C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63"/>
          <a:stretch>
            <a:fillRect/>
          </a:stretch>
        </p:blipFill>
        <p:spPr>
          <a:xfrm>
            <a:off x="6210002" y="2429397"/>
            <a:ext cx="3275238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42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B7A35-2575-D051-0144-4B37BF753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23FCE536-5716-DD95-03C5-B47BD2075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latin typeface="Calibri "/>
              </a:rPr>
              <a:t>Odmiany krojów pisma</a:t>
            </a:r>
            <a:endParaRPr lang="pl-PL"/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843EA7E5-4F6D-F454-0F66-9B54C72441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/>
              <a:t>ze względu na grubość kresek:</a:t>
            </a:r>
            <a:br>
              <a:rPr lang="pl-PL"/>
            </a:br>
            <a:endParaRPr lang="pl-PL"/>
          </a:p>
          <a:p>
            <a:pPr lvl="1"/>
            <a:r>
              <a:rPr lang="pl-PL"/>
              <a:t>bardzo cienkie</a:t>
            </a:r>
            <a:br>
              <a:rPr lang="pl-PL"/>
            </a:br>
            <a:endParaRPr lang="pl-PL"/>
          </a:p>
          <a:p>
            <a:pPr lvl="1"/>
            <a:r>
              <a:rPr lang="pl-PL"/>
              <a:t>cienkie</a:t>
            </a:r>
            <a:br>
              <a:rPr lang="pl-PL"/>
            </a:br>
            <a:endParaRPr lang="pl-PL"/>
          </a:p>
          <a:p>
            <a:pPr lvl="1"/>
            <a:r>
              <a:rPr lang="pl-PL"/>
              <a:t>normalne</a:t>
            </a:r>
            <a:br>
              <a:rPr lang="pl-PL"/>
            </a:br>
            <a:endParaRPr lang="pl-PL"/>
          </a:p>
          <a:p>
            <a:pPr lvl="1"/>
            <a:r>
              <a:rPr lang="pl-PL"/>
              <a:t>półgrube</a:t>
            </a:r>
            <a:br>
              <a:rPr lang="pl-PL"/>
            </a:br>
            <a:endParaRPr lang="pl-PL"/>
          </a:p>
          <a:p>
            <a:pPr lvl="1"/>
            <a:r>
              <a:rPr lang="pl-PL"/>
              <a:t>grube</a:t>
            </a:r>
          </a:p>
          <a:p>
            <a:endParaRPr lang="pl-PL"/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 i="1" u="sng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B0EB31D-A7CF-F1EF-FC75-CD27B69BFF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4</a:t>
            </a:fld>
            <a:endParaRPr lang="pl-PL" dirty="0"/>
          </a:p>
        </p:txBody>
      </p:sp>
      <p:pic>
        <p:nvPicPr>
          <p:cNvPr id="41" name="Obraz 40">
            <a:extLst>
              <a:ext uri="{FF2B5EF4-FFF2-40B4-BE49-F238E27FC236}">
                <a16:creationId xmlns:a16="http://schemas.microsoft.com/office/drawing/2014/main" id="{54C952C6-E2DA-662E-2056-AA863574F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874" y="2646622"/>
            <a:ext cx="3895682" cy="353599"/>
          </a:xfrm>
          <a:prstGeom prst="rect">
            <a:avLst/>
          </a:prstGeom>
        </p:spPr>
      </p:pic>
      <p:pic>
        <p:nvPicPr>
          <p:cNvPr id="42" name="Obraz 41">
            <a:extLst>
              <a:ext uri="{FF2B5EF4-FFF2-40B4-BE49-F238E27FC236}">
                <a16:creationId xmlns:a16="http://schemas.microsoft.com/office/drawing/2014/main" id="{B91F4D9B-DB7D-BA21-04B9-27FFFC673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609" y="3246848"/>
            <a:ext cx="3908612" cy="431833"/>
          </a:xfrm>
          <a:prstGeom prst="rect">
            <a:avLst/>
          </a:prstGeom>
        </p:spPr>
      </p:pic>
      <p:pic>
        <p:nvPicPr>
          <p:cNvPr id="43" name="Obraz 42">
            <a:extLst>
              <a:ext uri="{FF2B5EF4-FFF2-40B4-BE49-F238E27FC236}">
                <a16:creationId xmlns:a16="http://schemas.microsoft.com/office/drawing/2014/main" id="{69171D7A-CB55-2DC5-C5C0-CF0C0EA0F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9642" y="3983331"/>
            <a:ext cx="4066384" cy="420660"/>
          </a:xfrm>
          <a:prstGeom prst="rect">
            <a:avLst/>
          </a:prstGeom>
        </p:spPr>
      </p:pic>
      <p:pic>
        <p:nvPicPr>
          <p:cNvPr id="44" name="Obraz 43">
            <a:extLst>
              <a:ext uri="{FF2B5EF4-FFF2-40B4-BE49-F238E27FC236}">
                <a16:creationId xmlns:a16="http://schemas.microsoft.com/office/drawing/2014/main" id="{3B71A4FD-5F87-68C9-DFC1-D8A53065A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5626" y="4708641"/>
            <a:ext cx="4285859" cy="317019"/>
          </a:xfrm>
          <a:prstGeom prst="rect">
            <a:avLst/>
          </a:prstGeom>
        </p:spPr>
      </p:pic>
      <p:pic>
        <p:nvPicPr>
          <p:cNvPr id="45" name="Obraz 44">
            <a:extLst>
              <a:ext uri="{FF2B5EF4-FFF2-40B4-BE49-F238E27FC236}">
                <a16:creationId xmlns:a16="http://schemas.microsoft.com/office/drawing/2014/main" id="{0238DF12-6E26-6CFC-9AA8-4D5BB171A2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2986" y="5330310"/>
            <a:ext cx="4285859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1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AF32D3-2D00-9027-7276-B58493032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A79A8CED-9B65-23C1-0B87-3987992E9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latin typeface="Calibri "/>
              </a:rPr>
              <a:t>Odmiany krojów pisma, cd.</a:t>
            </a:r>
            <a:endParaRPr lang="pl-PL"/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57774721-39A5-B06E-ACD3-765D8CBBEE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/>
              <a:t>ze względu na szerokość znaków:</a:t>
            </a:r>
            <a:br>
              <a:rPr lang="pl-PL"/>
            </a:br>
            <a:endParaRPr lang="pl-PL"/>
          </a:p>
          <a:p>
            <a:pPr lvl="1"/>
            <a:r>
              <a:rPr lang="pl-PL"/>
              <a:t>bardzo wąskie</a:t>
            </a:r>
            <a:br>
              <a:rPr lang="pl-PL"/>
            </a:br>
            <a:endParaRPr lang="pl-PL"/>
          </a:p>
          <a:p>
            <a:pPr lvl="1"/>
            <a:r>
              <a:rPr lang="pl-PL"/>
              <a:t>wąskie</a:t>
            </a:r>
            <a:br>
              <a:rPr lang="pl-PL"/>
            </a:br>
            <a:endParaRPr lang="pl-PL"/>
          </a:p>
          <a:p>
            <a:pPr lvl="1"/>
            <a:r>
              <a:rPr lang="pl-PL"/>
              <a:t>normalne</a:t>
            </a:r>
            <a:br>
              <a:rPr lang="pl-PL"/>
            </a:br>
            <a:endParaRPr lang="pl-PL"/>
          </a:p>
          <a:p>
            <a:pPr lvl="1"/>
            <a:r>
              <a:rPr lang="pl-PL"/>
              <a:t>szerokie</a:t>
            </a:r>
            <a:br>
              <a:rPr lang="pl-PL"/>
            </a:br>
            <a:endParaRPr lang="pl-PL"/>
          </a:p>
          <a:p>
            <a:pPr lvl="1"/>
            <a:r>
              <a:rPr lang="pl-PL"/>
              <a:t>bardzo szerokie</a:t>
            </a:r>
          </a:p>
          <a:p>
            <a:endParaRPr lang="pl-PL"/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 i="1" u="sng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E90B2AF-2215-3310-E3FF-E0EAE947D2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5</a:t>
            </a:fld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D840F27-5A9B-1907-B374-D48EB0FEE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316" y="2608695"/>
            <a:ext cx="1896020" cy="45114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911291E-67A2-5477-496C-9D0EE011B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022" y="3283526"/>
            <a:ext cx="3322608" cy="41456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1432073-A695-301C-7D17-BA26579E6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0985" y="3994859"/>
            <a:ext cx="3895682" cy="37798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867D061-DB97-5F93-82BC-B79CE19125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9207" y="4702972"/>
            <a:ext cx="4499238" cy="3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73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E34FA-F2D7-F275-AEC7-E479C9433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ECBF1F40-C0FF-9272-A9E8-F29C95553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latin typeface="Calibri "/>
              </a:rPr>
              <a:t>Odmiany krojów pisma, cd. 2</a:t>
            </a:r>
            <a:endParaRPr lang="pl-PL"/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097E36F4-690E-70C9-957E-04A27D591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/>
              <a:t>ze względu na pochylenie:</a:t>
            </a:r>
            <a:br>
              <a:rPr lang="pl-PL"/>
            </a:br>
            <a:br>
              <a:rPr lang="pl-PL"/>
            </a:br>
            <a:endParaRPr lang="pl-PL"/>
          </a:p>
          <a:p>
            <a:pPr lvl="1"/>
            <a:r>
              <a:rPr lang="pl-PL"/>
              <a:t>proste</a:t>
            </a:r>
            <a:br>
              <a:rPr lang="pl-PL"/>
            </a:br>
            <a:br>
              <a:rPr lang="pl-PL"/>
            </a:br>
            <a:endParaRPr lang="pl-PL"/>
          </a:p>
          <a:p>
            <a:pPr lvl="1"/>
            <a:r>
              <a:rPr lang="pl-PL"/>
              <a:t>pochyłe</a:t>
            </a:r>
            <a:br>
              <a:rPr lang="pl-PL"/>
            </a:br>
            <a:endParaRPr lang="pl-PL"/>
          </a:p>
          <a:p>
            <a:endParaRPr lang="pl-PL"/>
          </a:p>
          <a:p>
            <a:pPr marL="0" indent="0">
              <a:buNone/>
            </a:pPr>
            <a:endParaRPr lang="pl-PL"/>
          </a:p>
          <a:p>
            <a:pPr marL="0" indent="0">
              <a:buNone/>
            </a:pPr>
            <a:endParaRPr lang="pl-PL" i="1" u="sng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028C7C5-688E-62C6-C960-64006F6117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6</a:t>
            </a:fld>
            <a:endParaRPr lang="pl-PL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E7C4E076-9D4C-B685-7B31-04844931D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611" y="2771725"/>
            <a:ext cx="3528392" cy="789077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2478236-B2F8-859A-7B26-523B1A18E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626" y="3635821"/>
            <a:ext cx="6025718" cy="85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32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1B6A7-376B-6EE8-FDC8-B8638FE4C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9E8EA2A5-FEB2-CDBE-CA84-2579AB43B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Pisma nieromańskie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8602A20-9122-790B-14C5-7474836EB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/>
              <a:t>pismo gotyckie</a:t>
            </a:r>
            <a:br>
              <a:rPr lang="pl-PL"/>
            </a:br>
            <a:endParaRPr lang="pl-PL"/>
          </a:p>
          <a:p>
            <a:pPr lvl="1"/>
            <a:r>
              <a:rPr lang="pl-PL"/>
              <a:t>tekstura</a:t>
            </a:r>
            <a:br>
              <a:rPr lang="pl-PL"/>
            </a:br>
            <a:br>
              <a:rPr lang="pl-PL"/>
            </a:br>
            <a:br>
              <a:rPr lang="pl-PL"/>
            </a:br>
            <a:br>
              <a:rPr lang="pl-PL"/>
            </a:br>
            <a:endParaRPr lang="pl-PL"/>
          </a:p>
          <a:p>
            <a:pPr lvl="1"/>
            <a:r>
              <a:rPr lang="pl-PL"/>
              <a:t>fraktura</a:t>
            </a:r>
            <a:br>
              <a:rPr lang="pl-PL"/>
            </a:br>
            <a:br>
              <a:rPr lang="pl-PL"/>
            </a:br>
            <a:br>
              <a:rPr lang="pl-PL"/>
            </a:br>
            <a:br>
              <a:rPr lang="pl-PL"/>
            </a:br>
            <a:endParaRPr lang="pl-PL"/>
          </a:p>
          <a:p>
            <a:pPr lvl="1"/>
            <a:r>
              <a:rPr lang="pl-PL"/>
              <a:t>szwabacha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6489E3B-821C-C5F1-24F5-F2D64B5826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7</a:t>
            </a:fld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D2FDE19-0037-334E-88ED-F4957FE2A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627" y="2699717"/>
            <a:ext cx="2520280" cy="1252378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7BB6972A-CC1D-7C6B-0490-E7F44514EA25}"/>
              </a:ext>
            </a:extLst>
          </p:cNvPr>
          <p:cNvSpPr txBox="1"/>
          <p:nvPr/>
        </p:nvSpPr>
        <p:spPr>
          <a:xfrm>
            <a:off x="5491405" y="3156629"/>
            <a:ext cx="2359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tekstura Baumgartena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E62FD586-55A8-5A8B-2F45-2F3606D7B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567" y="4275502"/>
            <a:ext cx="2580340" cy="129017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9AE3DD1-AF2D-8FA7-3D11-6CE7E2CB6799}"/>
              </a:ext>
            </a:extLst>
          </p:cNvPr>
          <p:cNvSpPr txBox="1"/>
          <p:nvPr/>
        </p:nvSpPr>
        <p:spPr>
          <a:xfrm>
            <a:off x="5434249" y="4751310"/>
            <a:ext cx="1753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fraktura Wietora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28846941-55D0-EF8D-A23F-B9E19E5F9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2853" y="5758844"/>
            <a:ext cx="3051800" cy="1525900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35ACDFD-4309-B3DD-D871-8E2A7E62E460}"/>
              </a:ext>
            </a:extLst>
          </p:cNvPr>
          <p:cNvSpPr txBox="1"/>
          <p:nvPr/>
        </p:nvSpPr>
        <p:spPr>
          <a:xfrm>
            <a:off x="6124735" y="6337128"/>
            <a:ext cx="53461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szwabacha Januszowskiego</a:t>
            </a:r>
          </a:p>
        </p:txBody>
      </p:sp>
    </p:spTree>
    <p:extLst>
      <p:ext uri="{BB962C8B-B14F-4D97-AF65-F5344CB8AC3E}">
        <p14:creationId xmlns:p14="http://schemas.microsoft.com/office/powerpoint/2010/main" val="23587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A29BC-21DC-FE1A-4183-791C67325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C3243BC2-9A6C-C987-DA9A-AF05B7CCB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Pisma nieromańskie, cd.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477C241-EC61-0B5A-3487-8B961BF77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/>
              <a:t>pisanki kaligraficzne</a:t>
            </a:r>
            <a:br>
              <a:rPr lang="pl-PL"/>
            </a:br>
            <a:br>
              <a:rPr lang="pl-PL"/>
            </a:br>
            <a:br>
              <a:rPr lang="pl-PL"/>
            </a:br>
            <a:br>
              <a:rPr lang="pl-PL"/>
            </a:br>
            <a:br>
              <a:rPr lang="pl-PL"/>
            </a:br>
            <a:br>
              <a:rPr lang="pl-PL"/>
            </a:br>
            <a:br>
              <a:rPr lang="pl-PL"/>
            </a:br>
            <a:br>
              <a:rPr lang="pl-PL"/>
            </a:br>
            <a:br>
              <a:rPr lang="pl-PL"/>
            </a:br>
            <a:endParaRPr lang="pl-PL"/>
          </a:p>
          <a:p>
            <a:r>
              <a:rPr lang="pl-PL"/>
              <a:t>ksenotypy</a:t>
            </a:r>
            <a:br>
              <a:rPr lang="pl-PL"/>
            </a:br>
            <a:endParaRPr lang="pl-PL"/>
          </a:p>
          <a:p>
            <a:pPr lvl="1"/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44E1B8A-3BCD-31F7-1CEA-7FFE1DCC6D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8</a:t>
            </a:fld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00FABBD-445F-173C-02BE-4D6E8EE26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722" y="1763613"/>
            <a:ext cx="4205065" cy="2839459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54B097A9-8E77-B4E4-6C63-D8B592F0A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907" y="5288423"/>
            <a:ext cx="5980694" cy="17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00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E50BD-2544-A624-F3C6-C987D6BCC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48CF9464-B885-F376-833E-69233D1F53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415"/>
          <a:stretch>
            <a:fillRect/>
          </a:stretch>
        </p:blipFill>
        <p:spPr>
          <a:xfrm>
            <a:off x="0" y="0"/>
            <a:ext cx="5633552" cy="7559675"/>
          </a:xfrm>
          <a:prstGeom prst="rect">
            <a:avLst/>
          </a:prstGeom>
        </p:spPr>
      </p:pic>
      <p:sp>
        <p:nvSpPr>
          <p:cNvPr id="6" name="Tytuł 5">
            <a:extLst>
              <a:ext uri="{FF2B5EF4-FFF2-40B4-BE49-F238E27FC236}">
                <a16:creationId xmlns:a16="http://schemas.microsoft.com/office/drawing/2014/main" id="{226194EB-590A-E94D-43F6-F742B4AA6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938" y="899836"/>
            <a:ext cx="8640381" cy="1080001"/>
          </a:xfrm>
        </p:spPr>
        <p:txBody>
          <a:bodyPr/>
          <a:lstStyle/>
          <a:p>
            <a:r>
              <a:rPr lang="pl-PL">
                <a:latin typeface="Calibri "/>
              </a:rPr>
              <a:t>Klasyfikacja krojów pisma</a:t>
            </a: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DB2C5F2-88B5-4EFA-0FEB-A264418A6C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9</a:t>
            </a:fld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916270B-9EE1-031F-F57B-50A8836913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34319" y="1979837"/>
            <a:ext cx="5057494" cy="4680018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pl-PL" sz="8000"/>
              <a:t>dwuelementowe:</a:t>
            </a:r>
          </a:p>
          <a:p>
            <a:pPr lvl="1">
              <a:lnSpc>
                <a:spcPct val="120000"/>
              </a:lnSpc>
            </a:pPr>
            <a:r>
              <a:rPr lang="pl-PL" sz="7200"/>
              <a:t>renesansowa, np. </a:t>
            </a:r>
            <a:r>
              <a:rPr lang="pl-PL" sz="16000">
                <a:latin typeface="Garamond" panose="02020404030301010803" pitchFamily="18" charset="0"/>
              </a:rPr>
              <a:t>Garamond</a:t>
            </a:r>
          </a:p>
          <a:p>
            <a:pPr lvl="1">
              <a:lnSpc>
                <a:spcPct val="120000"/>
              </a:lnSpc>
            </a:pPr>
            <a:r>
              <a:rPr lang="pl-PL" sz="7200"/>
              <a:t>barokowa, np. </a:t>
            </a:r>
            <a:r>
              <a:rPr lang="pl-PL" sz="16000">
                <a:latin typeface="Baskerville Display PT" panose="02030602080406020203" pitchFamily="18" charset="-18"/>
                <a:ea typeface="Baskerville Display PT" panose="02030602080406020203" pitchFamily="18" charset="-18"/>
              </a:rPr>
              <a:t>Baskerville</a:t>
            </a:r>
          </a:p>
          <a:p>
            <a:pPr lvl="1">
              <a:lnSpc>
                <a:spcPct val="120000"/>
              </a:lnSpc>
            </a:pPr>
            <a:r>
              <a:rPr lang="pl-PL" sz="7200"/>
              <a:t>klasycystyczna, np. </a:t>
            </a:r>
            <a:r>
              <a:rPr lang="pl-PL" sz="16000">
                <a:latin typeface="Bodoni MT" panose="02070603080606020203" pitchFamily="18" charset="0"/>
              </a:rPr>
              <a:t>Bodoni</a:t>
            </a:r>
            <a:br>
              <a:rPr lang="pl-PL" sz="16000">
                <a:latin typeface="Bodoni MT" panose="02070603080606020203" pitchFamily="18" charset="0"/>
              </a:rPr>
            </a:br>
            <a:endParaRPr lang="pl-PL" sz="16000">
              <a:latin typeface="Bodoni MT" panose="02070603080606020203" pitchFamily="18" charset="0"/>
            </a:endParaRPr>
          </a:p>
          <a:p>
            <a:pPr>
              <a:lnSpc>
                <a:spcPct val="120000"/>
              </a:lnSpc>
            </a:pPr>
            <a:r>
              <a:rPr lang="pl-PL" sz="8000"/>
              <a:t>jednoelementowe (linearne):</a:t>
            </a:r>
          </a:p>
          <a:p>
            <a:pPr lvl="1">
              <a:lnSpc>
                <a:spcPct val="120000"/>
              </a:lnSpc>
            </a:pPr>
            <a:r>
              <a:rPr lang="pl-PL" sz="7200"/>
              <a:t>grotesk, np. </a:t>
            </a:r>
            <a:r>
              <a:rPr lang="pl-PL" sz="16000">
                <a:latin typeface="Gill Sans MT" panose="020B0502020104020203" pitchFamily="34" charset="-18"/>
              </a:rPr>
              <a:t>Gill</a:t>
            </a:r>
            <a:endParaRPr lang="pl-PL" sz="16000"/>
          </a:p>
          <a:p>
            <a:pPr lvl="1">
              <a:lnSpc>
                <a:spcPct val="120000"/>
              </a:lnSpc>
            </a:pPr>
            <a:r>
              <a:rPr lang="pl-PL" sz="7200"/>
              <a:t>egipcjanka, np. </a:t>
            </a:r>
            <a:r>
              <a:rPr lang="pl-PL" sz="16000">
                <a:latin typeface="Rockwell" panose="02060503020205020403" pitchFamily="18" charset="0"/>
              </a:rPr>
              <a:t>Rockwell</a:t>
            </a:r>
            <a:br>
              <a:rPr lang="pl-PL"/>
            </a:br>
            <a:br>
              <a:rPr lang="pl-PL"/>
            </a:br>
            <a:br>
              <a:rPr lang="pl-PL"/>
            </a:br>
            <a:br>
              <a:rPr lang="pl-PL"/>
            </a:br>
            <a:br>
              <a:rPr lang="pl-PL"/>
            </a:br>
            <a:br>
              <a:rPr lang="pl-PL"/>
            </a:br>
            <a:br>
              <a:rPr lang="pl-PL"/>
            </a:br>
            <a:br>
              <a:rPr lang="pl-PL"/>
            </a:br>
            <a:br>
              <a:rPr lang="pl-PL"/>
            </a:br>
            <a:endParaRPr lang="pl-PL"/>
          </a:p>
          <a:p>
            <a:pPr lvl="1"/>
            <a:endParaRPr lang="pl-PL"/>
          </a:p>
        </p:txBody>
      </p:sp>
      <p:sp>
        <p:nvSpPr>
          <p:cNvPr id="2" name="Owal 1">
            <a:extLst>
              <a:ext uri="{FF2B5EF4-FFF2-40B4-BE49-F238E27FC236}">
                <a16:creationId xmlns:a16="http://schemas.microsoft.com/office/drawing/2014/main" id="{689E5D0F-4DAC-2C0D-8794-B0C248D9C981}"/>
              </a:ext>
            </a:extLst>
          </p:cNvPr>
          <p:cNvSpPr/>
          <p:nvPr/>
        </p:nvSpPr>
        <p:spPr>
          <a:xfrm>
            <a:off x="3761730" y="3131765"/>
            <a:ext cx="1728192" cy="504056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/>
              <a:t>szeryfy</a:t>
            </a:r>
          </a:p>
        </p:txBody>
      </p:sp>
      <p:cxnSp>
        <p:nvCxnSpPr>
          <p:cNvPr id="30" name="Łącznik prosty ze strzałką 29">
            <a:extLst>
              <a:ext uri="{FF2B5EF4-FFF2-40B4-BE49-F238E27FC236}">
                <a16:creationId xmlns:a16="http://schemas.microsoft.com/office/drawing/2014/main" id="{0266492B-8897-E0BF-B638-4501F7E04CA5}"/>
              </a:ext>
            </a:extLst>
          </p:cNvPr>
          <p:cNvCxnSpPr>
            <a:cxnSpLocks/>
            <a:stCxn id="2" idx="7"/>
          </p:cNvCxnSpPr>
          <p:nvPr/>
        </p:nvCxnSpPr>
        <p:spPr>
          <a:xfrm flipV="1">
            <a:off x="5236834" y="2699717"/>
            <a:ext cx="3348366" cy="5058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Łącznik prosty ze strzałką 31">
            <a:extLst>
              <a:ext uri="{FF2B5EF4-FFF2-40B4-BE49-F238E27FC236}">
                <a16:creationId xmlns:a16="http://schemas.microsoft.com/office/drawing/2014/main" id="{BE15415D-0FFD-645E-9E44-EA0EFA162FA7}"/>
              </a:ext>
            </a:extLst>
          </p:cNvPr>
          <p:cNvCxnSpPr>
            <a:stCxn id="2" idx="6"/>
          </p:cNvCxnSpPr>
          <p:nvPr/>
        </p:nvCxnSpPr>
        <p:spPr>
          <a:xfrm flipV="1">
            <a:off x="5489922" y="3275781"/>
            <a:ext cx="3384376" cy="108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Łącznik prosty ze strzałką 33">
            <a:extLst>
              <a:ext uri="{FF2B5EF4-FFF2-40B4-BE49-F238E27FC236}">
                <a16:creationId xmlns:a16="http://schemas.microsoft.com/office/drawing/2014/main" id="{14444AB9-E928-2830-9E9B-0DD19134F6B9}"/>
              </a:ext>
            </a:extLst>
          </p:cNvPr>
          <p:cNvCxnSpPr>
            <a:stCxn id="2" idx="5"/>
          </p:cNvCxnSpPr>
          <p:nvPr/>
        </p:nvCxnSpPr>
        <p:spPr>
          <a:xfrm>
            <a:off x="5236834" y="3562004"/>
            <a:ext cx="3925496" cy="2898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Łącznik prosty ze strzałką 35">
            <a:extLst>
              <a:ext uri="{FF2B5EF4-FFF2-40B4-BE49-F238E27FC236}">
                <a16:creationId xmlns:a16="http://schemas.microsoft.com/office/drawing/2014/main" id="{3B0A7A9C-9325-F156-9DEB-6DB661043E51}"/>
              </a:ext>
            </a:extLst>
          </p:cNvPr>
          <p:cNvCxnSpPr>
            <a:cxnSpLocks/>
            <a:stCxn id="2" idx="4"/>
          </p:cNvCxnSpPr>
          <p:nvPr/>
        </p:nvCxnSpPr>
        <p:spPr>
          <a:xfrm>
            <a:off x="4625826" y="3635821"/>
            <a:ext cx="4769456" cy="27613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19019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z numerem strony</Template>
  <TotalTime>483</TotalTime>
  <Words>355</Words>
  <Application>Microsoft Office PowerPoint</Application>
  <PresentationFormat>Niestandardowy</PresentationFormat>
  <Paragraphs>102</Paragraphs>
  <Slides>17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8" baseType="lpstr">
      <vt:lpstr>Arial</vt:lpstr>
      <vt:lpstr>Baskerville Display PT</vt:lpstr>
      <vt:lpstr>Bodoni MT</vt:lpstr>
      <vt:lpstr>Calibri</vt:lpstr>
      <vt:lpstr>Calibri </vt:lpstr>
      <vt:lpstr>Garamond</vt:lpstr>
      <vt:lpstr>Gill Sans MT</vt:lpstr>
      <vt:lpstr>Minion Pro</vt:lpstr>
      <vt:lpstr>Open Sans</vt:lpstr>
      <vt:lpstr>Rockwell</vt:lpstr>
      <vt:lpstr>Motyw pakietu Office</vt:lpstr>
      <vt:lpstr>Redakcja, adiustacja i korekta komunikatów tekstowych</vt:lpstr>
      <vt:lpstr>Linie pisma</vt:lpstr>
      <vt:lpstr>Ligatury</vt:lpstr>
      <vt:lpstr>Odmiany krojów pisma</vt:lpstr>
      <vt:lpstr>Odmiany krojów pisma, cd.</vt:lpstr>
      <vt:lpstr>Odmiany krojów pisma, cd. 2</vt:lpstr>
      <vt:lpstr>Pisma nieromańskie</vt:lpstr>
      <vt:lpstr>Pisma nieromańskie, cd.</vt:lpstr>
      <vt:lpstr>Klasyfikacja krojów pisma</vt:lpstr>
      <vt:lpstr>Punkt typograficzny</vt:lpstr>
      <vt:lpstr>Odstępy między linijkami</vt:lpstr>
      <vt:lpstr>Odstępy między znakami</vt:lpstr>
      <vt:lpstr>Rodzaje akapitów</vt:lpstr>
      <vt:lpstr>Rodzaje akapitów, cd.</vt:lpstr>
      <vt:lpstr>Rodzaje układów kolumny</vt:lpstr>
      <vt:lpstr>Pojęcia</vt:lpstr>
      <vt:lpstr>Wyróżnienia w tekście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Sowiński Piotr</dc:creator>
  <cp:lastModifiedBy>Dorota Ucherek</cp:lastModifiedBy>
  <cp:revision>19</cp:revision>
  <dcterms:created xsi:type="dcterms:W3CDTF">2022-06-22T09:40:44Z</dcterms:created>
  <dcterms:modified xsi:type="dcterms:W3CDTF">2025-11-24T19:31:49Z</dcterms:modified>
</cp:coreProperties>
</file>