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76" r:id="rId3"/>
    <p:sldId id="277" r:id="rId4"/>
    <p:sldId id="278" r:id="rId5"/>
    <p:sldId id="279" r:id="rId6"/>
    <p:sldId id="280" r:id="rId7"/>
    <p:sldId id="282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660"/>
  </p:normalViewPr>
  <p:slideViewPr>
    <p:cSldViewPr showGuides="1">
      <p:cViewPr varScale="1">
        <p:scale>
          <a:sx n="60" d="100"/>
          <a:sy n="60" d="100"/>
        </p:scale>
        <p:origin x="1434" y="7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7EEEFF2B-0721-7148-92D1-1650B5B78E9F}" type="datetimeFigureOut">
              <a:rPr lang="pl-PL" smtClean="0"/>
              <a:pPr/>
              <a:t>26.11.2025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2C02B4DB-5212-AD42-B2C1-BD19AC94D4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26.11.2025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26.11.2025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26.11.2025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Redakcja, adiustacja i korekta komunikatów tekstowych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8136482" cy="1080000"/>
          </a:xfrm>
        </p:spPr>
        <p:txBody>
          <a:bodyPr/>
          <a:lstStyle/>
          <a:p>
            <a:r>
              <a:rPr lang="pl-PL"/>
              <a:t>Zajęcia 7: Liczby, numery, jednostki miar </a:t>
            </a:r>
            <a:br>
              <a:rPr lang="pl-PL"/>
            </a:br>
            <a:r>
              <a:rPr lang="pl-PL"/>
              <a:t>i wielkości mierzalne</a:t>
            </a:r>
            <a:endParaRPr 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85F5-A64F-428D-9CAC-5D502640F501}" type="datetime1">
              <a:rPr lang="pl-PL" smtClean="0"/>
              <a:t>26.11.2025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C7C0F-3491-5D28-2C81-2D94FE226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F5FF22-52A1-E833-B19F-60C77AD8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Zapis liczb w beletrystyce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AACB96-8110-CC5C-7BEC-69FDF4D68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 numCol="1">
            <a:normAutofit/>
          </a:bodyPr>
          <a:lstStyle/>
          <a:p>
            <a:r>
              <a:rPr lang="pl-PL"/>
              <a:t>głównie </a:t>
            </a:r>
            <a:r>
              <a:rPr lang="pl-PL" b="1"/>
              <a:t>słownie</a:t>
            </a:r>
            <a:r>
              <a:rPr lang="pl-PL"/>
              <a:t>, zwłaszcza w dialogach</a:t>
            </a:r>
          </a:p>
          <a:p>
            <a:r>
              <a:rPr lang="pl-PL"/>
              <a:t>wyjątki w narracji:</a:t>
            </a:r>
          </a:p>
          <a:p>
            <a:pPr lvl="1"/>
            <a:r>
              <a:rPr lang="pl-PL" sz="1600"/>
              <a:t>data dzienna i rok </a:t>
            </a:r>
          </a:p>
          <a:p>
            <a:pPr lvl="1"/>
            <a:r>
              <a:rPr lang="pl-PL" sz="1600"/>
              <a:t>godzina z minutami </a:t>
            </a:r>
          </a:p>
          <a:p>
            <a:pPr lvl="1"/>
            <a:r>
              <a:rPr lang="pl-PL" sz="1600"/>
              <a:t>liczby w nazwach własnych</a:t>
            </a:r>
          </a:p>
          <a:p>
            <a:pPr lvl="1"/>
            <a:r>
              <a:rPr lang="pl-PL" sz="1600"/>
              <a:t>numery ulic, domów, lokali itp. </a:t>
            </a:r>
          </a:p>
          <a:p>
            <a:pPr lvl="1"/>
            <a:r>
              <a:rPr lang="pl-PL" sz="1600"/>
              <a:t>liczby w cytowanych dokumentach </a:t>
            </a:r>
          </a:p>
          <a:p>
            <a:r>
              <a:rPr lang="pl-PL"/>
              <a:t>bez zapisów słowno-cyfrowych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6DBDA52D-A207-608A-29A7-D5F56CA68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5C890D-621A-EA6A-D573-9B6C2F9B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2" y="2483693"/>
            <a:ext cx="446449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B2B99-35C7-580C-A83F-74D50F51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8A6DB4-CADB-373A-B818-EF72246F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Zapis liczb w niebeletrystyce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BAFF4A-27AE-DB77-69AE-AD21964FB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 numCol="1">
            <a:normAutofit/>
          </a:bodyPr>
          <a:lstStyle/>
          <a:p>
            <a:r>
              <a:rPr lang="pl-PL"/>
              <a:t>zwykle 1–9 słownie, wyższe cyfrowo</a:t>
            </a:r>
          </a:p>
          <a:p>
            <a:r>
              <a:rPr lang="pl-PL"/>
              <a:t>cyfrowo można też 10–99 i 10–999</a:t>
            </a:r>
          </a:p>
          <a:p>
            <a:r>
              <a:rPr lang="pl-PL"/>
              <a:t>1000 i wyższe zawsze </a:t>
            </a:r>
          </a:p>
          <a:p>
            <a:pPr lvl="1"/>
            <a:r>
              <a:rPr lang="pl-PL"/>
              <a:t>cyfrowo: 5467, 12 654, 6 786 000</a:t>
            </a:r>
          </a:p>
          <a:p>
            <a:pPr lvl="1"/>
            <a:r>
              <a:rPr lang="pl-PL"/>
              <a:t>cyfrowo-słownie: </a:t>
            </a:r>
          </a:p>
          <a:p>
            <a:pPr lvl="2"/>
            <a:r>
              <a:rPr lang="pl-PL"/>
              <a:t>12 tysięcy, 25 milionów, 86 miliardów</a:t>
            </a:r>
          </a:p>
          <a:p>
            <a:pPr lvl="2"/>
            <a:r>
              <a:rPr lang="pl-PL"/>
              <a:t>12 tys., 25 mln, 86 mld </a:t>
            </a:r>
          </a:p>
          <a:p>
            <a:pPr lvl="2"/>
            <a:endParaRPr lang="pl-PL"/>
          </a:p>
          <a:p>
            <a:endParaRPr lang="pl-PL"/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98D2BF1D-2CDC-DF91-5CDB-21C049C66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FAED577-7340-B850-4C78-A3D0216A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042" y="1979837"/>
            <a:ext cx="3927728" cy="33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6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DCD56-332E-7095-D0A3-A08E0C5E1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740D6-F623-FE87-B66A-B0451D97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Różne przypadki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7B6E55-9D4B-D5B8-58E9-D32918724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704376" cy="4680018"/>
          </a:xfrm>
        </p:spPr>
        <p:txBody>
          <a:bodyPr numCol="1">
            <a:normAutofit/>
          </a:bodyPr>
          <a:lstStyle/>
          <a:p>
            <a:r>
              <a:rPr lang="pl-PL"/>
              <a:t>liczebniki porządkowe: </a:t>
            </a:r>
          </a:p>
          <a:p>
            <a:pPr lvl="1"/>
            <a:r>
              <a:rPr lang="pl-PL" sz="1600"/>
              <a:t>słownie: trzecie piętro</a:t>
            </a:r>
          </a:p>
          <a:p>
            <a:pPr lvl="1"/>
            <a:r>
              <a:rPr lang="pl-PL" sz="1600"/>
              <a:t>rzymsko: III piętro</a:t>
            </a:r>
          </a:p>
          <a:p>
            <a:pPr lvl="1"/>
            <a:r>
              <a:rPr lang="pl-PL" sz="1600"/>
              <a:t>arabsko: 3. piętro</a:t>
            </a:r>
          </a:p>
          <a:p>
            <a:r>
              <a:rPr lang="pl-PL"/>
              <a:t>daty:</a:t>
            </a:r>
          </a:p>
          <a:p>
            <a:pPr lvl="1"/>
            <a:r>
              <a:rPr lang="pl-PL" sz="1600"/>
              <a:t>miesiąc słownie: 26 sierpnia 2025</a:t>
            </a:r>
          </a:p>
          <a:p>
            <a:pPr lvl="1"/>
            <a:r>
              <a:rPr lang="pl-PL" sz="1600"/>
              <a:t>miesiąc rzymsko: 26 VIII 2025</a:t>
            </a:r>
          </a:p>
          <a:p>
            <a:pPr lvl="1"/>
            <a:r>
              <a:rPr lang="pl-PL" sz="1600"/>
              <a:t>miesiąc arabsko: 26.08.2025</a:t>
            </a:r>
            <a:br>
              <a:rPr lang="pl-PL" sz="1600"/>
            </a:br>
            <a:endParaRPr lang="pl-PL" sz="1600"/>
          </a:p>
          <a:p>
            <a:r>
              <a:rPr lang="pl-PL"/>
              <a:t>numery (strony, telefonu, bramy i mieszkania, produktu itd.) – </a:t>
            </a:r>
            <a:br>
              <a:rPr lang="pl-PL"/>
            </a:br>
            <a:r>
              <a:rPr lang="pl-PL"/>
              <a:t>zawsze cyfrowo</a:t>
            </a:r>
          </a:p>
          <a:p>
            <a:endParaRPr lang="pl-PL"/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EB973366-0848-A0F8-271B-BF1AE478C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0E8598-354E-FF55-2931-A71E7277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86" y="2051645"/>
            <a:ext cx="2555701" cy="25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7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1B71B-495F-0F06-DDFF-B478D62AF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E1469-1614-6868-BDAE-5DE9503F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Różne przypadki,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FC8FED-2A2C-4EB0-16D9-658D7C7E2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704376" cy="5579838"/>
          </a:xfrm>
        </p:spPr>
        <p:txBody>
          <a:bodyPr numCol="1">
            <a:normAutofit/>
          </a:bodyPr>
          <a:lstStyle/>
          <a:p>
            <a:pPr>
              <a:spcBef>
                <a:spcPts val="0"/>
              </a:spcBef>
            </a:pPr>
            <a:r>
              <a:rPr lang="pl-PL"/>
              <a:t>godzina z minutami: </a:t>
            </a:r>
          </a:p>
          <a:p>
            <a:pPr lvl="1">
              <a:spcBef>
                <a:spcPts val="0"/>
              </a:spcBef>
            </a:pPr>
            <a:r>
              <a:rPr lang="pl-PL" sz="1600"/>
              <a:t>8.45</a:t>
            </a:r>
          </a:p>
          <a:p>
            <a:pPr lvl="1">
              <a:spcBef>
                <a:spcPts val="0"/>
              </a:spcBef>
            </a:pPr>
            <a:r>
              <a:rPr lang="pl-PL" sz="1600"/>
              <a:t>17:09</a:t>
            </a:r>
          </a:p>
          <a:p>
            <a:pPr lvl="1">
              <a:spcBef>
                <a:spcPts val="0"/>
              </a:spcBef>
            </a:pPr>
            <a:r>
              <a:rPr lang="pl-PL" sz="1600"/>
              <a:t>16</a:t>
            </a:r>
            <a:r>
              <a:rPr lang="pl-PL" sz="1600" baseline="30000"/>
              <a:t>48</a:t>
            </a:r>
            <a:r>
              <a:rPr lang="pl-PL" sz="1600"/>
              <a:t>, </a:t>
            </a:r>
            <a:r>
              <a:rPr lang="pl-PL" sz="1600">
                <a:solidFill>
                  <a:srgbClr val="FF0000"/>
                </a:solidFill>
              </a:rPr>
              <a:t>nie 16</a:t>
            </a:r>
            <a:r>
              <a:rPr lang="pl-PL" sz="1600" u="sng" baseline="30000">
                <a:solidFill>
                  <a:srgbClr val="FF0000"/>
                </a:solidFill>
              </a:rPr>
              <a:t>48</a:t>
            </a:r>
            <a:br>
              <a:rPr lang="pl-PL" sz="1600"/>
            </a:br>
            <a:endParaRPr lang="pl-PL" sz="1600"/>
          </a:p>
          <a:p>
            <a:pPr>
              <a:spcBef>
                <a:spcPts val="0"/>
              </a:spcBef>
            </a:pPr>
            <a:r>
              <a:rPr lang="pl-PL"/>
              <a:t>wartość jednostek miar: </a:t>
            </a:r>
          </a:p>
          <a:p>
            <a:pPr lvl="1">
              <a:spcBef>
                <a:spcPts val="0"/>
              </a:spcBef>
            </a:pPr>
            <a:r>
              <a:rPr lang="pl-PL" sz="1600"/>
              <a:t>2,54 centymetra, 0,45 kilograma, 0,9 tony</a:t>
            </a:r>
          </a:p>
          <a:p>
            <a:pPr lvl="1">
              <a:spcBef>
                <a:spcPts val="0"/>
              </a:spcBef>
            </a:pPr>
            <a:r>
              <a:rPr lang="pl-PL" sz="1600"/>
              <a:t>2,54 cm, 0,45 kg, 0,9 t</a:t>
            </a:r>
            <a:br>
              <a:rPr lang="pl-PL" sz="1600"/>
            </a:br>
            <a:endParaRPr lang="pl-PL" sz="1600"/>
          </a:p>
          <a:p>
            <a:pPr>
              <a:spcBef>
                <a:spcPts val="0"/>
              </a:spcBef>
            </a:pPr>
            <a:r>
              <a:rPr lang="pl-PL"/>
              <a:t>wartość jednostek monetarnych</a:t>
            </a:r>
          </a:p>
          <a:p>
            <a:pPr lvl="1">
              <a:spcBef>
                <a:spcPts val="0"/>
              </a:spcBef>
            </a:pPr>
            <a:r>
              <a:rPr lang="pl-PL" sz="1600"/>
              <a:t>10 dolarów, 250 euro</a:t>
            </a:r>
          </a:p>
          <a:p>
            <a:pPr lvl="1">
              <a:spcBef>
                <a:spcPts val="0"/>
              </a:spcBef>
            </a:pPr>
            <a:r>
              <a:rPr lang="pl-PL" sz="1600"/>
              <a:t>10 dol., 250 zł</a:t>
            </a:r>
          </a:p>
          <a:p>
            <a:pPr lvl="1">
              <a:spcBef>
                <a:spcPts val="0"/>
              </a:spcBef>
            </a:pPr>
            <a:r>
              <a:rPr lang="pl-PL" sz="1600"/>
              <a:t>10 $, 250 €, 768 GBP</a:t>
            </a:r>
            <a:br>
              <a:rPr lang="pl-PL"/>
            </a:br>
            <a:endParaRPr lang="pl-PL"/>
          </a:p>
          <a:p>
            <a:pPr>
              <a:spcBef>
                <a:spcPts val="0"/>
              </a:spcBef>
            </a:pPr>
            <a:r>
              <a:rPr lang="pl-PL"/>
              <a:t>procenty i promile</a:t>
            </a:r>
          </a:p>
          <a:p>
            <a:pPr lvl="1">
              <a:spcBef>
                <a:spcPts val="0"/>
              </a:spcBef>
            </a:pPr>
            <a:r>
              <a:rPr lang="pl-PL" sz="1600"/>
              <a:t>12 procent, 1 promil</a:t>
            </a:r>
          </a:p>
          <a:p>
            <a:pPr lvl="1">
              <a:spcBef>
                <a:spcPts val="0"/>
              </a:spcBef>
            </a:pPr>
            <a:r>
              <a:rPr lang="pl-PL" sz="1600"/>
              <a:t>12 proc., 1 prom.</a:t>
            </a:r>
          </a:p>
          <a:p>
            <a:pPr lvl="1">
              <a:spcBef>
                <a:spcPts val="0"/>
              </a:spcBef>
            </a:pPr>
            <a:r>
              <a:rPr lang="pl-PL" sz="1600"/>
              <a:t>12%, 1‰ </a:t>
            </a:r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D9B1971F-386C-2C15-5CB5-F852E2175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FABA1DF-233C-5DDB-EF6C-AD624EF3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50" y="2555701"/>
            <a:ext cx="2648515" cy="33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7A6F9-ECEC-0F1C-B455-0538BB78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4B9E7-6B1B-2FCF-829A-ED61F704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Różne przypadki,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020AA0-D13F-E000-7F3D-791407044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525" y="1655621"/>
            <a:ext cx="7704376" cy="6084656"/>
          </a:xfrm>
        </p:spPr>
        <p:txBody>
          <a:bodyPr numCol="1">
            <a:normAutofit/>
          </a:bodyPr>
          <a:lstStyle/>
          <a:p>
            <a:pPr>
              <a:spcBef>
                <a:spcPts val="0"/>
              </a:spcBef>
            </a:pPr>
            <a:r>
              <a:rPr lang="pl-PL"/>
              <a:t>stopnie temperatury</a:t>
            </a:r>
          </a:p>
          <a:p>
            <a:pPr lvl="1">
              <a:spcBef>
                <a:spcPts val="0"/>
              </a:spcBef>
            </a:pPr>
            <a:r>
              <a:rPr lang="pl-PL" sz="1600"/>
              <a:t>–3 stopnie Celsjusza</a:t>
            </a:r>
          </a:p>
          <a:p>
            <a:pPr lvl="1">
              <a:spcBef>
                <a:spcPts val="0"/>
              </a:spcBef>
            </a:pPr>
            <a:r>
              <a:rPr lang="pl-PL" sz="1600"/>
              <a:t>–3°C </a:t>
            </a:r>
            <a:br>
              <a:rPr lang="pl-PL" sz="1600"/>
            </a:br>
            <a:endParaRPr lang="pl-PL" sz="1600"/>
          </a:p>
          <a:p>
            <a:pPr>
              <a:spcBef>
                <a:spcPts val="0"/>
              </a:spcBef>
            </a:pPr>
            <a:r>
              <a:rPr lang="pl-PL"/>
              <a:t>oddziały, filie i komórki organizacyjne instytucji, przedsiębiorstw, szkół, jednostek wojskowych, banków </a:t>
            </a:r>
          </a:p>
          <a:p>
            <a:pPr lvl="1">
              <a:spcBef>
                <a:spcPts val="0"/>
              </a:spcBef>
            </a:pPr>
            <a:r>
              <a:rPr lang="pl-PL" sz="1600"/>
              <a:t>II Departament Ministerstwa Spraw Wewnętrznych</a:t>
            </a:r>
          </a:p>
          <a:p>
            <a:pPr lvl="1">
              <a:spcBef>
                <a:spcPts val="0"/>
              </a:spcBef>
            </a:pPr>
            <a:r>
              <a:rPr lang="pl-PL" sz="1600"/>
              <a:t>IV Liceum Ogólnokształcące</a:t>
            </a:r>
          </a:p>
          <a:p>
            <a:pPr lvl="1">
              <a:spcBef>
                <a:spcPts val="0"/>
              </a:spcBef>
            </a:pPr>
            <a:r>
              <a:rPr lang="pl-PL" sz="1600"/>
              <a:t>101. Dywizja Pancerna</a:t>
            </a:r>
          </a:p>
          <a:p>
            <a:pPr lvl="1">
              <a:spcBef>
                <a:spcPts val="0"/>
              </a:spcBef>
            </a:pPr>
            <a:r>
              <a:rPr lang="pl-PL" sz="1600"/>
              <a:t>III Oddział PKO </a:t>
            </a:r>
            <a:br>
              <a:rPr lang="pl-PL" sz="1600"/>
            </a:br>
            <a:endParaRPr lang="pl-PL" sz="1600"/>
          </a:p>
          <a:p>
            <a:pPr>
              <a:spcBef>
                <a:spcPts val="0"/>
              </a:spcBef>
            </a:pPr>
            <a:r>
              <a:rPr lang="pl-PL"/>
              <a:t>tomy, zeszyty, rozdziały i strony publikacji:</a:t>
            </a:r>
          </a:p>
          <a:p>
            <a:pPr lvl="1">
              <a:spcBef>
                <a:spcPts val="0"/>
              </a:spcBef>
            </a:pPr>
            <a:r>
              <a:rPr lang="pl-PL" sz="1600"/>
              <a:t>tom III, rozdział V, strona 38; </a:t>
            </a:r>
          </a:p>
          <a:p>
            <a:pPr lvl="1">
              <a:spcBef>
                <a:spcPts val="0"/>
              </a:spcBef>
            </a:pPr>
            <a:r>
              <a:rPr lang="pl-PL" sz="1600"/>
              <a:t>t. 3, rozdz. 5, s. 38</a:t>
            </a:r>
            <a:br>
              <a:rPr lang="pl-PL" sz="1600"/>
            </a:br>
            <a:endParaRPr lang="pl-PL" sz="1600"/>
          </a:p>
          <a:p>
            <a:pPr>
              <a:spcBef>
                <a:spcPts val="0"/>
              </a:spcBef>
            </a:pPr>
            <a:r>
              <a:rPr lang="pl-PL"/>
              <a:t>rozdziały, artykuły, paragrafy i punkty aktów prawnych:</a:t>
            </a:r>
          </a:p>
          <a:p>
            <a:pPr lvl="1">
              <a:spcBef>
                <a:spcPts val="0"/>
              </a:spcBef>
            </a:pPr>
            <a:r>
              <a:rPr lang="pl-PL" sz="1600"/>
              <a:t>paragraf 24, punkt 1</a:t>
            </a:r>
          </a:p>
          <a:p>
            <a:pPr lvl="1">
              <a:spcBef>
                <a:spcPts val="0"/>
              </a:spcBef>
            </a:pPr>
            <a:r>
              <a:rPr lang="pl-PL" sz="1600"/>
              <a:t>§ 24, pkt 1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A3697751-DD0F-3C0B-765F-6CF9A0898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A082F2-28DC-9BC0-95A4-9A79FB83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30" y="3599437"/>
            <a:ext cx="2879960" cy="28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8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5A53-699C-2B5E-F7E5-7FE98EF92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2660C7-A164-F72E-AD6E-B9B7923C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Różne przypadki,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592BC-A4B9-C4DB-5979-CE436AEA3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525" y="1655621"/>
            <a:ext cx="7704376" cy="6084656"/>
          </a:xfrm>
        </p:spPr>
        <p:txBody>
          <a:bodyPr numCol="1">
            <a:normAutofit/>
          </a:bodyPr>
          <a:lstStyle/>
          <a:p>
            <a:r>
              <a:rPr lang="pl-PL"/>
              <a:t>konstrukcje cyfrowo-słowne → dywiz bez spacji:</a:t>
            </a:r>
          </a:p>
          <a:p>
            <a:pPr lvl="1"/>
            <a:r>
              <a:rPr lang="pl-PL" sz="1600"/>
              <a:t>40-letni</a:t>
            </a:r>
          </a:p>
          <a:p>
            <a:pPr lvl="1"/>
            <a:r>
              <a:rPr lang="pl-PL" sz="1600"/>
              <a:t>125-kilogramowy</a:t>
            </a:r>
          </a:p>
          <a:p>
            <a:pPr lvl="1"/>
            <a:r>
              <a:rPr lang="pl-PL" sz="1600"/>
              <a:t>nie: </a:t>
            </a:r>
            <a:r>
              <a:rPr lang="pl-PL" sz="1600">
                <a:solidFill>
                  <a:srgbClr val="FF0000"/>
                </a:solidFill>
              </a:rPr>
              <a:t>125-kg.</a:t>
            </a:r>
          </a:p>
          <a:p>
            <a:r>
              <a:rPr lang="pl-PL"/>
              <a:t>dekady:</a:t>
            </a:r>
          </a:p>
          <a:p>
            <a:pPr lvl="1"/>
            <a:r>
              <a:rPr lang="pl-PL" sz="1600"/>
              <a:t>lata 50. XX wieku</a:t>
            </a:r>
          </a:p>
          <a:p>
            <a:pPr lvl="1"/>
            <a:r>
              <a:rPr lang="pl-PL" sz="1600"/>
              <a:t>lata pięćdziesiąte XX wieku</a:t>
            </a:r>
          </a:p>
          <a:p>
            <a:pPr lvl="1"/>
            <a:r>
              <a:rPr lang="pl-PL" sz="1600"/>
              <a:t>nie: lata </a:t>
            </a:r>
            <a:r>
              <a:rPr lang="pl-PL" sz="1600">
                <a:solidFill>
                  <a:srgbClr val="FF0000"/>
                </a:solidFill>
              </a:rPr>
              <a:t>50-te</a:t>
            </a:r>
            <a:r>
              <a:rPr lang="pl-PL" sz="1600"/>
              <a:t> XX wieku</a:t>
            </a:r>
          </a:p>
          <a:p>
            <a:r>
              <a:rPr lang="pl-PL"/>
              <a:t>zakres liczb → półpauza:</a:t>
            </a:r>
          </a:p>
          <a:p>
            <a:pPr lvl="1"/>
            <a:r>
              <a:rPr lang="pl-PL" sz="1600"/>
              <a:t>55–60</a:t>
            </a:r>
          </a:p>
          <a:p>
            <a:pPr lvl="1"/>
            <a:r>
              <a:rPr lang="pl-PL" sz="1600"/>
              <a:t>1945–1989</a:t>
            </a:r>
          </a:p>
          <a:p>
            <a:pPr lvl="1"/>
            <a:r>
              <a:rPr lang="pl-PL" sz="1600"/>
              <a:t>10–20 tys.</a:t>
            </a:r>
          </a:p>
          <a:p>
            <a:pPr lvl="1"/>
            <a:r>
              <a:rPr lang="pl-PL" sz="1600"/>
              <a:t>30–50%</a:t>
            </a:r>
          </a:p>
          <a:p>
            <a:pPr marL="503971" lvl="1" indent="0">
              <a:buNone/>
            </a:pPr>
            <a:endParaRPr lang="pl-PL" sz="1600">
              <a:solidFill>
                <a:srgbClr val="FF0000"/>
              </a:solidFill>
            </a:endParaRPr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F2DC4EE4-C0A6-AC63-6202-87DDDFE24C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1BC1D6-AB7C-A5F7-A1E0-EC8BC253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513" y="2123653"/>
            <a:ext cx="2972687" cy="37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1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9125B-B6EB-868D-168E-78F6EC135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AD68ED-57C9-4C7B-ED97-031F5553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11485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Zastosowanie cyfr rzymskich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2C2BBC-C397-680B-0DF2-6D7D30698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525" y="1439836"/>
            <a:ext cx="7704376" cy="6012410"/>
          </a:xfrm>
        </p:spPr>
        <p:txBody>
          <a:bodyPr numCol="1">
            <a:normAutofit/>
          </a:bodyPr>
          <a:lstStyle/>
          <a:p>
            <a:pPr>
              <a:spcBef>
                <a:spcPts val="0"/>
              </a:spcBef>
            </a:pPr>
            <a:r>
              <a:rPr lang="pl-PL"/>
              <a:t>imiona władców i papieży:</a:t>
            </a:r>
          </a:p>
          <a:p>
            <a:pPr lvl="1">
              <a:spcBef>
                <a:spcPts val="0"/>
              </a:spcBef>
            </a:pPr>
            <a:r>
              <a:rPr lang="pl-PL" sz="1600"/>
              <a:t>Jan III Sobieski, Ludwik XIV</a:t>
            </a:r>
          </a:p>
          <a:p>
            <a:pPr lvl="1">
              <a:spcBef>
                <a:spcPts val="0"/>
              </a:spcBef>
            </a:pPr>
            <a:r>
              <a:rPr lang="pl-PL" sz="1600"/>
              <a:t>Paweł VI, Jan Paweł II </a:t>
            </a:r>
          </a:p>
          <a:p>
            <a:pPr>
              <a:spcBef>
                <a:spcPts val="0"/>
              </a:spcBef>
            </a:pPr>
            <a:r>
              <a:rPr lang="pl-PL"/>
              <a:t>to samo imię i nazwisko w obrębie jednej rodziny:</a:t>
            </a:r>
          </a:p>
          <a:p>
            <a:pPr lvl="1">
              <a:spcBef>
                <a:spcPts val="0"/>
              </a:spcBef>
            </a:pPr>
            <a:r>
              <a:rPr lang="pl-PL" sz="1600"/>
              <a:t>John Blacke III junior</a:t>
            </a:r>
          </a:p>
          <a:p>
            <a:pPr lvl="1">
              <a:spcBef>
                <a:spcPts val="0"/>
              </a:spcBef>
            </a:pPr>
            <a:r>
              <a:rPr lang="pl-PL" sz="1600"/>
              <a:t>Enrique José Martin Morales IV</a:t>
            </a:r>
          </a:p>
          <a:p>
            <a:pPr>
              <a:spcBef>
                <a:spcPts val="0"/>
              </a:spcBef>
            </a:pPr>
            <a:r>
              <a:rPr lang="pl-PL"/>
              <a:t>wieki: </a:t>
            </a:r>
          </a:p>
          <a:p>
            <a:pPr lvl="1">
              <a:spcBef>
                <a:spcPts val="0"/>
              </a:spcBef>
            </a:pPr>
            <a:r>
              <a:rPr lang="pl-PL" sz="1600"/>
              <a:t>XIX wiek</a:t>
            </a:r>
          </a:p>
          <a:p>
            <a:pPr lvl="1">
              <a:spcBef>
                <a:spcPts val="0"/>
              </a:spcBef>
            </a:pPr>
            <a:r>
              <a:rPr lang="pl-PL" sz="1600"/>
              <a:t>XIV w.</a:t>
            </a:r>
          </a:p>
          <a:p>
            <a:pPr>
              <a:spcBef>
                <a:spcPts val="0"/>
              </a:spcBef>
            </a:pPr>
            <a:r>
              <a:rPr lang="pl-PL"/>
              <a:t>kongresy, olimpiady, wystawy, sobory:</a:t>
            </a:r>
          </a:p>
          <a:p>
            <a:pPr lvl="1">
              <a:spcBef>
                <a:spcPts val="0"/>
              </a:spcBef>
            </a:pPr>
            <a:r>
              <a:rPr lang="pl-PL" sz="1600"/>
              <a:t>XVII Igrzyska Olimpijskie</a:t>
            </a:r>
          </a:p>
          <a:p>
            <a:pPr lvl="1">
              <a:spcBef>
                <a:spcPts val="0"/>
              </a:spcBef>
            </a:pPr>
            <a:r>
              <a:rPr lang="pl-PL" sz="1600"/>
              <a:t>sobór watykański II </a:t>
            </a:r>
          </a:p>
          <a:p>
            <a:pPr>
              <a:spcBef>
                <a:spcPts val="0"/>
              </a:spcBef>
            </a:pPr>
            <a:r>
              <a:rPr lang="pl-PL"/>
              <a:t>wojny i powstania:</a:t>
            </a:r>
          </a:p>
          <a:p>
            <a:pPr lvl="1">
              <a:spcBef>
                <a:spcPts val="0"/>
              </a:spcBef>
            </a:pPr>
            <a:r>
              <a:rPr lang="pl-PL" sz="1600"/>
              <a:t>I wojna światowa </a:t>
            </a:r>
          </a:p>
          <a:p>
            <a:pPr lvl="1">
              <a:spcBef>
                <a:spcPts val="0"/>
              </a:spcBef>
            </a:pPr>
            <a:r>
              <a:rPr lang="pl-PL" sz="1600"/>
              <a:t>III powstanie śląskie</a:t>
            </a:r>
          </a:p>
          <a:p>
            <a:pPr>
              <a:spcBef>
                <a:spcPts val="0"/>
              </a:spcBef>
            </a:pPr>
            <a:r>
              <a:rPr lang="pl-PL" sz="1600"/>
              <a:t>kolejne formy ustrojowe:</a:t>
            </a:r>
          </a:p>
          <a:p>
            <a:pPr lvl="1">
              <a:spcBef>
                <a:spcPts val="0"/>
              </a:spcBef>
            </a:pPr>
            <a:r>
              <a:rPr lang="pl-PL" sz="1600"/>
              <a:t>III Rzesza</a:t>
            </a:r>
          </a:p>
          <a:p>
            <a:pPr lvl="1">
              <a:spcBef>
                <a:spcPts val="0"/>
              </a:spcBef>
            </a:pPr>
            <a:r>
              <a:rPr lang="pl-PL" sz="1600"/>
              <a:t>V Republika</a:t>
            </a:r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F774B4E3-E5C0-9D4C-9C45-358E7446D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48E680B-AB1E-2613-74D7-C4CADD47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970" y="2843733"/>
            <a:ext cx="3964303" cy="32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DBD56-404A-20A7-B02D-9637C5A17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A3D80-698A-C27C-486F-E50AEA2C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11485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Mnożniki dziesiętne jednostek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B5C21E-4A6B-783B-E1C9-93712BE34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525" y="1439836"/>
            <a:ext cx="7704376" cy="6012410"/>
          </a:xfrm>
        </p:spPr>
        <p:txBody>
          <a:bodyPr numCol="1">
            <a:normAutofit/>
          </a:bodyPr>
          <a:lstStyle/>
          <a:p>
            <a:r>
              <a:rPr lang="pl-PL"/>
              <a:t>× 10 → deka-</a:t>
            </a:r>
          </a:p>
          <a:p>
            <a:r>
              <a:rPr lang="pl-PL"/>
              <a:t>× 100 → hekto-</a:t>
            </a:r>
          </a:p>
          <a:p>
            <a:r>
              <a:rPr lang="pl-PL"/>
              <a:t>× 1000 → kilo-</a:t>
            </a:r>
          </a:p>
          <a:p>
            <a:r>
              <a:rPr lang="pl-PL"/>
              <a:t>× 10</a:t>
            </a:r>
            <a:r>
              <a:rPr lang="pl-PL" baseline="30000"/>
              <a:t>6 </a:t>
            </a:r>
            <a:r>
              <a:rPr lang="pl-PL"/>
              <a:t> → mega-</a:t>
            </a:r>
          </a:p>
          <a:p>
            <a:r>
              <a:rPr lang="pl-PL"/>
              <a:t>× 10</a:t>
            </a:r>
            <a:r>
              <a:rPr lang="pl-PL" baseline="30000"/>
              <a:t>9 </a:t>
            </a:r>
            <a:r>
              <a:rPr lang="pl-PL"/>
              <a:t>→ giga-</a:t>
            </a:r>
          </a:p>
          <a:p>
            <a:r>
              <a:rPr lang="pl-PL"/>
              <a:t>× 10</a:t>
            </a:r>
            <a:r>
              <a:rPr lang="pl-PL" baseline="30000"/>
              <a:t>12</a:t>
            </a:r>
            <a:r>
              <a:rPr lang="pl-PL"/>
              <a:t> → tera-</a:t>
            </a:r>
          </a:p>
          <a:p>
            <a:r>
              <a:rPr lang="pl-PL"/>
              <a:t>: 10 → decy-</a:t>
            </a:r>
          </a:p>
          <a:p>
            <a:r>
              <a:rPr lang="pl-PL"/>
              <a:t>: 100 → centy-</a:t>
            </a:r>
          </a:p>
          <a:p>
            <a:r>
              <a:rPr lang="pl-PL"/>
              <a:t>: 1000 → mili-</a:t>
            </a:r>
          </a:p>
          <a:p>
            <a:r>
              <a:rPr lang="pl-PL"/>
              <a:t>: 10</a:t>
            </a:r>
            <a:r>
              <a:rPr lang="pl-PL" baseline="30000"/>
              <a:t>6 </a:t>
            </a:r>
            <a:r>
              <a:rPr lang="pl-PL"/>
              <a:t> → mikro-</a:t>
            </a:r>
          </a:p>
          <a:p>
            <a:r>
              <a:rPr lang="pl-PL"/>
              <a:t>: 10</a:t>
            </a:r>
            <a:r>
              <a:rPr lang="pl-PL" baseline="30000"/>
              <a:t>9 </a:t>
            </a:r>
            <a:r>
              <a:rPr lang="pl-PL"/>
              <a:t>→ nano-</a:t>
            </a:r>
          </a:p>
          <a:p>
            <a:pPr>
              <a:spcBef>
                <a:spcPts val="0"/>
              </a:spcBef>
            </a:pPr>
            <a:endParaRPr lang="pl-PL" sz="1600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75852545-63D1-86E4-11F8-A9CF52670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3EEB16-F57A-9D30-6538-807FE514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826" y="2069876"/>
            <a:ext cx="5129882" cy="34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6C449-93C3-BE1C-E66C-E8146937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95061-2959-7920-7201-86E23DE2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611485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Przeliczniki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D9429B-A3F7-0D3C-DAE0-8D5656C57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524" y="1439836"/>
            <a:ext cx="8639675" cy="6012410"/>
          </a:xfrm>
        </p:spPr>
        <p:txBody>
          <a:bodyPr numCol="2">
            <a:normAutofit/>
          </a:bodyPr>
          <a:lstStyle/>
          <a:p>
            <a:r>
              <a:rPr lang="pl-PL"/>
              <a:t>1 cal = 2,54 cm</a:t>
            </a:r>
          </a:p>
          <a:p>
            <a:r>
              <a:rPr lang="pl-PL"/>
              <a:t>1 stopa = 0,3048 m</a:t>
            </a:r>
          </a:p>
          <a:p>
            <a:r>
              <a:rPr lang="pl-PL"/>
              <a:t>1 funt ≈ 0,4536 kg</a:t>
            </a:r>
          </a:p>
          <a:p>
            <a:r>
              <a:rPr lang="pl-PL"/>
              <a:t>1 galon ≈ 3,7854 l</a:t>
            </a:r>
          </a:p>
          <a:p>
            <a:r>
              <a:rPr lang="pl-PL"/>
              <a:t>1 mila morska = 1852 m</a:t>
            </a:r>
          </a:p>
          <a:p>
            <a:r>
              <a:rPr lang="pl-PL"/>
              <a:t>stopnie Celsjusza </a:t>
            </a:r>
            <a:br>
              <a:rPr lang="pl-PL"/>
            </a:br>
            <a:r>
              <a:rPr lang="pl-PL"/>
              <a:t>na stopnie Fahrenheita:</a:t>
            </a:r>
          </a:p>
          <a:p>
            <a:pPr lvl="1"/>
            <a:r>
              <a:rPr lang="es-ES"/>
              <a:t>(x°F </a:t>
            </a:r>
            <a:r>
              <a:rPr lang="pl-PL"/>
              <a:t>–</a:t>
            </a:r>
            <a:r>
              <a:rPr lang="es-ES"/>
              <a:t> 32°F) </a:t>
            </a:r>
            <a:r>
              <a:rPr lang="pl-PL"/>
              <a:t>×</a:t>
            </a:r>
            <a:r>
              <a:rPr lang="es-ES"/>
              <a:t> 5/9  =  y°C</a:t>
            </a:r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pPr marL="250825" indent="-250825"/>
            <a:r>
              <a:rPr lang="pl-PL"/>
              <a:t>kalendarz juliański na gregoriański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pPr>
              <a:spcBef>
                <a:spcPts val="0"/>
              </a:spcBef>
            </a:pPr>
            <a:endParaRPr lang="pl-PL" sz="1600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7E900B83-529C-3415-9A8D-45E731621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pl-PL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9196948-8F50-B836-D8BD-25F5B9E3D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27875"/>
              </p:ext>
            </p:extLst>
          </p:nvPr>
        </p:nvGraphicFramePr>
        <p:xfrm>
          <a:off x="5597858" y="1907629"/>
          <a:ext cx="4428000" cy="20116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14354">
                  <a:extLst>
                    <a:ext uri="{9D8B030D-6E8A-4147-A177-3AD203B41FA5}">
                      <a16:colId xmlns:a16="http://schemas.microsoft.com/office/drawing/2014/main" val="2276411900"/>
                    </a:ext>
                  </a:extLst>
                </a:gridCol>
                <a:gridCol w="1656823">
                  <a:extLst>
                    <a:ext uri="{9D8B030D-6E8A-4147-A177-3AD203B41FA5}">
                      <a16:colId xmlns:a16="http://schemas.microsoft.com/office/drawing/2014/main" val="3821797682"/>
                    </a:ext>
                  </a:extLst>
                </a:gridCol>
                <a:gridCol w="1656823">
                  <a:extLst>
                    <a:ext uri="{9D8B030D-6E8A-4147-A177-3AD203B41FA5}">
                      <a16:colId xmlns:a16="http://schemas.microsoft.com/office/drawing/2014/main" val="3511675792"/>
                    </a:ext>
                  </a:extLst>
                </a:gridCol>
              </a:tblGrid>
              <a:tr h="3011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solidFill>
                            <a:srgbClr val="20212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 dnia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solidFill>
                            <a:srgbClr val="20212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 dnia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solidFill>
                            <a:srgbClr val="20212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Różnica dni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187705"/>
                  </a:ext>
                </a:extLst>
              </a:tr>
              <a:tr h="3011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4.10.1582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964725"/>
                  </a:ext>
                </a:extLst>
              </a:tr>
              <a:tr h="3011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5.10.1582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28.02.1700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973288"/>
                  </a:ext>
                </a:extLst>
              </a:tr>
              <a:tr h="3011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1.03.1700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28.02.1800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848495"/>
                  </a:ext>
                </a:extLst>
              </a:tr>
              <a:tr h="3011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1.03.1800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28.02.1900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292508"/>
                  </a:ext>
                </a:extLst>
              </a:tr>
              <a:tr h="3011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1.03.1900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034384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39CCAE16-0A40-C475-6BBF-12D476E52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266" y="4502351"/>
            <a:ext cx="3273184" cy="25472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7DE8B58-6A53-BE93-F0FD-36F0B9627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514" y="482383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4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42114-866C-032A-50BE-6EF4630FF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4151BD-2388-DDF4-1D54-B376EE7D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Zapis dużych liczb i ułamków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ED5C61-1866-D395-AE7C-E6712B725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/>
          <a:p>
            <a:r>
              <a:rPr lang="pl-PL"/>
              <a:t>10 000, 45 000 000, ale: 5000, 3578</a:t>
            </a:r>
          </a:p>
          <a:p>
            <a:r>
              <a:rPr lang="pl-PL"/>
              <a:t>nie: </a:t>
            </a:r>
            <a:r>
              <a:rPr lang="pl-PL">
                <a:solidFill>
                  <a:srgbClr val="FF0000"/>
                </a:solidFill>
              </a:rPr>
              <a:t>10.000</a:t>
            </a:r>
            <a:r>
              <a:rPr lang="pl-PL"/>
              <a:t>, </a:t>
            </a:r>
            <a:r>
              <a:rPr lang="pl-PL">
                <a:solidFill>
                  <a:srgbClr val="FF0000"/>
                </a:solidFill>
              </a:rPr>
              <a:t>45.000.000</a:t>
            </a:r>
          </a:p>
          <a:p>
            <a:r>
              <a:rPr lang="pl-PL"/>
              <a:t>nie: </a:t>
            </a:r>
            <a:r>
              <a:rPr lang="pl-PL">
                <a:solidFill>
                  <a:srgbClr val="FF0000"/>
                </a:solidFill>
              </a:rPr>
              <a:t>10,000</a:t>
            </a:r>
            <a:r>
              <a:rPr lang="pl-PL"/>
              <a:t> lub </a:t>
            </a:r>
            <a:r>
              <a:rPr lang="pl-PL">
                <a:solidFill>
                  <a:srgbClr val="FF0000"/>
                </a:solidFill>
              </a:rPr>
              <a:t>45,000,000</a:t>
            </a:r>
          </a:p>
          <a:p>
            <a:r>
              <a:rPr lang="pl-PL"/>
              <a:t>20 tys., 47 mln, 89 mld </a:t>
            </a:r>
          </a:p>
          <a:p>
            <a:r>
              <a:rPr lang="pl-PL"/>
              <a:t>0,57 i 14,69</a:t>
            </a:r>
          </a:p>
          <a:p>
            <a:r>
              <a:rPr lang="pl-PL"/>
              <a:t>nie: </a:t>
            </a:r>
            <a:r>
              <a:rPr lang="pl-PL">
                <a:solidFill>
                  <a:srgbClr val="FF0000"/>
                </a:solidFill>
              </a:rPr>
              <a:t>0.57</a:t>
            </a:r>
            <a:r>
              <a:rPr lang="pl-PL"/>
              <a:t> i </a:t>
            </a:r>
            <a:r>
              <a:rPr lang="pl-PL">
                <a:solidFill>
                  <a:srgbClr val="FF0000"/>
                </a:solidFill>
              </a:rPr>
              <a:t>14.69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B0FD56-DF68-7443-8782-4FCF7923F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54" y="2051645"/>
            <a:ext cx="4140000" cy="2753100"/>
          </a:xfrm>
          <a:prstGeom prst="rect">
            <a:avLst/>
          </a:prstGeom>
          <a:noFill/>
        </p:spPr>
      </p:pic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573A83EB-F961-B954-433A-C2DBFD28C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09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B5E24-846E-32E6-D350-EF43F02F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B20F4-720E-838E-DDF3-86FC6BB5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Systemy nazywania dużych liczb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8D543F-F467-E9B3-20F8-750119986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>
            <a:normAutofit/>
          </a:bodyPr>
          <a:lstStyle/>
          <a:p>
            <a:r>
              <a:rPr lang="pl-PL"/>
              <a:t>skala długa (Europa) – człony „-lion” i „-liard”</a:t>
            </a:r>
          </a:p>
          <a:p>
            <a:r>
              <a:rPr lang="pl-PL"/>
              <a:t>skala krótka (USA) – tylko człon „</a:t>
            </a:r>
            <a:r>
              <a:rPr lang="pl-PL" i="1"/>
              <a:t>-llion</a:t>
            </a:r>
            <a:r>
              <a:rPr lang="pl-PL"/>
              <a:t>”</a:t>
            </a:r>
          </a:p>
          <a:p>
            <a:r>
              <a:rPr lang="pl-PL"/>
              <a:t>pierwsze człony nazw liczb: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6A4B8557-A683-1915-2E6F-8617E9EA22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pl-PL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0A66E46-4B2C-0842-A2FD-06C062213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83907"/>
              </p:ext>
            </p:extLst>
          </p:nvPr>
        </p:nvGraphicFramePr>
        <p:xfrm>
          <a:off x="3977754" y="3491805"/>
          <a:ext cx="2301240" cy="36880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3002450570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552862947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69553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Europa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USA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07455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4509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885913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try-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587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kwadry-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quadri-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02431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kwinty-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quinti-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5940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seksty-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sexti-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51266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septy-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33240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okty-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66892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noni-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28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decy-</a:t>
                      </a:r>
                      <a:endParaRPr lang="pl-PL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1600" i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deci-</a:t>
                      </a:r>
                      <a:endParaRPr lang="pl-PL" sz="1400" i="1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2472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67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C59B4-151E-449A-7C8B-724B8A5A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A5E726-D1B1-443E-D440-A2A08627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Systemy nazywania dużych liczb,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486242-7084-647B-FE25-6621004DF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/>
              <a:t>Pytanie: </a:t>
            </a:r>
            <a:r>
              <a:rPr lang="pl-PL"/>
              <a:t>Jak nazywa się liczba 10</a:t>
            </a:r>
            <a:r>
              <a:rPr lang="pl-PL" baseline="30000"/>
              <a:t>24 </a:t>
            </a:r>
            <a:r>
              <a:rPr lang="pl-PL"/>
              <a:t>w obu skalach?</a:t>
            </a:r>
          </a:p>
          <a:p>
            <a:pPr marL="0" indent="0">
              <a:buNone/>
            </a:pPr>
            <a:endParaRPr lang="pl-PL"/>
          </a:p>
          <a:p>
            <a:r>
              <a:rPr lang="pl-PL"/>
              <a:t>wzory na wykładniki potęg:</a:t>
            </a:r>
          </a:p>
          <a:p>
            <a:pPr lvl="1"/>
            <a:r>
              <a:rPr lang="pl-PL" sz="1600"/>
              <a:t>skala długa: 6</a:t>
            </a:r>
            <a:r>
              <a:rPr lang="pl-PL" sz="1600" i="1"/>
              <a:t>n</a:t>
            </a:r>
            <a:r>
              <a:rPr lang="pl-PL" sz="1600"/>
              <a:t> – człon „-lion”</a:t>
            </a:r>
          </a:p>
          <a:p>
            <a:pPr lvl="1"/>
            <a:r>
              <a:rPr lang="pl-PL" sz="1600"/>
              <a:t>skala długa: 6</a:t>
            </a:r>
            <a:r>
              <a:rPr lang="pl-PL" sz="1600" i="1"/>
              <a:t>n</a:t>
            </a:r>
            <a:r>
              <a:rPr lang="pl-PL" sz="1600"/>
              <a:t> + 3 – człon „-liard”</a:t>
            </a:r>
          </a:p>
          <a:p>
            <a:pPr lvl="1"/>
            <a:r>
              <a:rPr lang="pl-PL" sz="1600"/>
              <a:t>skala krótka: 3</a:t>
            </a:r>
            <a:r>
              <a:rPr lang="pl-PL" sz="1600" i="1"/>
              <a:t>n</a:t>
            </a:r>
            <a:r>
              <a:rPr lang="pl-PL" sz="1600"/>
              <a:t> + 3</a:t>
            </a:r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DF999F95-29CE-E6E8-F1F1-BA9BD6C74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FB50C9-9CA2-7493-4D39-DC5B2AF9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2" y="2347594"/>
            <a:ext cx="58578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C81CF-6CD3-1940-5D88-3507CFCC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C97D6-80CC-5644-5412-A6B6FB9D6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Skala długa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F23EDC-C09C-3F07-9A9B-D883F35E5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/>
              <a:t>Pytanie: </a:t>
            </a:r>
            <a:r>
              <a:rPr lang="pl-PL"/>
              <a:t>Jak nazywa się liczba 10</a:t>
            </a:r>
            <a:r>
              <a:rPr lang="pl-PL" baseline="30000"/>
              <a:t>24 </a:t>
            </a:r>
            <a:r>
              <a:rPr lang="pl-PL"/>
              <a:t>w skali długiej?</a:t>
            </a:r>
          </a:p>
          <a:p>
            <a:pPr marL="0" indent="0">
              <a:buNone/>
            </a:pPr>
            <a:endParaRPr lang="pl-PL"/>
          </a:p>
          <a:p>
            <a:r>
              <a:rPr lang="pl-PL"/>
              <a:t>najpierw sprawdzamy, czy wykładnik potęgi dzieli się przez 6; jeśli tak, nasza duża liczba będzie jakimś „-lionem”; jeśli nie – jakimś </a:t>
            </a:r>
            <a:br>
              <a:rPr lang="pl-PL"/>
            </a:br>
            <a:r>
              <a:rPr lang="pl-PL"/>
              <a:t>„-liardem”;</a:t>
            </a:r>
          </a:p>
          <a:p>
            <a:r>
              <a:rPr lang="pl-PL"/>
              <a:t>24 dzieli się przez 6, więc podstawiamy je do wzoru na „-liony”:</a:t>
            </a:r>
          </a:p>
          <a:p>
            <a:pPr lvl="1"/>
            <a:r>
              <a:rPr lang="pl-PL" sz="1600"/>
              <a:t>6</a:t>
            </a:r>
            <a:r>
              <a:rPr lang="pl-PL" sz="1600" i="1"/>
              <a:t>n</a:t>
            </a:r>
            <a:r>
              <a:rPr lang="pl-PL" sz="1600"/>
              <a:t> = 24 | : 6</a:t>
            </a:r>
          </a:p>
          <a:p>
            <a:pPr lvl="1"/>
            <a:r>
              <a:rPr lang="pl-PL" sz="1600" i="1"/>
              <a:t>n</a:t>
            </a:r>
            <a:r>
              <a:rPr lang="pl-PL" sz="1600"/>
              <a:t> = 4</a:t>
            </a:r>
          </a:p>
          <a:p>
            <a:pPr marL="0" indent="0">
              <a:buNone/>
            </a:pPr>
            <a:r>
              <a:rPr lang="pl-PL"/>
              <a:t>Stąd wiemy, że w skali długiej 10</a:t>
            </a:r>
            <a:r>
              <a:rPr lang="pl-PL" baseline="30000"/>
              <a:t>24</a:t>
            </a:r>
            <a:r>
              <a:rPr lang="pl-PL"/>
              <a:t> to </a:t>
            </a:r>
            <a:r>
              <a:rPr lang="pl-PL" b="1"/>
              <a:t>kwadrylion</a:t>
            </a:r>
            <a:r>
              <a:rPr lang="pl-PL"/>
              <a:t>.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88709C52-ED4E-8F6A-7B4E-0B40ED3ED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69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2C68E-CC42-71DA-867B-45DA3B24D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7DBC1-A508-0C63-CC13-5DCF0837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Skala krótka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20B572-C7DF-AD83-8E08-115DC8490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/>
              <a:t>Pytanie: </a:t>
            </a:r>
            <a:r>
              <a:rPr lang="pl-PL"/>
              <a:t>Jak nazywa się liczba 10</a:t>
            </a:r>
            <a:r>
              <a:rPr lang="pl-PL" baseline="30000"/>
              <a:t>24 </a:t>
            </a:r>
            <a:r>
              <a:rPr lang="pl-PL"/>
              <a:t>w skali krótkiej?</a:t>
            </a:r>
          </a:p>
          <a:p>
            <a:pPr marL="0" indent="0">
              <a:buNone/>
            </a:pPr>
            <a:endParaRPr lang="pl-PL"/>
          </a:p>
          <a:p>
            <a:r>
              <a:rPr lang="pl-PL"/>
              <a:t>zawsze jeden wzór, wiemy więc, że:</a:t>
            </a:r>
          </a:p>
          <a:p>
            <a:pPr lvl="1"/>
            <a:r>
              <a:rPr lang="pl-PL" sz="1600"/>
              <a:t>3</a:t>
            </a:r>
            <a:r>
              <a:rPr lang="pl-PL" sz="1600" i="1"/>
              <a:t>n</a:t>
            </a:r>
            <a:r>
              <a:rPr lang="pl-PL" sz="1600"/>
              <a:t> + 3 = 24 | – 3</a:t>
            </a:r>
          </a:p>
          <a:p>
            <a:pPr lvl="1"/>
            <a:r>
              <a:rPr lang="pl-PL" sz="1600"/>
              <a:t>3</a:t>
            </a:r>
            <a:r>
              <a:rPr lang="pl-PL" sz="1600" i="1"/>
              <a:t>n</a:t>
            </a:r>
            <a:r>
              <a:rPr lang="pl-PL" sz="1600"/>
              <a:t> = 21 | : 3</a:t>
            </a:r>
          </a:p>
          <a:p>
            <a:pPr lvl="1"/>
            <a:r>
              <a:rPr lang="pl-PL" sz="1600" i="1"/>
              <a:t>n</a:t>
            </a:r>
            <a:r>
              <a:rPr lang="pl-PL" sz="1600"/>
              <a:t> = 7</a:t>
            </a:r>
          </a:p>
          <a:p>
            <a:pPr marL="0" indent="0">
              <a:buNone/>
            </a:pPr>
            <a:r>
              <a:rPr lang="pl-PL"/>
              <a:t>Stąd wiemy, że w skali krótkiej 10</a:t>
            </a:r>
            <a:r>
              <a:rPr lang="pl-PL" baseline="30000"/>
              <a:t>24</a:t>
            </a:r>
            <a:r>
              <a:rPr lang="pl-PL"/>
              <a:t> to </a:t>
            </a:r>
            <a:r>
              <a:rPr lang="pl-PL" b="1" i="1"/>
              <a:t>septillion</a:t>
            </a:r>
            <a:r>
              <a:rPr lang="pl-PL"/>
              <a:t>.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7352574E-8822-BE07-5978-3F2AB1E84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D56B6C-AC48-886D-1CEF-47C06C6F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50" y="1691605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5C977-84D0-C42A-BEFE-6787D5340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F21F0-4F98-4D75-75EE-D8384F4E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Skala długa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F78364-DFD5-1867-665A-95C146F63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/>
              <a:t>Pytanie: </a:t>
            </a:r>
            <a:r>
              <a:rPr lang="pl-PL"/>
              <a:t>Jak nazywa się liczba 10</a:t>
            </a:r>
            <a:r>
              <a:rPr lang="pl-PL" baseline="30000"/>
              <a:t>33 </a:t>
            </a:r>
            <a:r>
              <a:rPr lang="pl-PL"/>
              <a:t>w skali długiej?</a:t>
            </a:r>
          </a:p>
          <a:p>
            <a:pPr marL="0" indent="0">
              <a:buNone/>
            </a:pPr>
            <a:endParaRPr lang="pl-PL"/>
          </a:p>
          <a:p>
            <a:r>
              <a:rPr lang="pl-PL"/>
              <a:t>33 nie dzieli się przez 6, więc wyjdzie nam jakiś „-liard”:</a:t>
            </a:r>
          </a:p>
          <a:p>
            <a:pPr lvl="1"/>
            <a:r>
              <a:rPr lang="pl-PL" sz="1600"/>
              <a:t>6</a:t>
            </a:r>
            <a:r>
              <a:rPr lang="pl-PL" sz="1600" i="1"/>
              <a:t>n</a:t>
            </a:r>
            <a:r>
              <a:rPr lang="pl-PL" sz="1600"/>
              <a:t> + 3 = 33 | – 3</a:t>
            </a:r>
          </a:p>
          <a:p>
            <a:pPr lvl="1"/>
            <a:r>
              <a:rPr lang="pl-PL" sz="1600"/>
              <a:t>6</a:t>
            </a:r>
            <a:r>
              <a:rPr lang="pl-PL" sz="1600" i="1"/>
              <a:t>n</a:t>
            </a:r>
            <a:r>
              <a:rPr lang="pl-PL" sz="1600"/>
              <a:t> = 30 | : 6</a:t>
            </a:r>
          </a:p>
          <a:p>
            <a:pPr lvl="1"/>
            <a:r>
              <a:rPr lang="pl-PL" sz="1600" i="1"/>
              <a:t>n</a:t>
            </a:r>
            <a:r>
              <a:rPr lang="pl-PL" sz="1600"/>
              <a:t> = 5</a:t>
            </a:r>
          </a:p>
          <a:p>
            <a:pPr marL="0" indent="0">
              <a:buNone/>
            </a:pPr>
            <a:r>
              <a:rPr lang="pl-PL"/>
              <a:t>Stąd wiemy, że w skali długiej 10</a:t>
            </a:r>
            <a:r>
              <a:rPr lang="pl-PL" baseline="30000"/>
              <a:t>33</a:t>
            </a:r>
            <a:r>
              <a:rPr lang="pl-PL"/>
              <a:t> to </a:t>
            </a:r>
            <a:r>
              <a:rPr lang="pl-PL" b="1"/>
              <a:t>kwintyliard</a:t>
            </a:r>
            <a:r>
              <a:rPr lang="pl-PL"/>
              <a:t>.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226353E9-F2D2-3957-56D1-3C5586B651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437B2E-26FA-A215-73AA-A511FDE4F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229" y="1979837"/>
            <a:ext cx="3073324" cy="30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F52E-306F-4FA8-F0B5-DA62F58C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84DCC9-B3C8-818C-5BFE-F83FDEB5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Skala krótka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4531C-C078-8E9A-A509-9907032EE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/>
              <a:t>Pytanie: </a:t>
            </a:r>
            <a:r>
              <a:rPr lang="pl-PL"/>
              <a:t>Jak nazywa się liczba 10</a:t>
            </a:r>
            <a:r>
              <a:rPr lang="pl-PL" baseline="30000"/>
              <a:t>33 </a:t>
            </a:r>
            <a:r>
              <a:rPr lang="pl-PL"/>
              <a:t>w skali krótkiej?</a:t>
            </a:r>
          </a:p>
          <a:p>
            <a:pPr marL="0" indent="0">
              <a:buNone/>
            </a:pPr>
            <a:endParaRPr lang="pl-PL"/>
          </a:p>
          <a:p>
            <a:r>
              <a:rPr lang="pl-PL"/>
              <a:t>3</a:t>
            </a:r>
            <a:r>
              <a:rPr lang="pl-PL" i="1"/>
              <a:t>n</a:t>
            </a:r>
            <a:r>
              <a:rPr lang="pl-PL"/>
              <a:t> + 3 = 33 | – 3</a:t>
            </a:r>
          </a:p>
          <a:p>
            <a:r>
              <a:rPr lang="pl-PL"/>
              <a:t>3</a:t>
            </a:r>
            <a:r>
              <a:rPr lang="pl-PL" i="1"/>
              <a:t>n</a:t>
            </a:r>
            <a:r>
              <a:rPr lang="pl-PL"/>
              <a:t> = 30 | : 3</a:t>
            </a:r>
          </a:p>
          <a:p>
            <a:r>
              <a:rPr lang="pl-PL" i="1"/>
              <a:t>n</a:t>
            </a:r>
            <a:r>
              <a:rPr lang="pl-PL"/>
              <a:t> = 10 →  </a:t>
            </a:r>
            <a:r>
              <a:rPr lang="pl-PL" i="1"/>
              <a:t>decillion</a:t>
            </a:r>
            <a:endParaRPr lang="pl-PL"/>
          </a:p>
          <a:p>
            <a:pPr marL="0" indent="0">
              <a:buNone/>
            </a:pPr>
            <a:r>
              <a:rPr lang="pl-PL"/>
              <a:t>Stąd wiemy, że w skali krótkiej 10</a:t>
            </a:r>
            <a:r>
              <a:rPr lang="pl-PL" baseline="30000"/>
              <a:t>33</a:t>
            </a:r>
            <a:r>
              <a:rPr lang="pl-PL"/>
              <a:t> to </a:t>
            </a:r>
            <a:r>
              <a:rPr lang="pl-PL" b="1" i="1"/>
              <a:t>decillion</a:t>
            </a:r>
            <a:r>
              <a:rPr lang="pl-PL"/>
              <a:t>.</a:t>
            </a:r>
          </a:p>
          <a:p>
            <a:pPr marL="0" indent="0">
              <a:buNone/>
            </a:pPr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96DE6E10-B593-6C1B-1757-251FB5004D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3BC431-CC8C-63BA-2646-9379D2696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31" y="1979838"/>
            <a:ext cx="2592088" cy="25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1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FDEF-0131-A6A7-2AB7-2B2D41CC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5A8136-BC56-C7C1-5417-6AE241B1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 anchor="t">
            <a:normAutofit/>
          </a:bodyPr>
          <a:lstStyle/>
          <a:p>
            <a:r>
              <a:rPr lang="pl-PL"/>
              <a:t>Cyfry rzymskie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FDC5B9-6F87-4C32-0A3E-8678FB6F0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7200320" cy="4680018"/>
          </a:xfrm>
        </p:spPr>
        <p:txBody>
          <a:bodyPr numCol="2">
            <a:normAutofit/>
          </a:bodyPr>
          <a:lstStyle/>
          <a:p>
            <a:r>
              <a:rPr lang="pl-PL"/>
              <a:t>I = 1</a:t>
            </a:r>
          </a:p>
          <a:p>
            <a:r>
              <a:rPr lang="pl-PL"/>
              <a:t>V = 5</a:t>
            </a:r>
          </a:p>
          <a:p>
            <a:r>
              <a:rPr lang="pl-PL"/>
              <a:t>X = 10</a:t>
            </a:r>
          </a:p>
          <a:p>
            <a:r>
              <a:rPr lang="pl-PL"/>
              <a:t>L = 50</a:t>
            </a:r>
          </a:p>
          <a:p>
            <a:r>
              <a:rPr lang="pl-PL"/>
              <a:t>C = 100</a:t>
            </a:r>
          </a:p>
          <a:p>
            <a:r>
              <a:rPr lang="pl-PL"/>
              <a:t>D = 500 </a:t>
            </a:r>
          </a:p>
          <a:p>
            <a:r>
              <a:rPr lang="pl-PL"/>
              <a:t>M = 1000 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47" name="Symbol zastępczy numeru slajdu 4">
            <a:extLst>
              <a:ext uri="{FF2B5EF4-FFF2-40B4-BE49-F238E27FC236}">
                <a16:creationId xmlns:a16="http://schemas.microsoft.com/office/drawing/2014/main" id="{7C8C7628-54F0-AD44-9E23-34C448788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/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CF56E7BD-4E5A-FD8F-BA92-939051D3A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35" y="2056648"/>
            <a:ext cx="2050179" cy="2610402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2F9F4BE3-AD66-E961-DB53-540F0A9E94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137994" y="2483692"/>
            <a:ext cx="3440939" cy="17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6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1023</TotalTime>
  <Words>1008</Words>
  <Application>Microsoft Office PowerPoint</Application>
  <PresentationFormat>Niestandardowy</PresentationFormat>
  <Paragraphs>272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Open Sans</vt:lpstr>
      <vt:lpstr>Motyw pakietu Office</vt:lpstr>
      <vt:lpstr>Redakcja, adiustacja i korekta komunikatów tekstowych</vt:lpstr>
      <vt:lpstr>Zapis dużych liczb i ułamków</vt:lpstr>
      <vt:lpstr>Systemy nazywania dużych liczb</vt:lpstr>
      <vt:lpstr>Systemy nazywania dużych liczb, cd.</vt:lpstr>
      <vt:lpstr>Skala długa</vt:lpstr>
      <vt:lpstr>Skala krótka</vt:lpstr>
      <vt:lpstr>Skala długa</vt:lpstr>
      <vt:lpstr>Skala krótka</vt:lpstr>
      <vt:lpstr>Cyfry rzymskie</vt:lpstr>
      <vt:lpstr>Zapis liczb w beletrystyce</vt:lpstr>
      <vt:lpstr>Zapis liczb w niebeletrystyce</vt:lpstr>
      <vt:lpstr>Różne przypadki</vt:lpstr>
      <vt:lpstr>Różne przypadki, cd.</vt:lpstr>
      <vt:lpstr>Różne przypadki, cd.</vt:lpstr>
      <vt:lpstr>Różne przypadki, cd.</vt:lpstr>
      <vt:lpstr>Zastosowanie cyfr rzymskich</vt:lpstr>
      <vt:lpstr>Mnożniki dziesiętne jednostek</vt:lpstr>
      <vt:lpstr>Przeliczniki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Dorota Ucherek</cp:lastModifiedBy>
  <cp:revision>25</cp:revision>
  <dcterms:created xsi:type="dcterms:W3CDTF">2022-06-22T09:40:44Z</dcterms:created>
  <dcterms:modified xsi:type="dcterms:W3CDTF">2025-11-26T19:33:51Z</dcterms:modified>
</cp:coreProperties>
</file>