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8"/>
  </p:notesMasterIdLst>
  <p:sldIdLst>
    <p:sldId id="256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8" r:id="rId30"/>
    <p:sldId id="319" r:id="rId31"/>
    <p:sldId id="320" r:id="rId32"/>
    <p:sldId id="321" r:id="rId33"/>
    <p:sldId id="322" r:id="rId34"/>
    <p:sldId id="327" r:id="rId35"/>
    <p:sldId id="323" r:id="rId36"/>
    <p:sldId id="324" r:id="rId37"/>
    <p:sldId id="325" r:id="rId38"/>
    <p:sldId id="326" r:id="rId39"/>
    <p:sldId id="317" r:id="rId40"/>
    <p:sldId id="311" r:id="rId41"/>
    <p:sldId id="312" r:id="rId42"/>
    <p:sldId id="313" r:id="rId43"/>
    <p:sldId id="314" r:id="rId44"/>
    <p:sldId id="316" r:id="rId45"/>
    <p:sldId id="315" r:id="rId46"/>
    <p:sldId id="260" r:id="rId47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howGuides="1">
      <p:cViewPr varScale="1">
        <p:scale>
          <a:sx n="116" d="100"/>
          <a:sy n="116" d="100"/>
        </p:scale>
        <p:origin x="1544" y="192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A86BFE-B5B8-D840-AE52-FFCC155B3C9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122D37F7-3F6D-EC42-8085-ED0652EC4343}">
      <dgm:prSet phldrT="[Tekst]"/>
      <dgm:spPr/>
      <dgm:t>
        <a:bodyPr/>
        <a:lstStyle/>
        <a:p>
          <a:r>
            <a:rPr lang="pl-PL" dirty="0"/>
            <a:t>Poszukiwanie</a:t>
          </a:r>
        </a:p>
      </dgm:t>
    </dgm:pt>
    <dgm:pt modelId="{76914D54-639C-4248-8CB7-6F16945C1C9C}" type="parTrans" cxnId="{8B5AB893-5150-BA48-BD3B-AF746AD7F804}">
      <dgm:prSet/>
      <dgm:spPr/>
      <dgm:t>
        <a:bodyPr/>
        <a:lstStyle/>
        <a:p>
          <a:endParaRPr lang="pl-PL"/>
        </a:p>
      </dgm:t>
    </dgm:pt>
    <dgm:pt modelId="{0E094DEA-D8A6-174F-9809-3A6D081E7A3C}" type="sibTrans" cxnId="{8B5AB893-5150-BA48-BD3B-AF746AD7F804}">
      <dgm:prSet/>
      <dgm:spPr/>
      <dgm:t>
        <a:bodyPr/>
        <a:lstStyle/>
        <a:p>
          <a:endParaRPr lang="pl-PL"/>
        </a:p>
      </dgm:t>
    </dgm:pt>
    <dgm:pt modelId="{1EE2F5AD-18F0-3244-8D6A-CABB6FB9BA6F}">
      <dgm:prSet phldrT="[Tekst]"/>
      <dgm:spPr/>
      <dgm:t>
        <a:bodyPr/>
        <a:lstStyle/>
        <a:p>
          <a:r>
            <a:rPr lang="pl-PL" dirty="0"/>
            <a:t>Rozpoznawanie</a:t>
          </a:r>
        </a:p>
      </dgm:t>
    </dgm:pt>
    <dgm:pt modelId="{3737A742-C25C-244B-A8E1-FFCBF10593F9}" type="parTrans" cxnId="{94379714-B2E3-614B-A933-1CABDCB22436}">
      <dgm:prSet/>
      <dgm:spPr/>
      <dgm:t>
        <a:bodyPr/>
        <a:lstStyle/>
        <a:p>
          <a:endParaRPr lang="pl-PL"/>
        </a:p>
      </dgm:t>
    </dgm:pt>
    <dgm:pt modelId="{9A9B5396-717B-0C46-BD1F-A7D619861317}" type="sibTrans" cxnId="{94379714-B2E3-614B-A933-1CABDCB22436}">
      <dgm:prSet/>
      <dgm:spPr/>
      <dgm:t>
        <a:bodyPr/>
        <a:lstStyle/>
        <a:p>
          <a:endParaRPr lang="pl-PL"/>
        </a:p>
      </dgm:t>
    </dgm:pt>
    <dgm:pt modelId="{5D186235-952D-BD44-ACCC-2CA0A7C43772}">
      <dgm:prSet phldrT="[Tekst]"/>
      <dgm:spPr/>
      <dgm:t>
        <a:bodyPr/>
        <a:lstStyle/>
        <a:p>
          <a:r>
            <a:rPr lang="pl-PL" dirty="0"/>
            <a:t>Wydobywanie</a:t>
          </a:r>
        </a:p>
      </dgm:t>
    </dgm:pt>
    <dgm:pt modelId="{E028888F-141C-8343-80BE-36B2968DDFC9}" type="parTrans" cxnId="{0E2E98E4-A06A-FF47-AF49-1FF765295D58}">
      <dgm:prSet/>
      <dgm:spPr/>
      <dgm:t>
        <a:bodyPr/>
        <a:lstStyle/>
        <a:p>
          <a:endParaRPr lang="pl-PL"/>
        </a:p>
      </dgm:t>
    </dgm:pt>
    <dgm:pt modelId="{C6E5A715-17D1-8D42-8229-1811C5FDA3E4}" type="sibTrans" cxnId="{0E2E98E4-A06A-FF47-AF49-1FF765295D58}">
      <dgm:prSet/>
      <dgm:spPr/>
      <dgm:t>
        <a:bodyPr/>
        <a:lstStyle/>
        <a:p>
          <a:endParaRPr lang="pl-PL"/>
        </a:p>
      </dgm:t>
    </dgm:pt>
    <dgm:pt modelId="{E0EF0A24-F8B8-924A-ACFB-5EFEADDA0D38}" type="pres">
      <dgm:prSet presAssocID="{1CA86BFE-B5B8-D840-AE52-FFCC155B3C9F}" presName="Name0" presStyleCnt="0">
        <dgm:presLayoutVars>
          <dgm:dir/>
          <dgm:resizeHandles val="exact"/>
        </dgm:presLayoutVars>
      </dgm:prSet>
      <dgm:spPr/>
    </dgm:pt>
    <dgm:pt modelId="{51C8050B-2680-B44A-81B5-DC03D857F57F}" type="pres">
      <dgm:prSet presAssocID="{122D37F7-3F6D-EC42-8085-ED0652EC4343}" presName="parTxOnly" presStyleLbl="node1" presStyleIdx="0" presStyleCnt="3">
        <dgm:presLayoutVars>
          <dgm:bulletEnabled val="1"/>
        </dgm:presLayoutVars>
      </dgm:prSet>
      <dgm:spPr/>
    </dgm:pt>
    <dgm:pt modelId="{F89F98D4-995E-9846-84DA-82E545D796CC}" type="pres">
      <dgm:prSet presAssocID="{0E094DEA-D8A6-174F-9809-3A6D081E7A3C}" presName="parSpace" presStyleCnt="0"/>
      <dgm:spPr/>
    </dgm:pt>
    <dgm:pt modelId="{791CB583-1A1B-8B41-973B-1D76C75496A5}" type="pres">
      <dgm:prSet presAssocID="{1EE2F5AD-18F0-3244-8D6A-CABB6FB9BA6F}" presName="parTxOnly" presStyleLbl="node1" presStyleIdx="1" presStyleCnt="3">
        <dgm:presLayoutVars>
          <dgm:bulletEnabled val="1"/>
        </dgm:presLayoutVars>
      </dgm:prSet>
      <dgm:spPr/>
    </dgm:pt>
    <dgm:pt modelId="{E0ADCA3C-736F-3643-B8C8-057455A3B5DC}" type="pres">
      <dgm:prSet presAssocID="{9A9B5396-717B-0C46-BD1F-A7D619861317}" presName="parSpace" presStyleCnt="0"/>
      <dgm:spPr/>
    </dgm:pt>
    <dgm:pt modelId="{32779082-CD6F-8348-BC31-F40DC3017D72}" type="pres">
      <dgm:prSet presAssocID="{5D186235-952D-BD44-ACCC-2CA0A7C43772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94379714-B2E3-614B-A933-1CABDCB22436}" srcId="{1CA86BFE-B5B8-D840-AE52-FFCC155B3C9F}" destId="{1EE2F5AD-18F0-3244-8D6A-CABB6FB9BA6F}" srcOrd="1" destOrd="0" parTransId="{3737A742-C25C-244B-A8E1-FFCBF10593F9}" sibTransId="{9A9B5396-717B-0C46-BD1F-A7D619861317}"/>
    <dgm:cxn modelId="{A0E1031B-9E35-6940-AE77-616E9BDB338D}" type="presOf" srcId="{5D186235-952D-BD44-ACCC-2CA0A7C43772}" destId="{32779082-CD6F-8348-BC31-F40DC3017D72}" srcOrd="0" destOrd="0" presId="urn:microsoft.com/office/officeart/2005/8/layout/hChevron3"/>
    <dgm:cxn modelId="{BC93EA1E-626B-4A46-829F-D4AAF3E5AF01}" type="presOf" srcId="{1CA86BFE-B5B8-D840-AE52-FFCC155B3C9F}" destId="{E0EF0A24-F8B8-924A-ACFB-5EFEADDA0D38}" srcOrd="0" destOrd="0" presId="urn:microsoft.com/office/officeart/2005/8/layout/hChevron3"/>
    <dgm:cxn modelId="{8B5AB893-5150-BA48-BD3B-AF746AD7F804}" srcId="{1CA86BFE-B5B8-D840-AE52-FFCC155B3C9F}" destId="{122D37F7-3F6D-EC42-8085-ED0652EC4343}" srcOrd="0" destOrd="0" parTransId="{76914D54-639C-4248-8CB7-6F16945C1C9C}" sibTransId="{0E094DEA-D8A6-174F-9809-3A6D081E7A3C}"/>
    <dgm:cxn modelId="{5F4866AA-BD1B-0340-A229-746F0AF6B29E}" type="presOf" srcId="{1EE2F5AD-18F0-3244-8D6A-CABB6FB9BA6F}" destId="{791CB583-1A1B-8B41-973B-1D76C75496A5}" srcOrd="0" destOrd="0" presId="urn:microsoft.com/office/officeart/2005/8/layout/hChevron3"/>
    <dgm:cxn modelId="{AAE4D9AD-5018-1147-B7BE-1339BE2C3C7B}" type="presOf" srcId="{122D37F7-3F6D-EC42-8085-ED0652EC4343}" destId="{51C8050B-2680-B44A-81B5-DC03D857F57F}" srcOrd="0" destOrd="0" presId="urn:microsoft.com/office/officeart/2005/8/layout/hChevron3"/>
    <dgm:cxn modelId="{0E2E98E4-A06A-FF47-AF49-1FF765295D58}" srcId="{1CA86BFE-B5B8-D840-AE52-FFCC155B3C9F}" destId="{5D186235-952D-BD44-ACCC-2CA0A7C43772}" srcOrd="2" destOrd="0" parTransId="{E028888F-141C-8343-80BE-36B2968DDFC9}" sibTransId="{C6E5A715-17D1-8D42-8229-1811C5FDA3E4}"/>
    <dgm:cxn modelId="{0FE19165-1CD6-144F-AFE5-D123468DCDCF}" type="presParOf" srcId="{E0EF0A24-F8B8-924A-ACFB-5EFEADDA0D38}" destId="{51C8050B-2680-B44A-81B5-DC03D857F57F}" srcOrd="0" destOrd="0" presId="urn:microsoft.com/office/officeart/2005/8/layout/hChevron3"/>
    <dgm:cxn modelId="{C63BA16C-EAC2-0545-915B-8DDC139722D4}" type="presParOf" srcId="{E0EF0A24-F8B8-924A-ACFB-5EFEADDA0D38}" destId="{F89F98D4-995E-9846-84DA-82E545D796CC}" srcOrd="1" destOrd="0" presId="urn:microsoft.com/office/officeart/2005/8/layout/hChevron3"/>
    <dgm:cxn modelId="{FC6D879C-318D-824B-9506-F487D15FD8FC}" type="presParOf" srcId="{E0EF0A24-F8B8-924A-ACFB-5EFEADDA0D38}" destId="{791CB583-1A1B-8B41-973B-1D76C75496A5}" srcOrd="2" destOrd="0" presId="urn:microsoft.com/office/officeart/2005/8/layout/hChevron3"/>
    <dgm:cxn modelId="{F8A1ECDE-A8E7-E949-A58F-CCCA6A571319}" type="presParOf" srcId="{E0EF0A24-F8B8-924A-ACFB-5EFEADDA0D38}" destId="{E0ADCA3C-736F-3643-B8C8-057455A3B5DC}" srcOrd="3" destOrd="0" presId="urn:microsoft.com/office/officeart/2005/8/layout/hChevron3"/>
    <dgm:cxn modelId="{773C4142-BE3A-1146-8F42-7128FFBE0C7A}" type="presParOf" srcId="{E0EF0A24-F8B8-924A-ACFB-5EFEADDA0D38}" destId="{32779082-CD6F-8348-BC31-F40DC3017D7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8050B-2680-B44A-81B5-DC03D857F57F}">
      <dsp:nvSpPr>
        <dsp:cNvPr id="0" name=""/>
        <dsp:cNvSpPr/>
      </dsp:nvSpPr>
      <dsp:spPr>
        <a:xfrm>
          <a:off x="3132" y="1828142"/>
          <a:ext cx="2739080" cy="10956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Poszukiwanie</a:t>
          </a:r>
        </a:p>
      </dsp:txBody>
      <dsp:txXfrm>
        <a:off x="3132" y="1828142"/>
        <a:ext cx="2465172" cy="1095632"/>
      </dsp:txXfrm>
    </dsp:sp>
    <dsp:sp modelId="{791CB583-1A1B-8B41-973B-1D76C75496A5}">
      <dsp:nvSpPr>
        <dsp:cNvPr id="0" name=""/>
        <dsp:cNvSpPr/>
      </dsp:nvSpPr>
      <dsp:spPr>
        <a:xfrm>
          <a:off x="2194397" y="1828142"/>
          <a:ext cx="2739080" cy="10956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Rozpoznawanie</a:t>
          </a:r>
        </a:p>
      </dsp:txBody>
      <dsp:txXfrm>
        <a:off x="2742213" y="1828142"/>
        <a:ext cx="1643448" cy="1095632"/>
      </dsp:txXfrm>
    </dsp:sp>
    <dsp:sp modelId="{32779082-CD6F-8348-BC31-F40DC3017D72}">
      <dsp:nvSpPr>
        <dsp:cNvPr id="0" name=""/>
        <dsp:cNvSpPr/>
      </dsp:nvSpPr>
      <dsp:spPr>
        <a:xfrm>
          <a:off x="4385661" y="1828142"/>
          <a:ext cx="2739080" cy="10956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Wydobywanie</a:t>
          </a:r>
        </a:p>
      </dsp:txBody>
      <dsp:txXfrm>
        <a:off x="4933477" y="1828142"/>
        <a:ext cx="1643448" cy="1095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8.12.2025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8.12.2025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8.12.2025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8.12.2025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Prawo geologiczne i górnicze dla administracji publicznej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Koncesje geologiczne, ochrona dziedzictwa geologicznego</a:t>
            </a: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393" y="2107909"/>
            <a:ext cx="5544649" cy="5091928"/>
          </a:xfrm>
        </p:spPr>
        <p:txBody>
          <a:bodyPr>
            <a:noAutofit/>
          </a:bodyPr>
          <a:lstStyle/>
          <a:p>
            <a:r>
              <a:rPr lang="pl-PL" sz="14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Uzgodnienia / opinie</a:t>
            </a:r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400" b="0" i="0" u="none" strike="noStrike" dirty="0">
              <a:solidFill>
                <a:srgbClr val="1B1B1B"/>
              </a:solidFill>
              <a:effectLst/>
              <a:highlight>
                <a:srgbClr val="FFFFFF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10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C2052B3-D6A1-91CB-6316-5D9E2EAF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57" y="2776340"/>
            <a:ext cx="5083174" cy="433349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5414744-0C7F-F300-AD12-851675359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706" y="3779837"/>
            <a:ext cx="4898752" cy="49339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084BD59-8A9E-5F3F-EEBC-CD2B80770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738" y="4401308"/>
            <a:ext cx="4322688" cy="10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98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393" y="2107909"/>
            <a:ext cx="8857017" cy="5091928"/>
          </a:xfrm>
        </p:spPr>
        <p:txBody>
          <a:bodyPr>
            <a:noAutofit/>
          </a:bodyPr>
          <a:lstStyle/>
          <a:p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Decyzja koncesyjna: treść koncesji</a:t>
            </a:r>
          </a:p>
          <a:p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 koncesyjny zgodnie z art. 28l </a:t>
            </a:r>
            <a:r>
              <a:rPr lang="pl-PL" sz="16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udziela koncesji na wykonywanie działalności, której dotyczy postępowanie podmiotowi, którego wniosek uzyskał najwyższą ocenę. Jednocześnie odmawia on udzielenia koncesji innym podmiotom. Koncesja stanowi decyzję administracyjną, która zawiera zarówno treści określone w przepisach art. 107 § 1 KPA 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reści swoiste dla prawa geologicznego i górniczego. Należą do nich: </a:t>
            </a:r>
          </a:p>
          <a:p>
            <a:pPr lvl="1"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rodzaj i sposób wykonywania zamierzonej działalności, </a:t>
            </a:r>
          </a:p>
          <a:p>
            <a:pPr lvl="1"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przestrzeń, w granicach której ma być wykonywana zamierzona działalność, </a:t>
            </a:r>
          </a:p>
          <a:p>
            <a:pPr lvl="1"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czas obowiązywania koncesji, </a:t>
            </a:r>
          </a:p>
          <a:p>
            <a:pPr lvl="1"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 rozpoczęcia działalności określonej koncesją, a w razie potrzeby – przesłanki, których spełnienie oznacza rozpoczęcie działalności. 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11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3119264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393" y="2107909"/>
            <a:ext cx="9001033" cy="5091928"/>
          </a:xfrm>
        </p:spPr>
        <p:txBody>
          <a:bodyPr>
            <a:noAutofit/>
          </a:bodyPr>
          <a:lstStyle/>
          <a:p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Decyzja koncesyjna: treść koncesji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Poszczególne rodzaje koncesji mogą w swej treści zawierać jeszcze dodatkowe wymogi ich wykonywania. 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odniesieniu do koncesji na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wydobywanie kopaliny ze złoża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przewidywać ona może także: minimalny stopień wykorzystania zasobów złoża oraz przedsięwzięcia niezbędne w zakresie racjonalnej gospodarki złożem, a także warunki wtłaczania wód do górotworu. W takim przypadku nie stosuje się przepisów o korzystaniu z wód oraz o opłatach za korzystanie ze środowiska (art. 32 ust. 4 </a:t>
            </a:r>
            <a:r>
              <a:rPr lang="pl-PL" sz="16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Elementy te, chociaż bardzo istotne z punktu widzenia gospodarki złożami kopalin, mają jednak charakter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fakultatywny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 ich umieszczenie w koncesji (decyzji administracyjnej) będzie zależało od uznania organu koncesyjnego. 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kolei w przypadku koncesji wydobywczych udzielanych przez starostę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obligatoryjnymi 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jej elementami będą sposób prowadzenia ruchu zakładu górniczego oraz sposób jego likwidacji (art. 32 ust. 5 </a:t>
            </a:r>
            <a:r>
              <a:rPr lang="pl-PL" sz="16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 </a:t>
            </a: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12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912196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393" y="2107909"/>
            <a:ext cx="8785009" cy="5091928"/>
          </a:xfrm>
        </p:spPr>
        <p:txBody>
          <a:bodyPr>
            <a:noAutofit/>
          </a:bodyPr>
          <a:lstStyle/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Odmowa udzielenia koncesji może opierać się na przesłankach fakultatywnych lub obligatoryjnych. W pierwszym przypadku organ koncesyjny w sytuacji ich zaistnienia może, ale nie musi odmówić wydania koncesji. W przypadku zaistnienia przesłanek obligatoryjnych nie jest przewidziana uznaniowość w działaniach organu, który musi odmówić udzielenia koncesji. </a:t>
            </a:r>
          </a:p>
          <a:p>
            <a:pPr algn="just"/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Fakultatywność 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odmowy udzielenia koncesji ma miejsce w przypadku, gdy wydano decyzję o stwierdzeniu niedopuszczalności wykonywania praw z udziałów albo akcji przedsiębiorcy, na podstawie przepisów </a:t>
            </a:r>
            <a:r>
              <a:rPr lang="pl-PL" sz="16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InwKontrU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jeżeli jest to w interesie publicznym, w szczególności związanym z bezpieczeństwem państwa lub ochroną środowiska, w tym z racjonalną gospodarką złożami kopalin (art. 29 ust. 3 </a:t>
            </a:r>
            <a:r>
              <a:rPr lang="pl-PL" sz="16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 </a:t>
            </a: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13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02C8B37-B377-E0BA-1802-CDB02A19F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0" y="5364013"/>
            <a:ext cx="4207822" cy="20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02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3724844"/>
            <a:ext cx="2520313" cy="1239880"/>
          </a:xfrm>
        </p:spPr>
        <p:txBody>
          <a:bodyPr>
            <a:noAutofit/>
          </a:bodyPr>
          <a:lstStyle/>
          <a:p>
            <a:pPr algn="just"/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Obligatoryjność 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odmowy udzielenia koncesji zachodzi z kolei, jeżeli (art. 29 ust. 1–3 </a:t>
            </a:r>
            <a:r>
              <a:rPr lang="pl-PL" sz="14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4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14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6AB4C93-F3B5-AA99-FA2D-111D5B2EE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826" y="1489732"/>
            <a:ext cx="4832295" cy="571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75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393" y="2107909"/>
            <a:ext cx="8639807" cy="5091928"/>
          </a:xfrm>
        </p:spPr>
        <p:txBody>
          <a:bodyPr>
            <a:noAutofit/>
          </a:bodyPr>
          <a:lstStyle/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Środki zaskarżania decyzji o odmowie udzielenia koncesji. 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Osobom ubiegającym się o uzyskanie koncesji przysługują środki prawne ochrony ich interesów w przypadku otrzymania decyzji odmownej. Zgodnie z art. 15 KPA postępowanie administracyjne, a takim jest postępowanie o udzielenie koncesji, jest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dwuinstancyjne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Tym samym środkiem ochrony prawnej służącej podmiotowi w przypadku, gdy otrzymał on decyzję negatywną, jest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odwołanie 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wniosek o ponowne rozpatrzenie sprawy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 </a:t>
            </a:r>
          </a:p>
          <a:p>
            <a:pPr algn="just"/>
            <a:r>
              <a:rPr lang="pl-PL" sz="16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Odwołanie jest instytucją tworzącą uprawnionym podmio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tom możliwość prawną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zaskarżenia decyzji administracyjnej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umożliwiając kwestionowanie tak legalności, jak i zasadności decyzji.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Właściwy do rozpatrzenia odwołania jest organ administracji publicznej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wyższego stopnia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chyba że ustawa przewiduje inny organ odwoławczy. 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15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4109978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393" y="2107909"/>
            <a:ext cx="8639807" cy="5091928"/>
          </a:xfrm>
        </p:spPr>
        <p:txBody>
          <a:bodyPr>
            <a:noAutofit/>
          </a:bodyPr>
          <a:lstStyle/>
          <a:p>
            <a:pPr algn="just"/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Środki zaskarżania decyzji o odmowie udzielenia koncesji. </a:t>
            </a:r>
          </a:p>
          <a:p>
            <a:pPr algn="just"/>
            <a:r>
              <a:rPr lang="pl-PL" sz="15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kon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cesji wydawanych przez starostę odwołanie służy do samorządowego kolegium odwoławczego (art. 17 pkt 1 KPA). </a:t>
            </a:r>
          </a:p>
          <a:p>
            <a:pPr algn="just"/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kolei odwołanie od decyzji koncesyjnej marszałka województwa rozpatrywane jest przez ministra właściwego do spraw środowiska (zob. art. 157 </a:t>
            </a:r>
            <a:r>
              <a:rPr lang="pl-PL" sz="15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 </a:t>
            </a:r>
          </a:p>
          <a:p>
            <a:pPr algn="just"/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decyzji wydanej w I instancji przez ministra nie służy odwołanie, jednakże strona niezadowolona z decyzji może zwrócić się do tego organu z wnioskiem o ponowne rozpatrzenie sprawy. </a:t>
            </a:r>
          </a:p>
          <a:p>
            <a:pPr algn="just"/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wniosku tego stosuje się odpowiednio przepisy dotyczące odwołania od decyzji (zob. art. 127 § 3 KPA). Decyzje, od których nie służy odwołanie w administracyjnym toku instancji lub wniosek o ponowne rozpatrzenie sprawy, są ostateczne. Uchylenie lub zmiana takich decyzji, stwierdzenie ich nieważności oraz wznowienie postępowania może nastąpić tylko w przypadkach przewidzianych w kodeksie lub ustawach szczególnych.</a:t>
            </a:r>
          </a:p>
          <a:p>
            <a:pPr algn="just"/>
            <a:endParaRPr lang="pl-PL" sz="15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16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188483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393" y="2107909"/>
            <a:ext cx="3456417" cy="5091928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Przeniesienie koncesji na inny podmiot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prawie publicznym (administracyjnym) w stosunku do uprawnień i obowiązków wynikających z decyzji administracyjnych, a taką jest koncesja,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ma zastosowania wprost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znana prawu cywilnemu,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zasada ogólnego następstwa prawnego 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(sukcesji, przeniesienia praw). 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rzepisy art. 36 </a:t>
            </a:r>
            <a:r>
              <a:rPr lang="pl-PL" sz="14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stanowią wyjątek w tym zakresie, przewidując możliwość przeniesienia praw z decyzji koncesyjnej na inny podmiot. </a:t>
            </a: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17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6E249DF-53FF-097D-AE37-6BF746DBE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040" y="1278450"/>
            <a:ext cx="4773146" cy="205176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96D082C-96AE-E8BF-9313-F28C8A8C0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880" y="3275388"/>
            <a:ext cx="4773146" cy="205176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C94B641-EC19-17B5-5321-AD57A8489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880" y="5335119"/>
            <a:ext cx="4530121" cy="45627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7046388-F18E-0CAD-E858-E7746C6EF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986" y="5791390"/>
            <a:ext cx="4578933" cy="15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35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627709"/>
            <a:ext cx="4824569" cy="3832168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Utrata mocy koncesji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Wymienić można jednak szereg wypadków, w których może nastąpić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cofnięcie 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decyzji administracyjnej, czyli sytuacja, w której decyzja może zostać uchylona lub zmieniona. 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 administracji publicznej może również stwierdzić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nieważność 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uprzednio wydanej decyzji, a nawet wydać nową decyzję w trybie tzw. autokontroli. 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Istotną instytucją, wynikającą z temporalnego ograniczenia koncesji, jest w prawie geologicznym i górniczym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wygaśnięcie koncesji. </a:t>
            </a:r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18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121695D-EE9C-1FE9-EF8B-1E725437E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524" y="2910667"/>
            <a:ext cx="4356289" cy="26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64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267669"/>
            <a:ext cx="4824569" cy="5091928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Cofnięcie koncesji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Cofnięcie koncesji stanowi sytuację utraty w całości jej mocy wskutek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konstytutywnej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czyli decyzji tworzącej prawo, decyzji organu koncesyjnego. </a:t>
            </a:r>
            <a:endParaRPr lang="pl-PL" sz="1400" dirty="0">
              <a:solidFill>
                <a:srgbClr val="21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 koncesyjny, w sytuacji zaistnienia odpowiednich przesłanek, może również ograniczyć zakres koncesji. Cofnięcie koncesji rodzi po stronie koncesjonariusza obowiązek zaprzestania wykonywania działalności gospodarczej podlegającej koncesjonowaniu. 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Przesłanki cofnięcia lub ograniczenia koncesji można podzielić na fakultatywne i obligatoryjne. </a:t>
            </a: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19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51FC681-5543-BE48-4C94-BC458F649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247" y="2454627"/>
            <a:ext cx="4434850" cy="70191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A75E0E1-861B-88FF-55B7-319378D1B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17" y="3156546"/>
            <a:ext cx="4434850" cy="27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45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4" y="2339677"/>
            <a:ext cx="8639675" cy="3384376"/>
          </a:xfrm>
        </p:spPr>
        <p:txBody>
          <a:bodyPr>
            <a:noAutofit/>
          </a:bodyPr>
          <a:lstStyle/>
          <a:p>
            <a:r>
              <a:rPr lang="pl-PL" sz="1600" b="0" i="0" u="none" strike="noStrike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Proces koncesyjny w geologii i górnictwie</a:t>
            </a:r>
          </a:p>
          <a:p>
            <a:pPr lvl="1"/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Poszukiwanie lub rozpoznawanie złóż kopalin, o których mowa w art. 10 ust. 1 </a:t>
            </a:r>
            <a:r>
              <a:rPr lang="pl-PL" sz="1600" dirty="0" err="1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PrGiG</a:t>
            </a:r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, z wyłączeniem złóż węglowodorów</a:t>
            </a:r>
          </a:p>
          <a:p>
            <a:pPr lvl="1"/>
            <a:r>
              <a:rPr lang="pl-PL" sz="1600" b="0" i="0" u="none" strike="noStrike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Wydobywanie kopalin ze złóż</a:t>
            </a:r>
          </a:p>
          <a:p>
            <a:pPr lvl="1"/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Poszukiwanie i rozpoznawanie złóż węglowodorów oraz wydobywanie węglowodorów ze złóż</a:t>
            </a:r>
          </a:p>
          <a:p>
            <a:pPr lvl="1"/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Podziemne bezzbiornikowe magazynowanie substancji</a:t>
            </a:r>
          </a:p>
          <a:p>
            <a:pPr lvl="1"/>
            <a:r>
              <a:rPr lang="pl-PL" sz="1600" b="0" i="0" u="none" strike="noStrike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Podziemne składowanie odpadów</a:t>
            </a:r>
          </a:p>
          <a:p>
            <a:pPr lvl="1"/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Podziemne składowanie dwutlenku węgla</a:t>
            </a:r>
            <a:endParaRPr lang="pl-PL" sz="1600" b="0" i="0" u="none" strike="noStrike" dirty="0">
              <a:solidFill>
                <a:srgbClr val="1B1B1B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pl-PL" sz="1600" b="0" i="0" u="none" strike="noStrike" dirty="0">
              <a:solidFill>
                <a:srgbClr val="1B1B1B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pl-PL" sz="1600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2DD82F-17D3-C0EA-42D0-6CF73ADFD2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8060448"/>
              </p:ext>
            </p:extLst>
          </p:nvPr>
        </p:nvGraphicFramePr>
        <p:xfrm>
          <a:off x="2249562" y="4063247"/>
          <a:ext cx="7127875" cy="4751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rostokąt 2">
            <a:extLst>
              <a:ext uri="{FF2B5EF4-FFF2-40B4-BE49-F238E27FC236}">
                <a16:creationId xmlns:a16="http://schemas.microsoft.com/office/drawing/2014/main" id="{19224AA0-622A-478B-72E2-6E495F087EF9}"/>
              </a:ext>
            </a:extLst>
          </p:cNvPr>
          <p:cNvSpPr/>
          <p:nvPr/>
        </p:nvSpPr>
        <p:spPr>
          <a:xfrm>
            <a:off x="1313458" y="2699717"/>
            <a:ext cx="8063979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1BF1BC2-F56A-BFA0-F301-FB24A59E407C}"/>
              </a:ext>
            </a:extLst>
          </p:cNvPr>
          <p:cNvSpPr/>
          <p:nvPr/>
        </p:nvSpPr>
        <p:spPr>
          <a:xfrm>
            <a:off x="1313371" y="3779837"/>
            <a:ext cx="8063979" cy="64807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98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267669"/>
            <a:ext cx="4824569" cy="5091928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Cofnięcie koncesji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Cofnięcie koncesji stanowi sytuację utraty w całości jej mocy wskutek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konstytutywnej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czyli decyzji tworzącej prawo, decyzji organu koncesyjnego. </a:t>
            </a:r>
            <a:endParaRPr lang="pl-PL" sz="1400" dirty="0">
              <a:solidFill>
                <a:srgbClr val="21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 koncesyjny, w sytuacji zaistnienia odpowiednich przesłanek, może również ograniczyć zakres koncesji. Cofnięcie koncesji rodzi po stronie koncesjonariusza obowiązek zaprzestania wykonywania działalności gospodarczej podlegającej koncesjonowaniu. 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Przesłanki cofnięcia lub ograniczenia koncesji można podzielić na fakultatywne i obligatoryjne. </a:t>
            </a: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20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9C8EEF0-1BF3-00B4-D468-9E00B6C81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986" y="2783234"/>
            <a:ext cx="4538712" cy="302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95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267669"/>
            <a:ext cx="4824569" cy="5091928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Wygaśnięcie koncesji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Wygaśnięcie koncesji jest jedną z przyczyn powodujących utratę jej mocy. 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Koncesja wygasa w sytuacji zaistnienia prawnie określonych zdarzeń prawnych, jednak w prawie geologicznym i górniczym nie następuje to z mocy prawa, lecz w drodze decyzji administracyjnej organu koncesyjnego (art. 38 ust. 2 </a:t>
            </a:r>
            <a:r>
              <a:rPr lang="pl-PL" sz="14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Decyzja ta ma charakter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deklaratoryjny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potwierdzając stan prawny zaistniały przed jej wydaniem i wywołuje skutki prawne </a:t>
            </a:r>
            <a:r>
              <a:rPr lang="pl-PL" sz="1400" i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 </a:t>
            </a:r>
            <a:r>
              <a:rPr lang="pl-PL" sz="1400" i="1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tunc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Cezurą jest tu moment wystąpienia danego zdarzenia prawnego </a:t>
            </a: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21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52786DD-E527-2957-E118-315C3BFF9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986" y="2843733"/>
            <a:ext cx="4538712" cy="238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65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1410" y="3779837"/>
            <a:ext cx="3312269" cy="1512168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Wygaśnięcie koncesji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Uwaga! Utrata mocy koncesji nie zwalnia przedsiębiorcy od obowiązków środowiskowych!</a:t>
            </a: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22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419B61D-00E3-C8B7-3ECA-13D1C8CD6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842" y="1979837"/>
            <a:ext cx="5186784" cy="106347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AA2E96F-4590-75EE-44C4-205C563C1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858" y="3028044"/>
            <a:ext cx="4680520" cy="40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17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267669"/>
            <a:ext cx="3888333" cy="5091928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Istotne kwestie proceduralne: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gospodarce geologicznej i górniczej znaczącą rolę odgrywają informacje związane z prowadzonymi pracami geologicznymi i górniczymi. Informacje te na bieżąco otrzymywać powinny organy jednostek samorządu terytorialnego, które pełnią rolę gospodarzy terenów, na których prace te są prowadzone. Aktualna informacja w tym zakresie ma znaczenie dla opracowywania miejscowych planów zagospodarowania przestrzennego czy realizowanych procesów inwestycyjnych.</a:t>
            </a: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23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6EB6158-3F33-F01F-C239-7DE8EA16C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666" y="1979837"/>
            <a:ext cx="5258792" cy="203352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3B5FE32-74C2-2688-307D-74112539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666" y="4142498"/>
            <a:ext cx="5258792" cy="128632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D4308BB-6FFD-037D-A568-0503EEA19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618" y="5522706"/>
            <a:ext cx="5040889" cy="53491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AB08CF3-B078-8F56-66B2-E054B1BF6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215" y="6000754"/>
            <a:ext cx="5111396" cy="54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72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267669"/>
            <a:ext cx="8639675" cy="5091928"/>
          </a:xfrm>
        </p:spPr>
        <p:txBody>
          <a:bodyPr>
            <a:noAutofit/>
          </a:bodyPr>
          <a:lstStyle/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Koncesja a użytkowanie górnicze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Przedsiębiorca, aby móc wykonywać działalność gospodarczą regulowaną przez </a:t>
            </a:r>
            <a:r>
              <a:rPr lang="pl-PL" sz="16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powinien uzyskać w pierwszej kolejności takie prawa podmiotowe, jak np. własność nieruchomości gruntowej oraz niektóre prawa od niej pochodne.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odniesieniu do złóż kopalin podległych własności górniczej, obowiązkiem przedsiębiorcy jest natomiast uzyskanie zarówno prawa użytkowania górniczego, jak i koncesji, które są metodami udzielania praw 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koncesji dotyczących kopalin innych niż węglowodory podlegające odrębnej procedurze, zawarcie umowy użytkowania górniczego może nastąpić przed uzyskaniem koncesji. Jednak zazwyczaj udzielenie koncesji oraz ustanowienie użytkowania górniczego będą miały w praktyce miejsce niemalże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równocześnie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 </a:t>
            </a: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24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1518131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267669"/>
            <a:ext cx="8639675" cy="5091928"/>
          </a:xfrm>
        </p:spPr>
        <p:txBody>
          <a:bodyPr>
            <a:noAutofit/>
          </a:bodyPr>
          <a:lstStyle/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Opłaty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Działalność podlegająca koncesjonowaniu objęta jest także obowiązkiem wniesienia stosownych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opłat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Opłaty ponoszone przez przedsiębiorcę z tytułu prowadzenia działalności gospodarczej w geologii i górnictwie stanowią daniny publiczne, które są świadczeniami ustanowionymi w drodze ustawy, powszechnymi, przymusowymi oraz przeznaczonymi na realizację celów publicznych 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Pomimo to do opłat w geologii i górnictwie stosować należy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odpowiednio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przepisy ustawy z 29.8.1997 r – Ordynacja podatkowa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dotyczące zobowiązań podatkowych. Wpływy z tytułu opłat stanowią co do zasady w 60% dochód gminy, na terenie której jest prowadzona działalność, a w 40% dochód Narodowego Funduszu Ochrony Środowiska i Gospodarki Wodnej.</a:t>
            </a: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25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3749384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267669"/>
            <a:ext cx="4680421" cy="5091928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Opłaty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Istotnym obciążeniem przedsiębiorcy wydobywającego kopalinę jest także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opłata eksploatacyjna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która ma charakter administracyjnoprawny.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Dotyczy 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przedsiębiorcy, który uzyskał koncesję na wydobywanie kopaliny ze złoża, a w przypadku koncesji na poszukiwanie i rozpoznawanie złoża węglowodorów oraz wydobywanie węglowodorów ze złoża − uzyskał decyzję inwestycyjną.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Opłata eksploatacyjna ustalana jest jako iloczyn jej stawki oraz ilości kopaliny wydobytej ze złoża bilansowego i pozabilansowego (art. 134 ust. 1 </a:t>
            </a:r>
            <a:r>
              <a:rPr lang="pl-PL" sz="14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GeolGórn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 </a:t>
            </a: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26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8B24887-FA85-B91A-22A3-05751A8BA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986" y="1962042"/>
            <a:ext cx="4392488" cy="21409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48DB463-7474-47D5-A08D-E7030CC8D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491" y="4410751"/>
            <a:ext cx="3401478" cy="226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62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267669"/>
            <a:ext cx="4680421" cy="5091928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Opłaty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Zadanie – proszę o sprawdzenie w załączniku do ustawy Prawo geologiczne i górnicze aktualnych stawek opłat eksploatacyjnych dla następujących kopalin:</a:t>
            </a:r>
          </a:p>
          <a:p>
            <a:pPr lvl="1" algn="just"/>
            <a:r>
              <a:rPr lang="pl-PL" sz="14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Gabro</a:t>
            </a:r>
          </a:p>
          <a:p>
            <a:pPr lvl="1"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Siarka rodzima</a:t>
            </a:r>
          </a:p>
          <a:p>
            <a:pPr lvl="1" algn="just"/>
            <a:r>
              <a:rPr lang="pl-PL" sz="14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Torfy</a:t>
            </a:r>
          </a:p>
          <a:p>
            <a:pPr lvl="1"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Węgiel brunatny</a:t>
            </a:r>
          </a:p>
          <a:p>
            <a:pPr lvl="1" algn="just"/>
            <a:r>
              <a:rPr lang="pl-PL" sz="14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Rudy miedzi</a:t>
            </a:r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27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BEDC274-D55B-E000-4233-FC21C2488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978" y="1956932"/>
            <a:ext cx="4178672" cy="203672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85367CE-82B8-80BD-5E0A-2DDEE936E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792" y="4283893"/>
            <a:ext cx="3859044" cy="257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54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Prawo geologiczne i górnicze dla administracji publicznej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Roboty geologiczne od strony administracyjnej</a:t>
            </a: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2391956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267669"/>
            <a:ext cx="5760541" cy="5091928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Podstawa prowadzenia robót geologicznych – projekt robót geologicznych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Podstawę prowadzenia prac geologicznych z zastosowaniem robót geologicznych stanowi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robót geologicznych 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(PRG). Zasadniczym celem sporządzenia PRG jest usystematyzowanie działań związanych z pozyskiwaniem danych geologicznych, obejmujących roboty geologiczne, które mogą potencjalnie zagrażać bezpieczeństwu, zdrowiu ludzi oraz środowisku. </a:t>
            </a:r>
          </a:p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 jest dokumentem urzędowym, który: </a:t>
            </a:r>
          </a:p>
          <a:p>
            <a:pPr lvl="1" algn="just"/>
            <a:r>
              <a:rPr lang="pl-PL" sz="14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przypadku działalności objętej obowiązkiem koncesyjnym stanowi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załącznik do wniosku koncesyjnego</a:t>
            </a:r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algn="just"/>
            <a:r>
              <a:rPr lang="pl-PL" sz="14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przypadku działalności nieobjętej obowiązkiem koncesyjnym stanowi odrębny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dokument, stanowiący podstawę do wydania decyzji o zatwierdzeniu PRG</a:t>
            </a:r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29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84C3F3E-5648-B92A-C66D-372B802F7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558" y="3096460"/>
            <a:ext cx="3596255" cy="239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1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339677"/>
            <a:ext cx="5904558" cy="3384376"/>
          </a:xfrm>
        </p:spPr>
        <p:txBody>
          <a:bodyPr>
            <a:noAutofit/>
          </a:bodyPr>
          <a:lstStyle/>
          <a:p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Odrębna procedura dla kopalin niebędących węglowodorami i będących węglowodorami.</a:t>
            </a:r>
          </a:p>
          <a:p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Węglowodory: ropa naftowa, gaz ziemny.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endParaRPr lang="pl-PL" sz="1600" b="0" i="0" u="none" strike="noStrike" dirty="0">
              <a:solidFill>
                <a:srgbClr val="1B1B1B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pl-PL" sz="1600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3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2857B49-7265-9BC6-3C0E-3EA07BCFB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10" y="1951430"/>
            <a:ext cx="3931059" cy="4736604"/>
          </a:xfrm>
          <a:prstGeom prst="rect">
            <a:avLst/>
          </a:prstGeom>
        </p:spPr>
      </p:pic>
      <p:pic>
        <p:nvPicPr>
          <p:cNvPr id="1026" name="Picture 2" descr="Ropa naftowa – Wikipedia, wolna encyklopedia">
            <a:extLst>
              <a:ext uri="{FF2B5EF4-FFF2-40B4-BE49-F238E27FC236}">
                <a16:creationId xmlns:a16="http://schemas.microsoft.com/office/drawing/2014/main" id="{1D671FBD-44D6-2E9C-8B64-7E14D5B01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98" y="3703770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432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106103"/>
            <a:ext cx="8639675" cy="5091928"/>
          </a:xfrm>
        </p:spPr>
        <p:txBody>
          <a:bodyPr>
            <a:noAutofit/>
          </a:bodyPr>
          <a:lstStyle/>
          <a:p>
            <a:pPr algn="just"/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robót geologicznych stanowi kompleksowe opracowanie będące planem inwestorskim, w którym przedsiębiorca deklaruje jakie prace, w tym roboty geologiczne, zostaną wykonane w toku inwestycji. PRG obejmuje </a:t>
            </a:r>
            <a:r>
              <a:rPr lang="pl-PL" sz="15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obligatoryjnie 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następujące elementy (przy czym inwestor może katalog ten rozszerzyć): </a:t>
            </a:r>
          </a:p>
          <a:p>
            <a:pPr lvl="1" algn="just"/>
            <a:r>
              <a:rPr lang="pl-PL" sz="15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zamierzonych robót oraz sposób jego osiągnięcia, </a:t>
            </a:r>
          </a:p>
          <a:p>
            <a:pPr lvl="1" algn="just"/>
            <a:r>
              <a:rPr lang="pl-PL" sz="15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odzaj dokumentacji geologicznej mającej powstać w wyniku robót geologicznych, </a:t>
            </a:r>
          </a:p>
          <a:p>
            <a:pPr lvl="1" algn="just"/>
            <a:r>
              <a:rPr lang="pl-PL" sz="15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armonogram robót geologicznych, </a:t>
            </a:r>
          </a:p>
          <a:p>
            <a:pPr lvl="1" algn="just"/>
            <a:r>
              <a:rPr lang="pl-PL" sz="15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rzestrzeń, w obrębie której mają być wykonywane roboty geologiczne, </a:t>
            </a:r>
          </a:p>
          <a:p>
            <a:pPr lvl="1" algn="just"/>
            <a:r>
              <a:rPr lang="pl-PL" sz="15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rzedsięwzięcia konieczne ze względu na ochronę środowiska, w tym wód podziemnych, sposób likwidacji wyrobisk, otworów wiertniczych, rekultywacji gruntów, a także czynności mające na celu zapobieżenie szkodom powstałym wskutek wykonywania zamierzonych robót (art. 79 ust. 2 </a:t>
            </a:r>
            <a:r>
              <a:rPr lang="pl-PL" sz="15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 </a:t>
            </a:r>
          </a:p>
          <a:p>
            <a:pPr algn="just"/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Dalsze wymagania co do treści i formy projektu robót geologicznych precyzowane są w rozporządzeniu Ministra Środowiska z 20.12.2011 r. w sprawie szczegółowych wymagań dotyczących projektów robót geologicznych </a:t>
            </a:r>
          </a:p>
          <a:p>
            <a:pPr algn="just"/>
            <a:endParaRPr lang="pl-PL" sz="15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5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30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1364077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267669"/>
            <a:ext cx="3960341" cy="4392170"/>
          </a:xfrm>
        </p:spPr>
        <p:txBody>
          <a:bodyPr>
            <a:noAutofit/>
          </a:bodyPr>
          <a:lstStyle/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zależności od rodzaju działalności geologiczno</a:t>
            </a:r>
            <a:r>
              <a:rPr lang="pl-PL" sz="16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górniczej wymagającej sporządzenia PRG (działalność koncesyjna lub niekoncesyjna), przed przystąpieniem do prac geologicznych z zastosowaniem robót geologicznych należy: 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działalności objętej obowiązkiem koncesji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zgłosić zamiar rozpoczęcia robót geologicznych.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pl-PL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lang="pl-PL" sz="16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przypadku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działalności nieobjętej obowiązkiem koncesji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uzyskać zatwierdzenie PRG. </a:t>
            </a: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5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31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8446C21-AD1A-1E98-F4A6-D682608B6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914" y="1828733"/>
            <a:ext cx="4640808" cy="23629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D5F44E7-2833-8D18-3F8C-44882BADA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906" y="4218297"/>
            <a:ext cx="4712816" cy="54046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52698B9-AA61-DE4F-C543-6D3A78405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244" y="4931797"/>
            <a:ext cx="4657041" cy="179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86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8800" y="2765553"/>
            <a:ext cx="3960341" cy="1080001"/>
          </a:xfrm>
        </p:spPr>
        <p:txBody>
          <a:bodyPr>
            <a:noAutofit/>
          </a:bodyPr>
          <a:lstStyle/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Niektóre rodzaje działalności geologicznej wiążą się z odstępstwami od ogólnych zasad zatwierdzania PRG.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32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62ACC44-122E-C2B7-B182-6DE9CCB0F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871" y="2324175"/>
            <a:ext cx="4464496" cy="296950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46138A6-BE46-5C16-A1DA-CEC58D422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15" y="5568416"/>
            <a:ext cx="4640808" cy="96860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1133F81-A4EA-197F-E2A0-BAF79E1A5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99" y="4271607"/>
            <a:ext cx="4122345" cy="274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125418"/>
            <a:ext cx="5184477" cy="5254819"/>
          </a:xfrm>
        </p:spPr>
        <p:txBody>
          <a:bodyPr>
            <a:noAutofit/>
          </a:bodyPr>
          <a:lstStyle/>
          <a:p>
            <a:pPr algn="just"/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Zmiany w projekcie robót geologicznych dokonuje się poprzez sporządzenie </a:t>
            </a:r>
            <a:r>
              <a:rPr lang="pl-PL" sz="15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dodatku do PRG 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(art. 80a ust. 1 </a:t>
            </a:r>
            <a:r>
              <a:rPr lang="pl-PL" sz="15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</a:t>
            </a:r>
          </a:p>
          <a:p>
            <a:pPr algn="just"/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działalności objętej obowiązkiem koncesyjnym – dodatek ten dołącza się do wniosku o zmianę koncesji (art. 80a ust. 2a </a:t>
            </a:r>
            <a:r>
              <a:rPr lang="pl-PL" sz="15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który jest zatwierdzany przez </a:t>
            </a:r>
            <a:r>
              <a:rPr lang="pl-PL" sz="15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 koncesyjny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natomiast w odniesieniu do działalności nieobjętej obowiązkiem koncesyjnym – dodatek jest zatwierdzany przez </a:t>
            </a:r>
            <a:r>
              <a:rPr lang="pl-PL" sz="15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właściwy organ administracji geologicznej 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(art. 80a ust. 2 </a:t>
            </a:r>
            <a:r>
              <a:rPr lang="pl-PL" sz="15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</a:t>
            </a:r>
          </a:p>
          <a:p>
            <a:pPr algn="just"/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każdym z tych przypadków zatwierdzenie dodatku odbywa się poprzez wydanie decyzji administracyjnej, zaś do postępowania administracyjnego w tej sprawie stosuje się te same zasady co do postępowania o zatwierdzenie PRG (art. 80a ust. 3 </a:t>
            </a:r>
            <a:r>
              <a:rPr lang="pl-PL" sz="15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 </a:t>
            </a:r>
          </a:p>
          <a:p>
            <a:pPr algn="just"/>
            <a:endParaRPr lang="pl-PL" sz="15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33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1133F81-A4EA-197F-E2A0-BAF79E1A5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353" y="2627709"/>
            <a:ext cx="4122345" cy="274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21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E6C33123-3080-3D15-E6E4-6CE178D08C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7394" y="2771725"/>
            <a:ext cx="5184775" cy="3293996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34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1133F81-A4EA-197F-E2A0-BAF79E1A5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018" y="3044608"/>
            <a:ext cx="4122345" cy="274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857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3003" y="3059757"/>
            <a:ext cx="4104357" cy="3022571"/>
          </a:xfrm>
        </p:spPr>
        <p:txBody>
          <a:bodyPr>
            <a:noAutofit/>
          </a:bodyPr>
          <a:lstStyle/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Zasady prowadzenia prac geologicznych z zastosowaniem robót geologicznych 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Obowiązek dokumentowania przebiegu prac geologicznych 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Rozporządzenie Ministra Środowiska z 26.6.2015 r. w sprawie przekazywania informacji z bieżącego dokumentowania przebiegu prac geologicznych </a:t>
            </a: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5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35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37DD6B6-DA0A-82AF-E496-CFDDE6C7E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374" y="1605256"/>
            <a:ext cx="4662051" cy="224548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C3A42B9-07E5-4A59-5828-8C29970A2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454" y="3940860"/>
            <a:ext cx="4338556" cy="28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63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156905"/>
            <a:ext cx="8639675" cy="4682934"/>
          </a:xfrm>
        </p:spPr>
        <p:txBody>
          <a:bodyPr>
            <a:noAutofit/>
          </a:bodyPr>
          <a:lstStyle/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Zasady prowadzenia prac geologicznych z zastosowaniem robót geologicznych 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Obowiązek zagospodarowania kopaliny wydobytej.</a:t>
            </a:r>
          </a:p>
          <a:p>
            <a:pPr algn="just"/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Kopalinę wydobytą 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stanowi zarówno kopalina będąca przedmiotem robót geologicznych, jak również kopalina ze złoża położonego poza złożem docelowym1. Kopaliną wydobytą może być urobek odspojony od górotworu wskutek robót geologicznych (kopalina stała), jak i kopalina płynna, np. ropa naftowa – wydobywająca się samoistnie podczas prowadzenia tych robót. Za każdym razem urobek stanowić będzie kopalinę, ilekroć jego wykorzystanie będzie mogło przynieść korzyść gospodarczą – w przeciwnym razie urobek ten należy klasyfikować jako odpad2. 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wydobyciem kopaliny podczas robót geologicznych wiąże się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obowiązek uiszczenia opłaty eksploatacyjnej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bez względu na dalszy sposób postępowania z kopaliną. Opłata ta jest niezależna od opłaty z tytułu koncesji na poszukiwanie i rozpoznawanie kopalin (art. 133 </a:t>
            </a:r>
            <a:r>
              <a:rPr lang="pl-PL" sz="16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 </a:t>
            </a: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5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36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1813849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156905"/>
            <a:ext cx="5760541" cy="4719276"/>
          </a:xfrm>
        </p:spPr>
        <p:txBody>
          <a:bodyPr>
            <a:noAutofit/>
          </a:bodyPr>
          <a:lstStyle/>
          <a:p>
            <a:pPr algn="just"/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Zasady prowadzenia prac geologicznych z zastosowaniem robót geologicznych </a:t>
            </a:r>
          </a:p>
          <a:p>
            <a:pPr algn="just"/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Obowiązek sporządzenia dokumentacji geologicznej.</a:t>
            </a:r>
          </a:p>
          <a:p>
            <a:pPr algn="just"/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Dokumentacja geologiczna jest sformalizowanym według przepisów prawa dokumentem urzędowym, wykorzystywanym w różnych celach, będąc m.in. </a:t>
            </a:r>
            <a:r>
              <a:rPr lang="pl-PL" sz="15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nośnikiem informacji geologicznej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oraz stanowiąc podstawę dla wprowadzenia zmian w planie ogólnym gminy w zakresie ujawnienia występowania złoża kopaliny (art. 95 </a:t>
            </a:r>
            <a:r>
              <a:rPr lang="pl-PL" sz="15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</a:t>
            </a:r>
          </a:p>
          <a:p>
            <a:pPr algn="just"/>
            <a:r>
              <a:rPr lang="pl-PL" sz="15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Sporządzanie dokumentacji geologicznej stanowi pracę geologiczną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 związku z czym jej wykonanie może zostać powierzone wyłącznie osobom legitymującym się niezbędnymi kwalifikacjami (zob. art. 50 ust. 1 </a:t>
            </a:r>
            <a:r>
              <a:rPr lang="pl-PL" sz="15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Uchybienie temu obowiązkowi zagrożone jest karą grzywny (art. 178 </a:t>
            </a:r>
            <a:r>
              <a:rPr lang="pl-PL" sz="15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5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 </a:t>
            </a:r>
          </a:p>
          <a:p>
            <a:pPr algn="just"/>
            <a:endParaRPr lang="pl-PL" sz="15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5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5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5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5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37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51EC29F-B6F9-0CF3-BF8E-450C4F664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090" y="3262090"/>
            <a:ext cx="3560688" cy="20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26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156905"/>
            <a:ext cx="4320381" cy="4719276"/>
          </a:xfrm>
        </p:spPr>
        <p:txBody>
          <a:bodyPr>
            <a:noAutofit/>
          </a:bodyPr>
          <a:lstStyle/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Zasady prowadzenia prac geologicznych z zastosowaniem robót geologicznych 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Zatwierdzenie dokumentacji geologicznej.</a:t>
            </a:r>
          </a:p>
          <a:p>
            <a:pPr algn="just"/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Dokumentacje „podstawowe” podlegają zatwierdzeniu przez właściwy organ administracji geologicznej w drodze decyzji, przy czym przesłanką odmowy zatwierdzenia dokumentacji geologicznej jest jej niezgodność z wymaganiami prawa lub powstanie w wyniku działań niezgodnych z prawem (art. 93 ust. 1–3 </a:t>
            </a:r>
            <a:r>
              <a:rPr lang="pl-PL" sz="16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 </a:t>
            </a: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38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CFAA715-2710-1BBD-2111-05FDC5FBC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994" y="1445626"/>
            <a:ext cx="4320381" cy="288025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D80FF0D-F2EF-098E-164A-DE1B79B20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964" y="4421082"/>
            <a:ext cx="3960440" cy="251615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A3C9CBE-3543-7D1A-8145-57C1B2AABCFB}"/>
              </a:ext>
            </a:extLst>
          </p:cNvPr>
          <p:cNvSpPr txBox="1"/>
          <p:nvPr/>
        </p:nvSpPr>
        <p:spPr>
          <a:xfrm>
            <a:off x="1798155" y="6475173"/>
            <a:ext cx="291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Informacja geologiczna!</a:t>
            </a:r>
          </a:p>
        </p:txBody>
      </p:sp>
    </p:spTree>
    <p:extLst>
      <p:ext uri="{BB962C8B-B14F-4D97-AF65-F5344CB8AC3E}">
        <p14:creationId xmlns:p14="http://schemas.microsoft.com/office/powerpoint/2010/main" val="4199322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Prawo geologiczne i górnicze dla administracji publicznej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Ochrona dziedzictwa geologicznego</a:t>
            </a: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253479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339677"/>
            <a:ext cx="5904558" cy="3384376"/>
          </a:xfrm>
        </p:spPr>
        <p:txBody>
          <a:bodyPr>
            <a:noAutofit/>
          </a:bodyPr>
          <a:lstStyle/>
          <a:p>
            <a:r>
              <a:rPr lang="pl-PL" sz="1600" b="1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Organy koncesyjne</a:t>
            </a:r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: starosta, marszałek województwa, minister właściwy ds. środowiska.</a:t>
            </a:r>
            <a:endParaRPr lang="pl-PL" sz="1600" b="0" i="0" u="none" strike="noStrike" dirty="0">
              <a:solidFill>
                <a:srgbClr val="1B1B1B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pl-PL" sz="1600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4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B0DF5F1-4724-560D-9CCC-9799344AA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10" y="3153637"/>
            <a:ext cx="4824536" cy="185963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3F08217-F7BC-2B98-1BD0-8E072A80B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543" y="4099838"/>
            <a:ext cx="4423684" cy="277485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426989F-90CD-1EBB-3565-55D8F16F5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833" y="1491617"/>
            <a:ext cx="2800394" cy="25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09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267669"/>
            <a:ext cx="4680421" cy="5091928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Formy ochrony przyrody (ustawa z dnia 16 kwietnia 2004 r. o ochronie przyrody)</a:t>
            </a: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40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C334028-C48E-A079-F661-F00C55D8C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74" y="3269256"/>
            <a:ext cx="5065921" cy="308875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9C80194-2B54-746B-F000-67938749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534" y="3811230"/>
            <a:ext cx="5546824" cy="206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88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1953873"/>
            <a:ext cx="4680421" cy="5091928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Odsłonięcia geologiczne</a:t>
            </a: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41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B9B5D8F-8304-B056-EC48-8AF63D792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62" y="2382080"/>
            <a:ext cx="3780826" cy="258367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9B5B1CD-B921-22F3-1E46-37C9BB13F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62" y="4975997"/>
            <a:ext cx="3780827" cy="258367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AC295B7-84AD-D5F9-9F99-06F4207C1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869" y="1458239"/>
            <a:ext cx="3395331" cy="608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99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7336" y="1913991"/>
            <a:ext cx="5184477" cy="720080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Ustanowienie i zniesienie stanowiska dokumentacyjnego</a:t>
            </a: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42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7600637-ADC9-0F6D-A546-A31A10A1B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10" y="1913991"/>
            <a:ext cx="4392488" cy="5539463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82D729A-C380-259F-5008-DA9D74C9F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336" y="2274031"/>
            <a:ext cx="3871018" cy="49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49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7336" y="1619797"/>
            <a:ext cx="5184477" cy="720080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Ustanowienie i zniesienie stanowiska dokumentacyjnego</a:t>
            </a: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43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C32AB02-3C78-E843-5C62-CF38A30FA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09" y="1979837"/>
            <a:ext cx="4516927" cy="54517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C00ABA5-3CBB-C54A-5406-B734DA4E1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15" y="1979838"/>
            <a:ext cx="4094947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47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5" y="2339677"/>
            <a:ext cx="5184477" cy="720080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Geoparki – sieci </a:t>
            </a:r>
            <a:r>
              <a:rPr lang="pl-PL" sz="14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geostanowisk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wciąż nie doczekały się regulacji ustawowej</a:t>
            </a: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44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3074" name="Picture 2" descr="Geopark Świętokrzyski - The Holy Cross Moutains Geopark">
            <a:extLst>
              <a:ext uri="{FF2B5EF4-FFF2-40B4-BE49-F238E27FC236}">
                <a16:creationId xmlns:a16="http://schemas.microsoft.com/office/drawing/2014/main" id="{78E26407-9924-045E-9711-AAF2D7293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3275781"/>
            <a:ext cx="4556521" cy="136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raina Wygasłych Wulkanów - tu poznasz moc Ziemi!">
            <a:extLst>
              <a:ext uri="{FF2B5EF4-FFF2-40B4-BE49-F238E27FC236}">
                <a16:creationId xmlns:a16="http://schemas.microsoft.com/office/drawing/2014/main" id="{2A62F82C-E624-8941-1B3C-17549E0D9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3" b="20516"/>
          <a:stretch/>
        </p:blipFill>
        <p:spPr bwMode="auto">
          <a:xfrm>
            <a:off x="1062487" y="4865127"/>
            <a:ext cx="44825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iadomości - Portal Województwa Lubuskiego">
            <a:extLst>
              <a:ext uri="{FF2B5EF4-FFF2-40B4-BE49-F238E27FC236}">
                <a16:creationId xmlns:a16="http://schemas.microsoft.com/office/drawing/2014/main" id="{E096946F-C78D-F69D-B0E6-58294ABF9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970" y="3175866"/>
            <a:ext cx="4255369" cy="143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eopark Przedgórze Sudeckie">
            <a:extLst>
              <a:ext uri="{FF2B5EF4-FFF2-40B4-BE49-F238E27FC236}">
                <a16:creationId xmlns:a16="http://schemas.microsoft.com/office/drawing/2014/main" id="{5EB67593-0F2F-693D-5D35-677041023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29" y="4792927"/>
            <a:ext cx="2940671" cy="239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938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887" y="2267669"/>
            <a:ext cx="5184477" cy="720080"/>
          </a:xfrm>
        </p:spPr>
        <p:txBody>
          <a:bodyPr>
            <a:noAutofit/>
          </a:bodyPr>
          <a:lstStyle/>
          <a:p>
            <a:pPr algn="just"/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Organy ochrony przyrody i ich obowiązki w zakresie przyrody nieożywionej</a:t>
            </a: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4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45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ED72033-1F49-5DBF-6CCB-3DD44D031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38" y="3275581"/>
            <a:ext cx="3931022" cy="163475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E003545-A4DD-D811-1A20-0BC4D1EAB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23" y="4838131"/>
            <a:ext cx="4379783" cy="72008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0FA22A9-1217-E06A-1625-306950F2F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013" y="2785656"/>
            <a:ext cx="4219054" cy="20891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45DB046-2F09-4D00-1F8C-EA0CD088D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961" y="5171169"/>
            <a:ext cx="4379783" cy="216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71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0CD17717-5751-F730-50BD-CBB39F57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Dziękuję za uwagę!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2AAC3231-CD47-4618-92FE-81A0668FF2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5994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8469" y="3040973"/>
            <a:ext cx="3312269" cy="3384376"/>
          </a:xfrm>
        </p:spPr>
        <p:txBody>
          <a:bodyPr>
            <a:noAutofit/>
          </a:bodyPr>
          <a:lstStyle/>
          <a:p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Postępowanie </a:t>
            </a:r>
            <a:r>
              <a:rPr lang="pl-PL" sz="1600" dirty="0" err="1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przedkoncesyjne</a:t>
            </a:r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: postępowanie w sprawie decyzji o środowiskowych uwarunkowaniach. Ustawa o udostępnianiu informacji o środowisku i jego ochronie, udziale społeczeństwa w ochronie środowiska oraz o ocenach oddziaływania na środowisko.</a:t>
            </a:r>
            <a:endParaRPr lang="pl-PL" sz="1600" b="0" i="0" u="none" strike="noStrike" dirty="0">
              <a:solidFill>
                <a:srgbClr val="1B1B1B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pl-PL" sz="1600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5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DFD04E3-7C14-0A8E-E0E6-CEE69265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826" y="1489753"/>
            <a:ext cx="5297270" cy="6181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677679B-0730-E28F-1407-29EC63146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600" y="2167343"/>
            <a:ext cx="4608762" cy="513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8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8367" y="2987749"/>
            <a:ext cx="4320513" cy="2680040"/>
          </a:xfrm>
        </p:spPr>
        <p:txBody>
          <a:bodyPr>
            <a:noAutofit/>
          </a:bodyPr>
          <a:lstStyle/>
          <a:p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Wniosek koncesyjny</a:t>
            </a:r>
          </a:p>
          <a:p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Koncesje są indywidualnymi aktami administracyjnymi wydawanymi </a:t>
            </a:r>
            <a:r>
              <a:rPr lang="pl-PL" sz="16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wniosek </a:t>
            </a:r>
            <a:r>
              <a:rPr lang="pl-PL" sz="16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zainteresowanego podmiotu. </a:t>
            </a:r>
          </a:p>
          <a:p>
            <a:r>
              <a:rPr lang="pl-PL" sz="1600" b="0" i="0" u="none" strike="noStrike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Wymogi ogólne i szczegółowe</a:t>
            </a:r>
          </a:p>
          <a:p>
            <a:r>
              <a:rPr lang="pl-PL" sz="16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Część tekstowa, załączniki graficzne</a:t>
            </a:r>
            <a:endParaRPr lang="pl-PL" sz="1600" b="0" i="0" u="none" strike="noStrike" dirty="0">
              <a:solidFill>
                <a:srgbClr val="1B1B1B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endParaRPr lang="pl-PL" sz="1600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6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67F8B18-A4E1-BA1D-24FC-63EA9FBAF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279" y="2700898"/>
            <a:ext cx="5044534" cy="309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5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393" y="2107909"/>
            <a:ext cx="5544649" cy="5091928"/>
          </a:xfrm>
        </p:spPr>
        <p:txBody>
          <a:bodyPr>
            <a:noAutofit/>
          </a:bodyPr>
          <a:lstStyle/>
          <a:p>
            <a:r>
              <a:rPr lang="pl-PL" sz="14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Kolizja wniosków koncesyjnych</a:t>
            </a:r>
          </a:p>
          <a:p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Ograniczoność zasobów naturalnych powoduje częstokroć powstanie konkurencji w ubieganiu się o zezwolenie na prowadzenie gospodarczej działalności geologicznej i górniczej (kolizja wniosków koncesyjnych)</a:t>
            </a:r>
          </a:p>
          <a:p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Kolizja ta ma miejsce, gdy przedsiębiorcy ubiegają się o koncesję na działalność regulowaną prawem geologicznym i górniczym w stosunku do tego samego bądź częściowo takiego samego obszaru, przedstawiając zróżnicowane co do zakresu zamierzonych prac oraz czasu ich trwania wnioski koncesyjne.</a:t>
            </a:r>
          </a:p>
          <a:p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Stworzeniu sprawiedliwych warunków dla podmiotów, które mogłyby być zainteresowane prowadzeniem tej działalności na określonym złożu, służy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obowiązek ujawnienia 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przez organ administracyjny, iż w przypadku danego obszaru zostanie wszczęte postępowanie koncesyjne. </a:t>
            </a:r>
          </a:p>
          <a:p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400" b="0" i="0" u="none" strike="noStrike" dirty="0">
              <a:solidFill>
                <a:srgbClr val="1B1B1B"/>
              </a:solidFill>
              <a:effectLst/>
              <a:highlight>
                <a:srgbClr val="FFFFFF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7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99F8C73-9B47-B059-EED8-47E6474AB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926" y="2175358"/>
            <a:ext cx="4178672" cy="19315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02B0958-4BC9-1E46-462F-982167571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311" y="4174314"/>
            <a:ext cx="3901902" cy="258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79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393" y="2107909"/>
            <a:ext cx="5544649" cy="5091928"/>
          </a:xfrm>
        </p:spPr>
        <p:txBody>
          <a:bodyPr>
            <a:noAutofit/>
          </a:bodyPr>
          <a:lstStyle/>
          <a:p>
            <a:r>
              <a:rPr lang="pl-PL" sz="14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Kolizja wniosków koncesyjnych</a:t>
            </a:r>
          </a:p>
          <a:p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Ograniczoność zasobów naturalnych powoduje częstokroć powstanie konkurencji w ubieganiu się o zezwolenie na prowadzenie gospodarczej działalności geologicznej i górniczej (kolizja wniosków koncesyjnych)</a:t>
            </a:r>
          </a:p>
          <a:p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Kolizja ta ma miejsce, gdy przedsiębiorcy ubiegają się o koncesję na działalność regulowaną prawem geologicznym i górniczym w stosunku do tego samego bądź częściowo takiego samego obszaru, przedstawiając zróżnicowane co do zakresu zamierzonych prac oraz czasu ich trwania wnioski koncesyjne.</a:t>
            </a:r>
          </a:p>
          <a:p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Stworzeniu sprawiedliwych warunków dla podmiotów, które mogłyby być zainteresowane prowadzeniem tej działalności na określonym złożu, służy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obowiązek ujawnienia 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przez organ administracyjny, iż w przypadku danego obszaru zostanie wszczęte postępowanie koncesyjne. </a:t>
            </a:r>
          </a:p>
          <a:p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400" b="0" i="0" u="none" strike="noStrike" dirty="0">
              <a:solidFill>
                <a:srgbClr val="1B1B1B"/>
              </a:solidFill>
              <a:effectLst/>
              <a:highlight>
                <a:srgbClr val="FFFFFF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8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1C4150C-F1DC-3756-16C7-B4FBC4144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438" y="3259429"/>
            <a:ext cx="3748189" cy="24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15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393" y="2107909"/>
            <a:ext cx="5544649" cy="5091928"/>
          </a:xfrm>
        </p:spPr>
        <p:txBody>
          <a:bodyPr>
            <a:noAutofit/>
          </a:bodyPr>
          <a:lstStyle/>
          <a:p>
            <a:r>
              <a:rPr lang="pl-PL" sz="1400" dirty="0">
                <a:solidFill>
                  <a:srgbClr val="1B1B1B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Uzgodnienia / opinie</a:t>
            </a:r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400" b="0" i="0" u="none" strike="noStrike" dirty="0">
              <a:solidFill>
                <a:srgbClr val="1B1B1B"/>
              </a:solidFill>
              <a:effectLst/>
              <a:highlight>
                <a:srgbClr val="FFFFFF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9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5693BFF-58FB-FF0F-1DB2-2574040AE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90" y="2958080"/>
            <a:ext cx="4286005" cy="326846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3ACC339-52EC-ABC3-69FA-4047E3F93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851" y="1418096"/>
            <a:ext cx="4682728" cy="2425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3670A21-3A54-A9C4-B314-9C9EEF53C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153" y="3832221"/>
            <a:ext cx="4750401" cy="52972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B74396C-2C41-3D2C-160D-7FBF6B144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609" y="4295849"/>
            <a:ext cx="4448087" cy="30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59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6154</TotalTime>
  <Words>2996</Words>
  <Application>Microsoft Macintosh PowerPoint</Application>
  <PresentationFormat>Niestandardowy</PresentationFormat>
  <Paragraphs>328</Paragraphs>
  <Slides>46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1" baseType="lpstr">
      <vt:lpstr>Arial</vt:lpstr>
      <vt:lpstr>Calibri</vt:lpstr>
      <vt:lpstr>Open Sans</vt:lpstr>
      <vt:lpstr>Times New Roman</vt:lpstr>
      <vt:lpstr>Motyw pakietu Office</vt:lpstr>
      <vt:lpstr>Prawo geologiczne i górnicze dla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dla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dla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Dziękuję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Piotr Wojtulek</cp:lastModifiedBy>
  <cp:revision>55</cp:revision>
  <dcterms:created xsi:type="dcterms:W3CDTF">2022-06-22T09:40:44Z</dcterms:created>
  <dcterms:modified xsi:type="dcterms:W3CDTF">2025-12-08T11:24:57Z</dcterms:modified>
</cp:coreProperties>
</file>