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6"/>
  </p:notesMasterIdLst>
  <p:sldIdLst>
    <p:sldId id="256" r:id="rId2"/>
    <p:sldId id="284" r:id="rId3"/>
    <p:sldId id="316" r:id="rId4"/>
    <p:sldId id="285" r:id="rId5"/>
    <p:sldId id="286" r:id="rId6"/>
    <p:sldId id="288" r:id="rId7"/>
    <p:sldId id="290" r:id="rId8"/>
    <p:sldId id="289" r:id="rId9"/>
    <p:sldId id="291" r:id="rId10"/>
    <p:sldId id="308" r:id="rId11"/>
    <p:sldId id="309" r:id="rId12"/>
    <p:sldId id="292" r:id="rId13"/>
    <p:sldId id="293" r:id="rId14"/>
    <p:sldId id="294" r:id="rId15"/>
    <p:sldId id="295" r:id="rId16"/>
    <p:sldId id="296" r:id="rId17"/>
    <p:sldId id="297" r:id="rId18"/>
    <p:sldId id="298" r:id="rId19"/>
    <p:sldId id="299" r:id="rId20"/>
    <p:sldId id="305" r:id="rId21"/>
    <p:sldId id="306" r:id="rId22"/>
    <p:sldId id="307" r:id="rId23"/>
    <p:sldId id="317" r:id="rId24"/>
    <p:sldId id="300" r:id="rId25"/>
    <p:sldId id="301" r:id="rId26"/>
    <p:sldId id="302" r:id="rId27"/>
    <p:sldId id="303" r:id="rId28"/>
    <p:sldId id="310" r:id="rId29"/>
    <p:sldId id="311" r:id="rId30"/>
    <p:sldId id="312" r:id="rId31"/>
    <p:sldId id="313" r:id="rId32"/>
    <p:sldId id="314" r:id="rId33"/>
    <p:sldId id="315" r:id="rId34"/>
    <p:sldId id="260" r:id="rId35"/>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howGuides="1">
      <p:cViewPr>
        <p:scale>
          <a:sx n="124" d="100"/>
          <a:sy n="124" d="100"/>
        </p:scale>
        <p:origin x="64" y="64"/>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408A78-B988-5A4A-8936-0FC462201F61}"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pl-PL"/>
        </a:p>
      </dgm:t>
    </dgm:pt>
    <dgm:pt modelId="{3040E1F2-03FA-784C-84A5-CE050C8E213B}">
      <dgm:prSet phldrT="[Tekst]"/>
      <dgm:spPr/>
      <dgm:t>
        <a:bodyPr/>
        <a:lstStyle/>
        <a:p>
          <a:r>
            <a:rPr lang="pl-PL" dirty="0"/>
            <a:t>Ograniczenia wpływające na konfliktowość</a:t>
          </a:r>
        </a:p>
      </dgm:t>
    </dgm:pt>
    <dgm:pt modelId="{3514AB6A-E834-0743-9B23-E187F4C97F5D}" type="parTrans" cxnId="{4CCEA7EC-B9E1-9F4E-AFC9-F15E8B8CEAA2}">
      <dgm:prSet/>
      <dgm:spPr/>
      <dgm:t>
        <a:bodyPr/>
        <a:lstStyle/>
        <a:p>
          <a:endParaRPr lang="pl-PL"/>
        </a:p>
      </dgm:t>
    </dgm:pt>
    <dgm:pt modelId="{D55F8476-28F1-DC4D-B45E-B088D263EF5B}" type="sibTrans" cxnId="{4CCEA7EC-B9E1-9F4E-AFC9-F15E8B8CEAA2}">
      <dgm:prSet/>
      <dgm:spPr/>
      <dgm:t>
        <a:bodyPr/>
        <a:lstStyle/>
        <a:p>
          <a:endParaRPr lang="pl-PL"/>
        </a:p>
      </dgm:t>
    </dgm:pt>
    <dgm:pt modelId="{BD833A7D-12DA-A04C-B116-CB588FF9FB4A}">
      <dgm:prSet phldrT="[Tekst]"/>
      <dgm:spPr/>
      <dgm:t>
        <a:bodyPr/>
        <a:lstStyle/>
        <a:p>
          <a:r>
            <a:rPr lang="pl-PL" dirty="0"/>
            <a:t>Park narodowe</a:t>
          </a:r>
        </a:p>
        <a:p>
          <a:r>
            <a:rPr lang="pl-PL" dirty="0"/>
            <a:t>Rezerwaty</a:t>
          </a:r>
        </a:p>
        <a:p>
          <a:r>
            <a:rPr lang="pl-PL" dirty="0"/>
            <a:t>Natura 2000 </a:t>
          </a:r>
        </a:p>
      </dgm:t>
    </dgm:pt>
    <dgm:pt modelId="{7CDCFA24-F302-B84D-ABBB-70DF4620120E}" type="parTrans" cxnId="{99F2CBF2-2BDD-6B4E-A6D6-69BC8A194489}">
      <dgm:prSet/>
      <dgm:spPr/>
      <dgm:t>
        <a:bodyPr/>
        <a:lstStyle/>
        <a:p>
          <a:endParaRPr lang="pl-PL"/>
        </a:p>
      </dgm:t>
    </dgm:pt>
    <dgm:pt modelId="{4791CE8D-CA1A-F14B-A69D-2C5B6676D925}" type="sibTrans" cxnId="{99F2CBF2-2BDD-6B4E-A6D6-69BC8A194489}">
      <dgm:prSet/>
      <dgm:spPr/>
      <dgm:t>
        <a:bodyPr/>
        <a:lstStyle/>
        <a:p>
          <a:endParaRPr lang="pl-PL"/>
        </a:p>
      </dgm:t>
    </dgm:pt>
    <dgm:pt modelId="{FDF8A817-3B00-1942-B603-5C48A5D95BA3}">
      <dgm:prSet phldrT="[Tekst]"/>
      <dgm:spPr/>
      <dgm:t>
        <a:bodyPr/>
        <a:lstStyle/>
        <a:p>
          <a:r>
            <a:rPr lang="pl-PL" dirty="0"/>
            <a:t>Parki Krajobrazowe</a:t>
          </a:r>
        </a:p>
        <a:p>
          <a:r>
            <a:rPr lang="pl-PL" dirty="0"/>
            <a:t>Zespoły przyrodniczo-krajobrazowe</a:t>
          </a:r>
        </a:p>
      </dgm:t>
    </dgm:pt>
    <dgm:pt modelId="{03BA0C25-3026-8E4A-BD33-674764DBC00D}" type="parTrans" cxnId="{BF7D400E-F4B0-A844-B0DE-4B442ACED0EB}">
      <dgm:prSet/>
      <dgm:spPr/>
      <dgm:t>
        <a:bodyPr/>
        <a:lstStyle/>
        <a:p>
          <a:endParaRPr lang="pl-PL"/>
        </a:p>
      </dgm:t>
    </dgm:pt>
    <dgm:pt modelId="{DB2F987D-E2DF-144F-8BA5-73F4F39935EB}" type="sibTrans" cxnId="{BF7D400E-F4B0-A844-B0DE-4B442ACED0EB}">
      <dgm:prSet/>
      <dgm:spPr/>
      <dgm:t>
        <a:bodyPr/>
        <a:lstStyle/>
        <a:p>
          <a:endParaRPr lang="pl-PL"/>
        </a:p>
      </dgm:t>
    </dgm:pt>
    <dgm:pt modelId="{8CA52DA6-1F41-204A-8523-E99E6EB971B1}">
      <dgm:prSet phldrT="[Tekst]"/>
      <dgm:spPr/>
      <dgm:t>
        <a:bodyPr/>
        <a:lstStyle/>
        <a:p>
          <a:r>
            <a:rPr lang="pl-PL" dirty="0"/>
            <a:t>Lasy</a:t>
          </a:r>
        </a:p>
        <a:p>
          <a:r>
            <a:rPr lang="pl-PL" dirty="0"/>
            <a:t>Gleby chronione</a:t>
          </a:r>
        </a:p>
        <a:p>
          <a:r>
            <a:rPr lang="pl-PL" dirty="0"/>
            <a:t>Łąki na glebach pochodzenia organicznego</a:t>
          </a:r>
        </a:p>
      </dgm:t>
    </dgm:pt>
    <dgm:pt modelId="{26CB40E7-83DF-8A4D-8BA0-090A7EB10C76}" type="parTrans" cxnId="{0FDDB9CA-8A16-6249-AAE6-2AE58800BD05}">
      <dgm:prSet/>
      <dgm:spPr/>
      <dgm:t>
        <a:bodyPr/>
        <a:lstStyle/>
        <a:p>
          <a:endParaRPr lang="pl-PL"/>
        </a:p>
      </dgm:t>
    </dgm:pt>
    <dgm:pt modelId="{4F60AD95-55F8-D044-A2D0-3A02D11B27D1}" type="sibTrans" cxnId="{0FDDB9CA-8A16-6249-AAE6-2AE58800BD05}">
      <dgm:prSet/>
      <dgm:spPr/>
      <dgm:t>
        <a:bodyPr/>
        <a:lstStyle/>
        <a:p>
          <a:endParaRPr lang="pl-PL"/>
        </a:p>
      </dgm:t>
    </dgm:pt>
    <dgm:pt modelId="{67F257F0-4108-8D48-B38C-5BECCC47D8D2}">
      <dgm:prSet phldrT="[Tekst]"/>
      <dgm:spPr/>
      <dgm:t>
        <a:bodyPr/>
        <a:lstStyle/>
        <a:p>
          <a:r>
            <a:rPr lang="pl-PL" dirty="0"/>
            <a:t>Tereny zurbanizowane</a:t>
          </a:r>
        </a:p>
      </dgm:t>
    </dgm:pt>
    <dgm:pt modelId="{041AF8C6-7951-164C-9A2B-64812C7F2291}" type="parTrans" cxnId="{6397D2B8-4770-E647-A921-1C90D67DD5D5}">
      <dgm:prSet/>
      <dgm:spPr/>
      <dgm:t>
        <a:bodyPr/>
        <a:lstStyle/>
        <a:p>
          <a:endParaRPr lang="pl-PL"/>
        </a:p>
      </dgm:t>
    </dgm:pt>
    <dgm:pt modelId="{C1C61090-71BE-6745-9D26-484BFD53BAF8}" type="sibTrans" cxnId="{6397D2B8-4770-E647-A921-1C90D67DD5D5}">
      <dgm:prSet/>
      <dgm:spPr/>
      <dgm:t>
        <a:bodyPr/>
        <a:lstStyle/>
        <a:p>
          <a:endParaRPr lang="pl-PL"/>
        </a:p>
      </dgm:t>
    </dgm:pt>
    <dgm:pt modelId="{010AE815-4AD9-034E-B2A5-14214249F3B4}">
      <dgm:prSet phldrT="[Tekst]"/>
      <dgm:spPr/>
      <dgm:t>
        <a:bodyPr/>
        <a:lstStyle/>
        <a:p>
          <a:r>
            <a:rPr lang="pl-PL" dirty="0"/>
            <a:t>Obszary ochrony GZWP</a:t>
          </a:r>
        </a:p>
        <a:p>
          <a:r>
            <a:rPr lang="pl-PL" dirty="0"/>
            <a:t>Strefy ochrony ujęć wód</a:t>
          </a:r>
        </a:p>
      </dgm:t>
    </dgm:pt>
    <dgm:pt modelId="{73C122EA-26A9-514D-ABB3-82B508938228}" type="parTrans" cxnId="{38E0D3D7-E66E-8744-B7C0-BE44794D4765}">
      <dgm:prSet/>
      <dgm:spPr/>
      <dgm:t>
        <a:bodyPr/>
        <a:lstStyle/>
        <a:p>
          <a:endParaRPr lang="pl-PL"/>
        </a:p>
      </dgm:t>
    </dgm:pt>
    <dgm:pt modelId="{608C82BD-280F-234D-9F71-9D436133E2AB}" type="sibTrans" cxnId="{38E0D3D7-E66E-8744-B7C0-BE44794D4765}">
      <dgm:prSet/>
      <dgm:spPr/>
      <dgm:t>
        <a:bodyPr/>
        <a:lstStyle/>
        <a:p>
          <a:endParaRPr lang="pl-PL"/>
        </a:p>
      </dgm:t>
    </dgm:pt>
    <dgm:pt modelId="{F27C9978-774C-DB4F-B605-0E6F8AB4D5A5}">
      <dgm:prSet phldrT="[Tekst]"/>
      <dgm:spPr/>
      <dgm:t>
        <a:bodyPr/>
        <a:lstStyle/>
        <a:p>
          <a:r>
            <a:rPr lang="pl-PL" dirty="0"/>
            <a:t>Strefy ochrony uzdrowiskowej</a:t>
          </a:r>
        </a:p>
      </dgm:t>
    </dgm:pt>
    <dgm:pt modelId="{2267C1CC-4BD3-6A42-AFEF-63237940E71A}" type="parTrans" cxnId="{3E6092AA-E1AF-4345-9022-6495D63409B7}">
      <dgm:prSet/>
      <dgm:spPr/>
      <dgm:t>
        <a:bodyPr/>
        <a:lstStyle/>
        <a:p>
          <a:endParaRPr lang="pl-PL"/>
        </a:p>
      </dgm:t>
    </dgm:pt>
    <dgm:pt modelId="{34DAE82B-5B69-0340-9E38-795D07E08221}" type="sibTrans" cxnId="{3E6092AA-E1AF-4345-9022-6495D63409B7}">
      <dgm:prSet/>
      <dgm:spPr/>
      <dgm:t>
        <a:bodyPr/>
        <a:lstStyle/>
        <a:p>
          <a:endParaRPr lang="pl-PL"/>
        </a:p>
      </dgm:t>
    </dgm:pt>
    <dgm:pt modelId="{53CDF982-3D0B-314E-A13A-F2BDAEB58897}" type="pres">
      <dgm:prSet presAssocID="{53408A78-B988-5A4A-8936-0FC462201F61}" presName="hierChild1" presStyleCnt="0">
        <dgm:presLayoutVars>
          <dgm:orgChart val="1"/>
          <dgm:chPref val="1"/>
          <dgm:dir/>
          <dgm:animOne val="branch"/>
          <dgm:animLvl val="lvl"/>
          <dgm:resizeHandles/>
        </dgm:presLayoutVars>
      </dgm:prSet>
      <dgm:spPr/>
    </dgm:pt>
    <dgm:pt modelId="{C80B9BD2-3C66-204A-92E9-9EFB8D0E749D}" type="pres">
      <dgm:prSet presAssocID="{3040E1F2-03FA-784C-84A5-CE050C8E213B}" presName="hierRoot1" presStyleCnt="0">
        <dgm:presLayoutVars>
          <dgm:hierBranch val="init"/>
        </dgm:presLayoutVars>
      </dgm:prSet>
      <dgm:spPr/>
    </dgm:pt>
    <dgm:pt modelId="{70833A11-513C-064E-8606-ACCD5934D093}" type="pres">
      <dgm:prSet presAssocID="{3040E1F2-03FA-784C-84A5-CE050C8E213B}" presName="rootComposite1" presStyleCnt="0"/>
      <dgm:spPr/>
    </dgm:pt>
    <dgm:pt modelId="{6359A43B-5805-6846-AFD8-396AF9D95BA1}" type="pres">
      <dgm:prSet presAssocID="{3040E1F2-03FA-784C-84A5-CE050C8E213B}" presName="rootText1" presStyleLbl="node0" presStyleIdx="0" presStyleCnt="1">
        <dgm:presLayoutVars>
          <dgm:chPref val="3"/>
        </dgm:presLayoutVars>
      </dgm:prSet>
      <dgm:spPr/>
    </dgm:pt>
    <dgm:pt modelId="{75B1F06E-47CA-9340-A08F-406E29D01758}" type="pres">
      <dgm:prSet presAssocID="{3040E1F2-03FA-784C-84A5-CE050C8E213B}" presName="rootConnector1" presStyleLbl="node1" presStyleIdx="0" presStyleCnt="0"/>
      <dgm:spPr/>
    </dgm:pt>
    <dgm:pt modelId="{529E43F6-CC88-2A4B-A4FA-B36B18E63398}" type="pres">
      <dgm:prSet presAssocID="{3040E1F2-03FA-784C-84A5-CE050C8E213B}" presName="hierChild2" presStyleCnt="0"/>
      <dgm:spPr/>
    </dgm:pt>
    <dgm:pt modelId="{7BCB960A-6D45-2148-B0D8-6729AB4448A7}" type="pres">
      <dgm:prSet presAssocID="{7CDCFA24-F302-B84D-ABBB-70DF4620120E}" presName="Name37" presStyleLbl="parChTrans1D2" presStyleIdx="0" presStyleCnt="3"/>
      <dgm:spPr/>
    </dgm:pt>
    <dgm:pt modelId="{F3372F53-A873-4948-BC03-EDE292C5FD68}" type="pres">
      <dgm:prSet presAssocID="{BD833A7D-12DA-A04C-B116-CB588FF9FB4A}" presName="hierRoot2" presStyleCnt="0">
        <dgm:presLayoutVars>
          <dgm:hierBranch val="init"/>
        </dgm:presLayoutVars>
      </dgm:prSet>
      <dgm:spPr/>
    </dgm:pt>
    <dgm:pt modelId="{B3D0758B-203D-2446-9CB5-A002671FD6D8}" type="pres">
      <dgm:prSet presAssocID="{BD833A7D-12DA-A04C-B116-CB588FF9FB4A}" presName="rootComposite" presStyleCnt="0"/>
      <dgm:spPr/>
    </dgm:pt>
    <dgm:pt modelId="{29134745-9B39-6B49-B03A-69F92192C2B8}" type="pres">
      <dgm:prSet presAssocID="{BD833A7D-12DA-A04C-B116-CB588FF9FB4A}" presName="rootText" presStyleLbl="node2" presStyleIdx="0" presStyleCnt="3">
        <dgm:presLayoutVars>
          <dgm:chPref val="3"/>
        </dgm:presLayoutVars>
      </dgm:prSet>
      <dgm:spPr/>
    </dgm:pt>
    <dgm:pt modelId="{5AF4F69B-B3E6-4846-A7F3-975B361A2889}" type="pres">
      <dgm:prSet presAssocID="{BD833A7D-12DA-A04C-B116-CB588FF9FB4A}" presName="rootConnector" presStyleLbl="node2" presStyleIdx="0" presStyleCnt="3"/>
      <dgm:spPr/>
    </dgm:pt>
    <dgm:pt modelId="{CFB4D9B2-F4F1-3944-900C-8962B41AAC5A}" type="pres">
      <dgm:prSet presAssocID="{BD833A7D-12DA-A04C-B116-CB588FF9FB4A}" presName="hierChild4" presStyleCnt="0"/>
      <dgm:spPr/>
    </dgm:pt>
    <dgm:pt modelId="{EE3DABDE-8207-A94F-A75B-EBCDAF64AE0A}" type="pres">
      <dgm:prSet presAssocID="{041AF8C6-7951-164C-9A2B-64812C7F2291}" presName="Name37" presStyleLbl="parChTrans1D3" presStyleIdx="0" presStyleCnt="3"/>
      <dgm:spPr/>
    </dgm:pt>
    <dgm:pt modelId="{A4E88CC8-21F5-E14C-9DDB-A4BE9B44FFB5}" type="pres">
      <dgm:prSet presAssocID="{67F257F0-4108-8D48-B38C-5BECCC47D8D2}" presName="hierRoot2" presStyleCnt="0">
        <dgm:presLayoutVars>
          <dgm:hierBranch val="init"/>
        </dgm:presLayoutVars>
      </dgm:prSet>
      <dgm:spPr/>
    </dgm:pt>
    <dgm:pt modelId="{3F56A8B3-92C2-D34F-8BFE-4F8375C34EFF}" type="pres">
      <dgm:prSet presAssocID="{67F257F0-4108-8D48-B38C-5BECCC47D8D2}" presName="rootComposite" presStyleCnt="0"/>
      <dgm:spPr/>
    </dgm:pt>
    <dgm:pt modelId="{5C7FD2B0-A5D9-E148-9DDE-769D40BF6D57}" type="pres">
      <dgm:prSet presAssocID="{67F257F0-4108-8D48-B38C-5BECCC47D8D2}" presName="rootText" presStyleLbl="node3" presStyleIdx="0" presStyleCnt="3" custLinFactNeighborX="-25051" custLinFactNeighborY="-40450">
        <dgm:presLayoutVars>
          <dgm:chPref val="3"/>
        </dgm:presLayoutVars>
      </dgm:prSet>
      <dgm:spPr/>
    </dgm:pt>
    <dgm:pt modelId="{22C167C2-16B0-FC45-AE52-CE45C4101BD1}" type="pres">
      <dgm:prSet presAssocID="{67F257F0-4108-8D48-B38C-5BECCC47D8D2}" presName="rootConnector" presStyleLbl="node3" presStyleIdx="0" presStyleCnt="3"/>
      <dgm:spPr/>
    </dgm:pt>
    <dgm:pt modelId="{A47E1526-CFED-AE40-A8CC-E07E55EBFE33}" type="pres">
      <dgm:prSet presAssocID="{67F257F0-4108-8D48-B38C-5BECCC47D8D2}" presName="hierChild4" presStyleCnt="0"/>
      <dgm:spPr/>
    </dgm:pt>
    <dgm:pt modelId="{97B84C39-D80A-6749-824F-B21CCA436FA3}" type="pres">
      <dgm:prSet presAssocID="{67F257F0-4108-8D48-B38C-5BECCC47D8D2}" presName="hierChild5" presStyleCnt="0"/>
      <dgm:spPr/>
    </dgm:pt>
    <dgm:pt modelId="{FF889838-6930-1543-ABD1-1B26173BF751}" type="pres">
      <dgm:prSet presAssocID="{BD833A7D-12DA-A04C-B116-CB588FF9FB4A}" presName="hierChild5" presStyleCnt="0"/>
      <dgm:spPr/>
    </dgm:pt>
    <dgm:pt modelId="{65906FDA-F4DC-E84C-95E4-1954AD06496F}" type="pres">
      <dgm:prSet presAssocID="{03BA0C25-3026-8E4A-BD33-674764DBC00D}" presName="Name37" presStyleLbl="parChTrans1D2" presStyleIdx="1" presStyleCnt="3"/>
      <dgm:spPr/>
    </dgm:pt>
    <dgm:pt modelId="{E900EF60-31E1-A548-97D8-4C4BFCA67F21}" type="pres">
      <dgm:prSet presAssocID="{FDF8A817-3B00-1942-B603-5C48A5D95BA3}" presName="hierRoot2" presStyleCnt="0">
        <dgm:presLayoutVars>
          <dgm:hierBranch val="init"/>
        </dgm:presLayoutVars>
      </dgm:prSet>
      <dgm:spPr/>
    </dgm:pt>
    <dgm:pt modelId="{16082F85-20F6-9241-BA0A-24C42ECCBBE7}" type="pres">
      <dgm:prSet presAssocID="{FDF8A817-3B00-1942-B603-5C48A5D95BA3}" presName="rootComposite" presStyleCnt="0"/>
      <dgm:spPr/>
    </dgm:pt>
    <dgm:pt modelId="{0F751183-0DD9-1E4A-AA50-752877D9EFEB}" type="pres">
      <dgm:prSet presAssocID="{FDF8A817-3B00-1942-B603-5C48A5D95BA3}" presName="rootText" presStyleLbl="node2" presStyleIdx="1" presStyleCnt="3">
        <dgm:presLayoutVars>
          <dgm:chPref val="3"/>
        </dgm:presLayoutVars>
      </dgm:prSet>
      <dgm:spPr/>
    </dgm:pt>
    <dgm:pt modelId="{5FDFBE3A-2339-D146-8A34-B8F578012110}" type="pres">
      <dgm:prSet presAssocID="{FDF8A817-3B00-1942-B603-5C48A5D95BA3}" presName="rootConnector" presStyleLbl="node2" presStyleIdx="1" presStyleCnt="3"/>
      <dgm:spPr/>
    </dgm:pt>
    <dgm:pt modelId="{5C199AB0-5E58-6A43-A6EF-E8DFADF17EBB}" type="pres">
      <dgm:prSet presAssocID="{FDF8A817-3B00-1942-B603-5C48A5D95BA3}" presName="hierChild4" presStyleCnt="0"/>
      <dgm:spPr/>
    </dgm:pt>
    <dgm:pt modelId="{29F9619F-EB3F-B747-992C-C8C593331D97}" type="pres">
      <dgm:prSet presAssocID="{73C122EA-26A9-514D-ABB3-82B508938228}" presName="Name37" presStyleLbl="parChTrans1D3" presStyleIdx="1" presStyleCnt="3"/>
      <dgm:spPr/>
    </dgm:pt>
    <dgm:pt modelId="{C94BD2C5-48DD-6344-965D-DA251087A045}" type="pres">
      <dgm:prSet presAssocID="{010AE815-4AD9-034E-B2A5-14214249F3B4}" presName="hierRoot2" presStyleCnt="0">
        <dgm:presLayoutVars>
          <dgm:hierBranch val="init"/>
        </dgm:presLayoutVars>
      </dgm:prSet>
      <dgm:spPr/>
    </dgm:pt>
    <dgm:pt modelId="{43CA6EBF-E72A-5E4F-807F-FE1314D83FE3}" type="pres">
      <dgm:prSet presAssocID="{010AE815-4AD9-034E-B2A5-14214249F3B4}" presName="rootComposite" presStyleCnt="0"/>
      <dgm:spPr/>
    </dgm:pt>
    <dgm:pt modelId="{25647EC5-F668-CD4D-BB07-B4D283292781}" type="pres">
      <dgm:prSet presAssocID="{010AE815-4AD9-034E-B2A5-14214249F3B4}" presName="rootText" presStyleLbl="node3" presStyleIdx="1" presStyleCnt="3" custLinFactNeighborX="-25000" custLinFactNeighborY="-38968">
        <dgm:presLayoutVars>
          <dgm:chPref val="3"/>
        </dgm:presLayoutVars>
      </dgm:prSet>
      <dgm:spPr/>
    </dgm:pt>
    <dgm:pt modelId="{A6BD58FA-F3EA-F445-9677-CB2C4EDECE7C}" type="pres">
      <dgm:prSet presAssocID="{010AE815-4AD9-034E-B2A5-14214249F3B4}" presName="rootConnector" presStyleLbl="node3" presStyleIdx="1" presStyleCnt="3"/>
      <dgm:spPr/>
    </dgm:pt>
    <dgm:pt modelId="{F5E2E2F0-D6C3-664F-8B9C-C5024329816D}" type="pres">
      <dgm:prSet presAssocID="{010AE815-4AD9-034E-B2A5-14214249F3B4}" presName="hierChild4" presStyleCnt="0"/>
      <dgm:spPr/>
    </dgm:pt>
    <dgm:pt modelId="{9DE6B720-AED0-3C46-9369-104AB52F4318}" type="pres">
      <dgm:prSet presAssocID="{010AE815-4AD9-034E-B2A5-14214249F3B4}" presName="hierChild5" presStyleCnt="0"/>
      <dgm:spPr/>
    </dgm:pt>
    <dgm:pt modelId="{69E53E59-1E04-784E-8FB8-FFD8BB122B70}" type="pres">
      <dgm:prSet presAssocID="{2267C1CC-4BD3-6A42-AFEF-63237940E71A}" presName="Name37" presStyleLbl="parChTrans1D3" presStyleIdx="2" presStyleCnt="3"/>
      <dgm:spPr/>
    </dgm:pt>
    <dgm:pt modelId="{295C57AA-3B1D-F948-81B9-D8014A871B7E}" type="pres">
      <dgm:prSet presAssocID="{F27C9978-774C-DB4F-B605-0E6F8AB4D5A5}" presName="hierRoot2" presStyleCnt="0">
        <dgm:presLayoutVars>
          <dgm:hierBranch val="init"/>
        </dgm:presLayoutVars>
      </dgm:prSet>
      <dgm:spPr/>
    </dgm:pt>
    <dgm:pt modelId="{703DD23B-0AA4-9C45-A27B-D2BE4600918A}" type="pres">
      <dgm:prSet presAssocID="{F27C9978-774C-DB4F-B605-0E6F8AB4D5A5}" presName="rootComposite" presStyleCnt="0"/>
      <dgm:spPr/>
    </dgm:pt>
    <dgm:pt modelId="{CD8628A9-89B9-4C4E-959D-FFBA50F37800}" type="pres">
      <dgm:prSet presAssocID="{F27C9978-774C-DB4F-B605-0E6F8AB4D5A5}" presName="rootText" presStyleLbl="node3" presStyleIdx="2" presStyleCnt="3" custLinFactNeighborX="-25000" custLinFactNeighborY="-80130">
        <dgm:presLayoutVars>
          <dgm:chPref val="3"/>
        </dgm:presLayoutVars>
      </dgm:prSet>
      <dgm:spPr/>
    </dgm:pt>
    <dgm:pt modelId="{57FEAB8A-9DFC-AF46-A867-49B23EDB1AB4}" type="pres">
      <dgm:prSet presAssocID="{F27C9978-774C-DB4F-B605-0E6F8AB4D5A5}" presName="rootConnector" presStyleLbl="node3" presStyleIdx="2" presStyleCnt="3"/>
      <dgm:spPr/>
    </dgm:pt>
    <dgm:pt modelId="{D262FD37-E0D6-2545-B86F-807EAA858D23}" type="pres">
      <dgm:prSet presAssocID="{F27C9978-774C-DB4F-B605-0E6F8AB4D5A5}" presName="hierChild4" presStyleCnt="0"/>
      <dgm:spPr/>
    </dgm:pt>
    <dgm:pt modelId="{823EF774-0B43-CD46-A50D-C6DE50709401}" type="pres">
      <dgm:prSet presAssocID="{F27C9978-774C-DB4F-B605-0E6F8AB4D5A5}" presName="hierChild5" presStyleCnt="0"/>
      <dgm:spPr/>
    </dgm:pt>
    <dgm:pt modelId="{121508BE-FFCB-3243-A230-C3EE39072491}" type="pres">
      <dgm:prSet presAssocID="{FDF8A817-3B00-1942-B603-5C48A5D95BA3}" presName="hierChild5" presStyleCnt="0"/>
      <dgm:spPr/>
    </dgm:pt>
    <dgm:pt modelId="{5A34DF79-77F1-D145-AE35-AC321815588E}" type="pres">
      <dgm:prSet presAssocID="{26CB40E7-83DF-8A4D-8BA0-090A7EB10C76}" presName="Name37" presStyleLbl="parChTrans1D2" presStyleIdx="2" presStyleCnt="3"/>
      <dgm:spPr/>
    </dgm:pt>
    <dgm:pt modelId="{436479D6-BACF-E94D-B93B-2FE4D7BDB60D}" type="pres">
      <dgm:prSet presAssocID="{8CA52DA6-1F41-204A-8523-E99E6EB971B1}" presName="hierRoot2" presStyleCnt="0">
        <dgm:presLayoutVars>
          <dgm:hierBranch val="init"/>
        </dgm:presLayoutVars>
      </dgm:prSet>
      <dgm:spPr/>
    </dgm:pt>
    <dgm:pt modelId="{1BEAA7EF-2269-7840-9F1E-B3F893828F2E}" type="pres">
      <dgm:prSet presAssocID="{8CA52DA6-1F41-204A-8523-E99E6EB971B1}" presName="rootComposite" presStyleCnt="0"/>
      <dgm:spPr/>
    </dgm:pt>
    <dgm:pt modelId="{AA5D5E4F-2B54-3D40-AB34-9CFBAF1B3A23}" type="pres">
      <dgm:prSet presAssocID="{8CA52DA6-1F41-204A-8523-E99E6EB971B1}" presName="rootText" presStyleLbl="node2" presStyleIdx="2" presStyleCnt="3">
        <dgm:presLayoutVars>
          <dgm:chPref val="3"/>
        </dgm:presLayoutVars>
      </dgm:prSet>
      <dgm:spPr/>
    </dgm:pt>
    <dgm:pt modelId="{2B730D27-45F2-3143-90C2-87F47192B27B}" type="pres">
      <dgm:prSet presAssocID="{8CA52DA6-1F41-204A-8523-E99E6EB971B1}" presName="rootConnector" presStyleLbl="node2" presStyleIdx="2" presStyleCnt="3"/>
      <dgm:spPr/>
    </dgm:pt>
    <dgm:pt modelId="{DF26A012-8ABF-CC4D-B6CE-35D653D579BB}" type="pres">
      <dgm:prSet presAssocID="{8CA52DA6-1F41-204A-8523-E99E6EB971B1}" presName="hierChild4" presStyleCnt="0"/>
      <dgm:spPr/>
    </dgm:pt>
    <dgm:pt modelId="{C8043D5B-7420-1C40-9CA0-5696213E8383}" type="pres">
      <dgm:prSet presAssocID="{8CA52DA6-1F41-204A-8523-E99E6EB971B1}" presName="hierChild5" presStyleCnt="0"/>
      <dgm:spPr/>
    </dgm:pt>
    <dgm:pt modelId="{30189452-4FB8-6A4D-B9A4-F26AADC96506}" type="pres">
      <dgm:prSet presAssocID="{3040E1F2-03FA-784C-84A5-CE050C8E213B}" presName="hierChild3" presStyleCnt="0"/>
      <dgm:spPr/>
    </dgm:pt>
  </dgm:ptLst>
  <dgm:cxnLst>
    <dgm:cxn modelId="{BF7D400E-F4B0-A844-B0DE-4B442ACED0EB}" srcId="{3040E1F2-03FA-784C-84A5-CE050C8E213B}" destId="{FDF8A817-3B00-1942-B603-5C48A5D95BA3}" srcOrd="1" destOrd="0" parTransId="{03BA0C25-3026-8E4A-BD33-674764DBC00D}" sibTransId="{DB2F987D-E2DF-144F-8BA5-73F4F39935EB}"/>
    <dgm:cxn modelId="{37898F23-2D69-C943-A339-A57D5C1B52E2}" type="presOf" srcId="{BD833A7D-12DA-A04C-B116-CB588FF9FB4A}" destId="{5AF4F69B-B3E6-4846-A7F3-975B361A2889}" srcOrd="1" destOrd="0" presId="urn:microsoft.com/office/officeart/2005/8/layout/orgChart1"/>
    <dgm:cxn modelId="{83C1A123-0311-6B41-995A-582D90C3AE95}" type="presOf" srcId="{F27C9978-774C-DB4F-B605-0E6F8AB4D5A5}" destId="{CD8628A9-89B9-4C4E-959D-FFBA50F37800}" srcOrd="0" destOrd="0" presId="urn:microsoft.com/office/officeart/2005/8/layout/orgChart1"/>
    <dgm:cxn modelId="{9425432C-0992-804F-8498-44ECA113CDC9}" type="presOf" srcId="{FDF8A817-3B00-1942-B603-5C48A5D95BA3}" destId="{5FDFBE3A-2339-D146-8A34-B8F578012110}" srcOrd="1" destOrd="0" presId="urn:microsoft.com/office/officeart/2005/8/layout/orgChart1"/>
    <dgm:cxn modelId="{5C29C82D-F638-4548-B472-909AD1F49F1C}" type="presOf" srcId="{2267C1CC-4BD3-6A42-AFEF-63237940E71A}" destId="{69E53E59-1E04-784E-8FB8-FFD8BB122B70}" srcOrd="0" destOrd="0" presId="urn:microsoft.com/office/officeart/2005/8/layout/orgChart1"/>
    <dgm:cxn modelId="{BE919635-3B88-5B42-B8AD-B2B2C71A100A}" type="presOf" srcId="{F27C9978-774C-DB4F-B605-0E6F8AB4D5A5}" destId="{57FEAB8A-9DFC-AF46-A867-49B23EDB1AB4}" srcOrd="1" destOrd="0" presId="urn:microsoft.com/office/officeart/2005/8/layout/orgChart1"/>
    <dgm:cxn modelId="{70A3C83A-7660-DA4D-8F78-364A24CD26D3}" type="presOf" srcId="{73C122EA-26A9-514D-ABB3-82B508938228}" destId="{29F9619F-EB3F-B747-992C-C8C593331D97}" srcOrd="0" destOrd="0" presId="urn:microsoft.com/office/officeart/2005/8/layout/orgChart1"/>
    <dgm:cxn modelId="{F7E0B24C-7A5F-7241-9C69-123982B1FA9D}" type="presOf" srcId="{67F257F0-4108-8D48-B38C-5BECCC47D8D2}" destId="{5C7FD2B0-A5D9-E148-9DDE-769D40BF6D57}" srcOrd="0" destOrd="0" presId="urn:microsoft.com/office/officeart/2005/8/layout/orgChart1"/>
    <dgm:cxn modelId="{1CA4B54E-93F1-B945-8758-86DEBAC0FF58}" type="presOf" srcId="{BD833A7D-12DA-A04C-B116-CB588FF9FB4A}" destId="{29134745-9B39-6B49-B03A-69F92192C2B8}" srcOrd="0" destOrd="0" presId="urn:microsoft.com/office/officeart/2005/8/layout/orgChart1"/>
    <dgm:cxn modelId="{146D0E63-DAE4-FD45-AEA9-E38C9355A891}" type="presOf" srcId="{3040E1F2-03FA-784C-84A5-CE050C8E213B}" destId="{75B1F06E-47CA-9340-A08F-406E29D01758}" srcOrd="1" destOrd="0" presId="urn:microsoft.com/office/officeart/2005/8/layout/orgChart1"/>
    <dgm:cxn modelId="{027EE394-3CC4-024F-B256-0D23368BC435}" type="presOf" srcId="{010AE815-4AD9-034E-B2A5-14214249F3B4}" destId="{A6BD58FA-F3EA-F445-9677-CB2C4EDECE7C}" srcOrd="1" destOrd="0" presId="urn:microsoft.com/office/officeart/2005/8/layout/orgChart1"/>
    <dgm:cxn modelId="{B2D5779F-BCB8-0045-B98E-7B80B4E901BE}" type="presOf" srcId="{3040E1F2-03FA-784C-84A5-CE050C8E213B}" destId="{6359A43B-5805-6846-AFD8-396AF9D95BA1}" srcOrd="0" destOrd="0" presId="urn:microsoft.com/office/officeart/2005/8/layout/orgChart1"/>
    <dgm:cxn modelId="{3E6092AA-E1AF-4345-9022-6495D63409B7}" srcId="{FDF8A817-3B00-1942-B603-5C48A5D95BA3}" destId="{F27C9978-774C-DB4F-B605-0E6F8AB4D5A5}" srcOrd="1" destOrd="0" parTransId="{2267C1CC-4BD3-6A42-AFEF-63237940E71A}" sibTransId="{34DAE82B-5B69-0340-9E38-795D07E08221}"/>
    <dgm:cxn modelId="{6BC92DB8-77EF-A744-86E0-31018BD66082}" type="presOf" srcId="{03BA0C25-3026-8E4A-BD33-674764DBC00D}" destId="{65906FDA-F4DC-E84C-95E4-1954AD06496F}" srcOrd="0" destOrd="0" presId="urn:microsoft.com/office/officeart/2005/8/layout/orgChart1"/>
    <dgm:cxn modelId="{6397D2B8-4770-E647-A921-1C90D67DD5D5}" srcId="{BD833A7D-12DA-A04C-B116-CB588FF9FB4A}" destId="{67F257F0-4108-8D48-B38C-5BECCC47D8D2}" srcOrd="0" destOrd="0" parTransId="{041AF8C6-7951-164C-9A2B-64812C7F2291}" sibTransId="{C1C61090-71BE-6745-9D26-484BFD53BAF8}"/>
    <dgm:cxn modelId="{AF32FFBB-62E4-6C4D-837F-AD75E79669E4}" type="presOf" srcId="{8CA52DA6-1F41-204A-8523-E99E6EB971B1}" destId="{2B730D27-45F2-3143-90C2-87F47192B27B}" srcOrd="1" destOrd="0" presId="urn:microsoft.com/office/officeart/2005/8/layout/orgChart1"/>
    <dgm:cxn modelId="{A01508BD-2F7A-054D-AB3F-42653EB43F6B}" type="presOf" srcId="{8CA52DA6-1F41-204A-8523-E99E6EB971B1}" destId="{AA5D5E4F-2B54-3D40-AB34-9CFBAF1B3A23}" srcOrd="0" destOrd="0" presId="urn:microsoft.com/office/officeart/2005/8/layout/orgChart1"/>
    <dgm:cxn modelId="{F5C2FCBE-E467-924D-B9FD-79F76EA5E3E1}" type="presOf" srcId="{FDF8A817-3B00-1942-B603-5C48A5D95BA3}" destId="{0F751183-0DD9-1E4A-AA50-752877D9EFEB}" srcOrd="0" destOrd="0" presId="urn:microsoft.com/office/officeart/2005/8/layout/orgChart1"/>
    <dgm:cxn modelId="{0FDDB9CA-8A16-6249-AAE6-2AE58800BD05}" srcId="{3040E1F2-03FA-784C-84A5-CE050C8E213B}" destId="{8CA52DA6-1F41-204A-8523-E99E6EB971B1}" srcOrd="2" destOrd="0" parTransId="{26CB40E7-83DF-8A4D-8BA0-090A7EB10C76}" sibTransId="{4F60AD95-55F8-D044-A2D0-3A02D11B27D1}"/>
    <dgm:cxn modelId="{FD9220D3-7FE3-AF40-9ED4-EBE6493F6648}" type="presOf" srcId="{041AF8C6-7951-164C-9A2B-64812C7F2291}" destId="{EE3DABDE-8207-A94F-A75B-EBCDAF64AE0A}" srcOrd="0" destOrd="0" presId="urn:microsoft.com/office/officeart/2005/8/layout/orgChart1"/>
    <dgm:cxn modelId="{38E0D3D7-E66E-8744-B7C0-BE44794D4765}" srcId="{FDF8A817-3B00-1942-B603-5C48A5D95BA3}" destId="{010AE815-4AD9-034E-B2A5-14214249F3B4}" srcOrd="0" destOrd="0" parTransId="{73C122EA-26A9-514D-ABB3-82B508938228}" sibTransId="{608C82BD-280F-234D-9F71-9D436133E2AB}"/>
    <dgm:cxn modelId="{D45D2BEB-6845-3E4B-80C5-3EA4235B4605}" type="presOf" srcId="{26CB40E7-83DF-8A4D-8BA0-090A7EB10C76}" destId="{5A34DF79-77F1-D145-AE35-AC321815588E}" srcOrd="0" destOrd="0" presId="urn:microsoft.com/office/officeart/2005/8/layout/orgChart1"/>
    <dgm:cxn modelId="{4CCEA7EC-B9E1-9F4E-AFC9-F15E8B8CEAA2}" srcId="{53408A78-B988-5A4A-8936-0FC462201F61}" destId="{3040E1F2-03FA-784C-84A5-CE050C8E213B}" srcOrd="0" destOrd="0" parTransId="{3514AB6A-E834-0743-9B23-E187F4C97F5D}" sibTransId="{D55F8476-28F1-DC4D-B45E-B088D263EF5B}"/>
    <dgm:cxn modelId="{99F2CBF2-2BDD-6B4E-A6D6-69BC8A194489}" srcId="{3040E1F2-03FA-784C-84A5-CE050C8E213B}" destId="{BD833A7D-12DA-A04C-B116-CB588FF9FB4A}" srcOrd="0" destOrd="0" parTransId="{7CDCFA24-F302-B84D-ABBB-70DF4620120E}" sibTransId="{4791CE8D-CA1A-F14B-A69D-2C5B6676D925}"/>
    <dgm:cxn modelId="{92FE57F4-FCCE-8F47-B0F2-FDECC689D602}" type="presOf" srcId="{53408A78-B988-5A4A-8936-0FC462201F61}" destId="{53CDF982-3D0B-314E-A13A-F2BDAEB58897}" srcOrd="0" destOrd="0" presId="urn:microsoft.com/office/officeart/2005/8/layout/orgChart1"/>
    <dgm:cxn modelId="{E14F37F6-6363-A84B-9715-6FEFC1DA787B}" type="presOf" srcId="{7CDCFA24-F302-B84D-ABBB-70DF4620120E}" destId="{7BCB960A-6D45-2148-B0D8-6729AB4448A7}" srcOrd="0" destOrd="0" presId="urn:microsoft.com/office/officeart/2005/8/layout/orgChart1"/>
    <dgm:cxn modelId="{78342FFF-CABB-2E45-B04F-F3A72BBA0955}" type="presOf" srcId="{010AE815-4AD9-034E-B2A5-14214249F3B4}" destId="{25647EC5-F668-CD4D-BB07-B4D283292781}" srcOrd="0" destOrd="0" presId="urn:microsoft.com/office/officeart/2005/8/layout/orgChart1"/>
    <dgm:cxn modelId="{5645CAFF-D7F8-6046-9D9D-0DEDC5685274}" type="presOf" srcId="{67F257F0-4108-8D48-B38C-5BECCC47D8D2}" destId="{22C167C2-16B0-FC45-AE52-CE45C4101BD1}" srcOrd="1" destOrd="0" presId="urn:microsoft.com/office/officeart/2005/8/layout/orgChart1"/>
    <dgm:cxn modelId="{F20CE82E-62DC-644A-91D0-0AF8AFED2407}" type="presParOf" srcId="{53CDF982-3D0B-314E-A13A-F2BDAEB58897}" destId="{C80B9BD2-3C66-204A-92E9-9EFB8D0E749D}" srcOrd="0" destOrd="0" presId="urn:microsoft.com/office/officeart/2005/8/layout/orgChart1"/>
    <dgm:cxn modelId="{CE3AF8A9-6FE2-0A44-B293-02652C59BDFE}" type="presParOf" srcId="{C80B9BD2-3C66-204A-92E9-9EFB8D0E749D}" destId="{70833A11-513C-064E-8606-ACCD5934D093}" srcOrd="0" destOrd="0" presId="urn:microsoft.com/office/officeart/2005/8/layout/orgChart1"/>
    <dgm:cxn modelId="{4F097D25-8922-1F40-B0B1-2838D38F6355}" type="presParOf" srcId="{70833A11-513C-064E-8606-ACCD5934D093}" destId="{6359A43B-5805-6846-AFD8-396AF9D95BA1}" srcOrd="0" destOrd="0" presId="urn:microsoft.com/office/officeart/2005/8/layout/orgChart1"/>
    <dgm:cxn modelId="{F3AF1616-69F4-3245-B846-07439ED069F8}" type="presParOf" srcId="{70833A11-513C-064E-8606-ACCD5934D093}" destId="{75B1F06E-47CA-9340-A08F-406E29D01758}" srcOrd="1" destOrd="0" presId="urn:microsoft.com/office/officeart/2005/8/layout/orgChart1"/>
    <dgm:cxn modelId="{91A4A029-AC95-AF4F-B80E-D2DDB4EDF01B}" type="presParOf" srcId="{C80B9BD2-3C66-204A-92E9-9EFB8D0E749D}" destId="{529E43F6-CC88-2A4B-A4FA-B36B18E63398}" srcOrd="1" destOrd="0" presId="urn:microsoft.com/office/officeart/2005/8/layout/orgChart1"/>
    <dgm:cxn modelId="{8616F37C-C294-E041-99EE-B481754CF4BF}" type="presParOf" srcId="{529E43F6-CC88-2A4B-A4FA-B36B18E63398}" destId="{7BCB960A-6D45-2148-B0D8-6729AB4448A7}" srcOrd="0" destOrd="0" presId="urn:microsoft.com/office/officeart/2005/8/layout/orgChart1"/>
    <dgm:cxn modelId="{028FBA1E-FF5E-2B49-AB92-13282D133C06}" type="presParOf" srcId="{529E43F6-CC88-2A4B-A4FA-B36B18E63398}" destId="{F3372F53-A873-4948-BC03-EDE292C5FD68}" srcOrd="1" destOrd="0" presId="urn:microsoft.com/office/officeart/2005/8/layout/orgChart1"/>
    <dgm:cxn modelId="{AFF98412-1964-3642-9B7D-21F63B895763}" type="presParOf" srcId="{F3372F53-A873-4948-BC03-EDE292C5FD68}" destId="{B3D0758B-203D-2446-9CB5-A002671FD6D8}" srcOrd="0" destOrd="0" presId="urn:microsoft.com/office/officeart/2005/8/layout/orgChart1"/>
    <dgm:cxn modelId="{3A14FEC2-7F9B-1A42-BA31-C355644A5F86}" type="presParOf" srcId="{B3D0758B-203D-2446-9CB5-A002671FD6D8}" destId="{29134745-9B39-6B49-B03A-69F92192C2B8}" srcOrd="0" destOrd="0" presId="urn:microsoft.com/office/officeart/2005/8/layout/orgChart1"/>
    <dgm:cxn modelId="{BE9F8C4E-7CC6-B64C-82F8-5077F6A09D75}" type="presParOf" srcId="{B3D0758B-203D-2446-9CB5-A002671FD6D8}" destId="{5AF4F69B-B3E6-4846-A7F3-975B361A2889}" srcOrd="1" destOrd="0" presId="urn:microsoft.com/office/officeart/2005/8/layout/orgChart1"/>
    <dgm:cxn modelId="{CB441A34-0BE4-C241-B361-4167D95EF69D}" type="presParOf" srcId="{F3372F53-A873-4948-BC03-EDE292C5FD68}" destId="{CFB4D9B2-F4F1-3944-900C-8962B41AAC5A}" srcOrd="1" destOrd="0" presId="urn:microsoft.com/office/officeart/2005/8/layout/orgChart1"/>
    <dgm:cxn modelId="{ACC17EC5-03EC-1741-8AAD-CE9887B3B6CC}" type="presParOf" srcId="{CFB4D9B2-F4F1-3944-900C-8962B41AAC5A}" destId="{EE3DABDE-8207-A94F-A75B-EBCDAF64AE0A}" srcOrd="0" destOrd="0" presId="urn:microsoft.com/office/officeart/2005/8/layout/orgChart1"/>
    <dgm:cxn modelId="{A02D3828-21A1-0A40-B22C-DB21C618208E}" type="presParOf" srcId="{CFB4D9B2-F4F1-3944-900C-8962B41AAC5A}" destId="{A4E88CC8-21F5-E14C-9DDB-A4BE9B44FFB5}" srcOrd="1" destOrd="0" presId="urn:microsoft.com/office/officeart/2005/8/layout/orgChart1"/>
    <dgm:cxn modelId="{8425B2A1-31F9-3847-9E2B-822BA914E92F}" type="presParOf" srcId="{A4E88CC8-21F5-E14C-9DDB-A4BE9B44FFB5}" destId="{3F56A8B3-92C2-D34F-8BFE-4F8375C34EFF}" srcOrd="0" destOrd="0" presId="urn:microsoft.com/office/officeart/2005/8/layout/orgChart1"/>
    <dgm:cxn modelId="{AC9A28A5-2DE3-AA45-A536-BB6F2D418457}" type="presParOf" srcId="{3F56A8B3-92C2-D34F-8BFE-4F8375C34EFF}" destId="{5C7FD2B0-A5D9-E148-9DDE-769D40BF6D57}" srcOrd="0" destOrd="0" presId="urn:microsoft.com/office/officeart/2005/8/layout/orgChart1"/>
    <dgm:cxn modelId="{56B1E588-0000-9342-81DC-3F6E21285BAB}" type="presParOf" srcId="{3F56A8B3-92C2-D34F-8BFE-4F8375C34EFF}" destId="{22C167C2-16B0-FC45-AE52-CE45C4101BD1}" srcOrd="1" destOrd="0" presId="urn:microsoft.com/office/officeart/2005/8/layout/orgChart1"/>
    <dgm:cxn modelId="{8A657499-5266-E947-8EE2-6A386ADDC424}" type="presParOf" srcId="{A4E88CC8-21F5-E14C-9DDB-A4BE9B44FFB5}" destId="{A47E1526-CFED-AE40-A8CC-E07E55EBFE33}" srcOrd="1" destOrd="0" presId="urn:microsoft.com/office/officeart/2005/8/layout/orgChart1"/>
    <dgm:cxn modelId="{63EA79B9-2827-BA4C-B1EE-B49C8DCAE8BD}" type="presParOf" srcId="{A4E88CC8-21F5-E14C-9DDB-A4BE9B44FFB5}" destId="{97B84C39-D80A-6749-824F-B21CCA436FA3}" srcOrd="2" destOrd="0" presId="urn:microsoft.com/office/officeart/2005/8/layout/orgChart1"/>
    <dgm:cxn modelId="{7951BD4C-8AAC-3944-A1E1-13463CC5B522}" type="presParOf" srcId="{F3372F53-A873-4948-BC03-EDE292C5FD68}" destId="{FF889838-6930-1543-ABD1-1B26173BF751}" srcOrd="2" destOrd="0" presId="urn:microsoft.com/office/officeart/2005/8/layout/orgChart1"/>
    <dgm:cxn modelId="{1E6E6360-765A-374A-8330-6F8585577C77}" type="presParOf" srcId="{529E43F6-CC88-2A4B-A4FA-B36B18E63398}" destId="{65906FDA-F4DC-E84C-95E4-1954AD06496F}" srcOrd="2" destOrd="0" presId="urn:microsoft.com/office/officeart/2005/8/layout/orgChart1"/>
    <dgm:cxn modelId="{4D27ECA8-153E-5B4D-8CFB-D13349669E93}" type="presParOf" srcId="{529E43F6-CC88-2A4B-A4FA-B36B18E63398}" destId="{E900EF60-31E1-A548-97D8-4C4BFCA67F21}" srcOrd="3" destOrd="0" presId="urn:microsoft.com/office/officeart/2005/8/layout/orgChart1"/>
    <dgm:cxn modelId="{641064C3-4947-6E4E-AD12-B6BC4725C17F}" type="presParOf" srcId="{E900EF60-31E1-A548-97D8-4C4BFCA67F21}" destId="{16082F85-20F6-9241-BA0A-24C42ECCBBE7}" srcOrd="0" destOrd="0" presId="urn:microsoft.com/office/officeart/2005/8/layout/orgChart1"/>
    <dgm:cxn modelId="{1659D658-CAF0-D143-8FDB-1D4FA1719BD8}" type="presParOf" srcId="{16082F85-20F6-9241-BA0A-24C42ECCBBE7}" destId="{0F751183-0DD9-1E4A-AA50-752877D9EFEB}" srcOrd="0" destOrd="0" presId="urn:microsoft.com/office/officeart/2005/8/layout/orgChart1"/>
    <dgm:cxn modelId="{7E649B87-6CEA-F444-893F-2437E776A1A4}" type="presParOf" srcId="{16082F85-20F6-9241-BA0A-24C42ECCBBE7}" destId="{5FDFBE3A-2339-D146-8A34-B8F578012110}" srcOrd="1" destOrd="0" presId="urn:microsoft.com/office/officeart/2005/8/layout/orgChart1"/>
    <dgm:cxn modelId="{ACE9E98A-E5EA-0B45-976B-7EF88DA51830}" type="presParOf" srcId="{E900EF60-31E1-A548-97D8-4C4BFCA67F21}" destId="{5C199AB0-5E58-6A43-A6EF-E8DFADF17EBB}" srcOrd="1" destOrd="0" presId="urn:microsoft.com/office/officeart/2005/8/layout/orgChart1"/>
    <dgm:cxn modelId="{4FF059FB-17A8-1E47-97FE-B9F90D6450DC}" type="presParOf" srcId="{5C199AB0-5E58-6A43-A6EF-E8DFADF17EBB}" destId="{29F9619F-EB3F-B747-992C-C8C593331D97}" srcOrd="0" destOrd="0" presId="urn:microsoft.com/office/officeart/2005/8/layout/orgChart1"/>
    <dgm:cxn modelId="{68A4BD8B-141B-C94B-AAC3-76030671509E}" type="presParOf" srcId="{5C199AB0-5E58-6A43-A6EF-E8DFADF17EBB}" destId="{C94BD2C5-48DD-6344-965D-DA251087A045}" srcOrd="1" destOrd="0" presId="urn:microsoft.com/office/officeart/2005/8/layout/orgChart1"/>
    <dgm:cxn modelId="{AC3308FF-F753-3643-8040-C1E484B0A1C5}" type="presParOf" srcId="{C94BD2C5-48DD-6344-965D-DA251087A045}" destId="{43CA6EBF-E72A-5E4F-807F-FE1314D83FE3}" srcOrd="0" destOrd="0" presId="urn:microsoft.com/office/officeart/2005/8/layout/orgChart1"/>
    <dgm:cxn modelId="{AC1EF30D-6642-E245-A048-37FEFF8ADDE0}" type="presParOf" srcId="{43CA6EBF-E72A-5E4F-807F-FE1314D83FE3}" destId="{25647EC5-F668-CD4D-BB07-B4D283292781}" srcOrd="0" destOrd="0" presId="urn:microsoft.com/office/officeart/2005/8/layout/orgChart1"/>
    <dgm:cxn modelId="{6BC79FFB-DF6A-6B4E-9182-DF3554E71925}" type="presParOf" srcId="{43CA6EBF-E72A-5E4F-807F-FE1314D83FE3}" destId="{A6BD58FA-F3EA-F445-9677-CB2C4EDECE7C}" srcOrd="1" destOrd="0" presId="urn:microsoft.com/office/officeart/2005/8/layout/orgChart1"/>
    <dgm:cxn modelId="{EB235607-6EF0-0C4C-88BC-40506D8D57D0}" type="presParOf" srcId="{C94BD2C5-48DD-6344-965D-DA251087A045}" destId="{F5E2E2F0-D6C3-664F-8B9C-C5024329816D}" srcOrd="1" destOrd="0" presId="urn:microsoft.com/office/officeart/2005/8/layout/orgChart1"/>
    <dgm:cxn modelId="{194EB955-8E39-FB4E-9C4C-02A71EFBE9F2}" type="presParOf" srcId="{C94BD2C5-48DD-6344-965D-DA251087A045}" destId="{9DE6B720-AED0-3C46-9369-104AB52F4318}" srcOrd="2" destOrd="0" presId="urn:microsoft.com/office/officeart/2005/8/layout/orgChart1"/>
    <dgm:cxn modelId="{474B9337-062B-634C-A62B-54C681D0A1D2}" type="presParOf" srcId="{5C199AB0-5E58-6A43-A6EF-E8DFADF17EBB}" destId="{69E53E59-1E04-784E-8FB8-FFD8BB122B70}" srcOrd="2" destOrd="0" presId="urn:microsoft.com/office/officeart/2005/8/layout/orgChart1"/>
    <dgm:cxn modelId="{8A0022AE-23E6-CF46-B19C-6C2D954670D6}" type="presParOf" srcId="{5C199AB0-5E58-6A43-A6EF-E8DFADF17EBB}" destId="{295C57AA-3B1D-F948-81B9-D8014A871B7E}" srcOrd="3" destOrd="0" presId="urn:microsoft.com/office/officeart/2005/8/layout/orgChart1"/>
    <dgm:cxn modelId="{7B158DDE-5D7D-4E40-AD5C-AB2698142FF0}" type="presParOf" srcId="{295C57AA-3B1D-F948-81B9-D8014A871B7E}" destId="{703DD23B-0AA4-9C45-A27B-D2BE4600918A}" srcOrd="0" destOrd="0" presId="urn:microsoft.com/office/officeart/2005/8/layout/orgChart1"/>
    <dgm:cxn modelId="{0F1A2966-B759-2140-BACD-1610F7068116}" type="presParOf" srcId="{703DD23B-0AA4-9C45-A27B-D2BE4600918A}" destId="{CD8628A9-89B9-4C4E-959D-FFBA50F37800}" srcOrd="0" destOrd="0" presId="urn:microsoft.com/office/officeart/2005/8/layout/orgChart1"/>
    <dgm:cxn modelId="{F1C33869-F6E0-2345-858F-1FF2AD07E010}" type="presParOf" srcId="{703DD23B-0AA4-9C45-A27B-D2BE4600918A}" destId="{57FEAB8A-9DFC-AF46-A867-49B23EDB1AB4}" srcOrd="1" destOrd="0" presId="urn:microsoft.com/office/officeart/2005/8/layout/orgChart1"/>
    <dgm:cxn modelId="{4311FB9C-8369-5B40-8F3F-C6ACB51F6834}" type="presParOf" srcId="{295C57AA-3B1D-F948-81B9-D8014A871B7E}" destId="{D262FD37-E0D6-2545-B86F-807EAA858D23}" srcOrd="1" destOrd="0" presId="urn:microsoft.com/office/officeart/2005/8/layout/orgChart1"/>
    <dgm:cxn modelId="{D535A6CC-C252-9446-9760-16B7EAF5F46C}" type="presParOf" srcId="{295C57AA-3B1D-F948-81B9-D8014A871B7E}" destId="{823EF774-0B43-CD46-A50D-C6DE50709401}" srcOrd="2" destOrd="0" presId="urn:microsoft.com/office/officeart/2005/8/layout/orgChart1"/>
    <dgm:cxn modelId="{A8F0A8BF-27F7-764A-B785-2731AA7D665F}" type="presParOf" srcId="{E900EF60-31E1-A548-97D8-4C4BFCA67F21}" destId="{121508BE-FFCB-3243-A230-C3EE39072491}" srcOrd="2" destOrd="0" presId="urn:microsoft.com/office/officeart/2005/8/layout/orgChart1"/>
    <dgm:cxn modelId="{056B2B40-9750-9D44-8C96-A87BCEB48097}" type="presParOf" srcId="{529E43F6-CC88-2A4B-A4FA-B36B18E63398}" destId="{5A34DF79-77F1-D145-AE35-AC321815588E}" srcOrd="4" destOrd="0" presId="urn:microsoft.com/office/officeart/2005/8/layout/orgChart1"/>
    <dgm:cxn modelId="{A9212B71-0E79-1440-982B-D5762119FEF4}" type="presParOf" srcId="{529E43F6-CC88-2A4B-A4FA-B36B18E63398}" destId="{436479D6-BACF-E94D-B93B-2FE4D7BDB60D}" srcOrd="5" destOrd="0" presId="urn:microsoft.com/office/officeart/2005/8/layout/orgChart1"/>
    <dgm:cxn modelId="{A86A28AF-5870-8649-99BF-212E0218CDEF}" type="presParOf" srcId="{436479D6-BACF-E94D-B93B-2FE4D7BDB60D}" destId="{1BEAA7EF-2269-7840-9F1E-B3F893828F2E}" srcOrd="0" destOrd="0" presId="urn:microsoft.com/office/officeart/2005/8/layout/orgChart1"/>
    <dgm:cxn modelId="{3E0207EF-975A-554E-B446-8BBDABE30830}" type="presParOf" srcId="{1BEAA7EF-2269-7840-9F1E-B3F893828F2E}" destId="{AA5D5E4F-2B54-3D40-AB34-9CFBAF1B3A23}" srcOrd="0" destOrd="0" presId="urn:microsoft.com/office/officeart/2005/8/layout/orgChart1"/>
    <dgm:cxn modelId="{F19DD878-04FB-BD48-974A-F9F6E12113BE}" type="presParOf" srcId="{1BEAA7EF-2269-7840-9F1E-B3F893828F2E}" destId="{2B730D27-45F2-3143-90C2-87F47192B27B}" srcOrd="1" destOrd="0" presId="urn:microsoft.com/office/officeart/2005/8/layout/orgChart1"/>
    <dgm:cxn modelId="{761985E5-6FB2-4E4D-941E-5636C549AED3}" type="presParOf" srcId="{436479D6-BACF-E94D-B93B-2FE4D7BDB60D}" destId="{DF26A012-8ABF-CC4D-B6CE-35D653D579BB}" srcOrd="1" destOrd="0" presId="urn:microsoft.com/office/officeart/2005/8/layout/orgChart1"/>
    <dgm:cxn modelId="{0E99555B-B60D-454A-8197-573E418832D1}" type="presParOf" srcId="{436479D6-BACF-E94D-B93B-2FE4D7BDB60D}" destId="{C8043D5B-7420-1C40-9CA0-5696213E8383}" srcOrd="2" destOrd="0" presId="urn:microsoft.com/office/officeart/2005/8/layout/orgChart1"/>
    <dgm:cxn modelId="{9DAD2282-FC68-C146-B7A6-3A1E43B55B28}" type="presParOf" srcId="{C80B9BD2-3C66-204A-92E9-9EFB8D0E749D}" destId="{30189452-4FB8-6A4D-B9A4-F26AADC9650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4DF79-77F1-D145-AE35-AC321815588E}">
      <dsp:nvSpPr>
        <dsp:cNvPr id="0" name=""/>
        <dsp:cNvSpPr/>
      </dsp:nvSpPr>
      <dsp:spPr>
        <a:xfrm>
          <a:off x="4356434" y="890218"/>
          <a:ext cx="2152398" cy="373556"/>
        </a:xfrm>
        <a:custGeom>
          <a:avLst/>
          <a:gdLst/>
          <a:ahLst/>
          <a:cxnLst/>
          <a:rect l="0" t="0" r="0" b="0"/>
          <a:pathLst>
            <a:path>
              <a:moveTo>
                <a:pt x="0" y="0"/>
              </a:moveTo>
              <a:lnTo>
                <a:pt x="0" y="186778"/>
              </a:lnTo>
              <a:lnTo>
                <a:pt x="2152398" y="186778"/>
              </a:lnTo>
              <a:lnTo>
                <a:pt x="2152398" y="3735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E53E59-1E04-784E-8FB8-FFD8BB122B70}">
      <dsp:nvSpPr>
        <dsp:cNvPr id="0" name=""/>
        <dsp:cNvSpPr/>
      </dsp:nvSpPr>
      <dsp:spPr>
        <a:xfrm>
          <a:off x="3467013" y="2153196"/>
          <a:ext cx="177884" cy="1368552"/>
        </a:xfrm>
        <a:custGeom>
          <a:avLst/>
          <a:gdLst/>
          <a:ahLst/>
          <a:cxnLst/>
          <a:rect l="0" t="0" r="0" b="0"/>
          <a:pathLst>
            <a:path>
              <a:moveTo>
                <a:pt x="177884" y="0"/>
              </a:moveTo>
              <a:lnTo>
                <a:pt x="0" y="13685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F9619F-EB3F-B747-992C-C8C593331D97}">
      <dsp:nvSpPr>
        <dsp:cNvPr id="0" name=""/>
        <dsp:cNvSpPr/>
      </dsp:nvSpPr>
      <dsp:spPr>
        <a:xfrm>
          <a:off x="3467013" y="2153196"/>
          <a:ext cx="177884" cy="471677"/>
        </a:xfrm>
        <a:custGeom>
          <a:avLst/>
          <a:gdLst/>
          <a:ahLst/>
          <a:cxnLst/>
          <a:rect l="0" t="0" r="0" b="0"/>
          <a:pathLst>
            <a:path>
              <a:moveTo>
                <a:pt x="177884" y="0"/>
              </a:moveTo>
              <a:lnTo>
                <a:pt x="0" y="4716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906FDA-F4DC-E84C-95E4-1954AD06496F}">
      <dsp:nvSpPr>
        <dsp:cNvPr id="0" name=""/>
        <dsp:cNvSpPr/>
      </dsp:nvSpPr>
      <dsp:spPr>
        <a:xfrm>
          <a:off x="4310714" y="890218"/>
          <a:ext cx="91440" cy="373556"/>
        </a:xfrm>
        <a:custGeom>
          <a:avLst/>
          <a:gdLst/>
          <a:ahLst/>
          <a:cxnLst/>
          <a:rect l="0" t="0" r="0" b="0"/>
          <a:pathLst>
            <a:path>
              <a:moveTo>
                <a:pt x="45720" y="0"/>
              </a:moveTo>
              <a:lnTo>
                <a:pt x="45720" y="3735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DABDE-8207-A94F-A75B-EBCDAF64AE0A}">
      <dsp:nvSpPr>
        <dsp:cNvPr id="0" name=""/>
        <dsp:cNvSpPr/>
      </dsp:nvSpPr>
      <dsp:spPr>
        <a:xfrm>
          <a:off x="1313707" y="2153196"/>
          <a:ext cx="178791" cy="458496"/>
        </a:xfrm>
        <a:custGeom>
          <a:avLst/>
          <a:gdLst/>
          <a:ahLst/>
          <a:cxnLst/>
          <a:rect l="0" t="0" r="0" b="0"/>
          <a:pathLst>
            <a:path>
              <a:moveTo>
                <a:pt x="178791" y="0"/>
              </a:moveTo>
              <a:lnTo>
                <a:pt x="0" y="4584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CB960A-6D45-2148-B0D8-6729AB4448A7}">
      <dsp:nvSpPr>
        <dsp:cNvPr id="0" name=""/>
        <dsp:cNvSpPr/>
      </dsp:nvSpPr>
      <dsp:spPr>
        <a:xfrm>
          <a:off x="2204035" y="890218"/>
          <a:ext cx="2152398" cy="373556"/>
        </a:xfrm>
        <a:custGeom>
          <a:avLst/>
          <a:gdLst/>
          <a:ahLst/>
          <a:cxnLst/>
          <a:rect l="0" t="0" r="0" b="0"/>
          <a:pathLst>
            <a:path>
              <a:moveTo>
                <a:pt x="2152398" y="0"/>
              </a:moveTo>
              <a:lnTo>
                <a:pt x="2152398" y="186778"/>
              </a:lnTo>
              <a:lnTo>
                <a:pt x="0" y="186778"/>
              </a:lnTo>
              <a:lnTo>
                <a:pt x="0" y="3735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59A43B-5805-6846-AFD8-396AF9D95BA1}">
      <dsp:nvSpPr>
        <dsp:cNvPr id="0" name=""/>
        <dsp:cNvSpPr/>
      </dsp:nvSpPr>
      <dsp:spPr>
        <a:xfrm>
          <a:off x="3467013" y="797"/>
          <a:ext cx="1778841" cy="889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Ograniczenia wpływające na konfliktowość</a:t>
          </a:r>
        </a:p>
      </dsp:txBody>
      <dsp:txXfrm>
        <a:off x="3467013" y="797"/>
        <a:ext cx="1778841" cy="889420"/>
      </dsp:txXfrm>
    </dsp:sp>
    <dsp:sp modelId="{29134745-9B39-6B49-B03A-69F92192C2B8}">
      <dsp:nvSpPr>
        <dsp:cNvPr id="0" name=""/>
        <dsp:cNvSpPr/>
      </dsp:nvSpPr>
      <dsp:spPr>
        <a:xfrm>
          <a:off x="1314614" y="1263775"/>
          <a:ext cx="1778841" cy="889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Park narodowe</a:t>
          </a:r>
        </a:p>
        <a:p>
          <a:pPr marL="0" lvl="0" indent="0" algn="ctr" defTabSz="533400">
            <a:lnSpc>
              <a:spcPct val="90000"/>
            </a:lnSpc>
            <a:spcBef>
              <a:spcPct val="0"/>
            </a:spcBef>
            <a:spcAft>
              <a:spcPct val="35000"/>
            </a:spcAft>
            <a:buNone/>
          </a:pPr>
          <a:r>
            <a:rPr lang="pl-PL" sz="1200" kern="1200" dirty="0"/>
            <a:t>Rezerwaty</a:t>
          </a:r>
        </a:p>
        <a:p>
          <a:pPr marL="0" lvl="0" indent="0" algn="ctr" defTabSz="533400">
            <a:lnSpc>
              <a:spcPct val="90000"/>
            </a:lnSpc>
            <a:spcBef>
              <a:spcPct val="0"/>
            </a:spcBef>
            <a:spcAft>
              <a:spcPct val="35000"/>
            </a:spcAft>
            <a:buNone/>
          </a:pPr>
          <a:r>
            <a:rPr lang="pl-PL" sz="1200" kern="1200" dirty="0"/>
            <a:t>Natura 2000 </a:t>
          </a:r>
        </a:p>
      </dsp:txBody>
      <dsp:txXfrm>
        <a:off x="1314614" y="1263775"/>
        <a:ext cx="1778841" cy="889420"/>
      </dsp:txXfrm>
    </dsp:sp>
    <dsp:sp modelId="{5C7FD2B0-A5D9-E148-9DDE-769D40BF6D57}">
      <dsp:nvSpPr>
        <dsp:cNvPr id="0" name=""/>
        <dsp:cNvSpPr/>
      </dsp:nvSpPr>
      <dsp:spPr>
        <a:xfrm>
          <a:off x="1313707" y="2166982"/>
          <a:ext cx="1778841" cy="889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Tereny zurbanizowane</a:t>
          </a:r>
        </a:p>
      </dsp:txBody>
      <dsp:txXfrm>
        <a:off x="1313707" y="2166982"/>
        <a:ext cx="1778841" cy="889420"/>
      </dsp:txXfrm>
    </dsp:sp>
    <dsp:sp modelId="{0F751183-0DD9-1E4A-AA50-752877D9EFEB}">
      <dsp:nvSpPr>
        <dsp:cNvPr id="0" name=""/>
        <dsp:cNvSpPr/>
      </dsp:nvSpPr>
      <dsp:spPr>
        <a:xfrm>
          <a:off x="3467013" y="1263775"/>
          <a:ext cx="1778841" cy="889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Parki Krajobrazowe</a:t>
          </a:r>
        </a:p>
        <a:p>
          <a:pPr marL="0" lvl="0" indent="0" algn="ctr" defTabSz="533400">
            <a:lnSpc>
              <a:spcPct val="90000"/>
            </a:lnSpc>
            <a:spcBef>
              <a:spcPct val="0"/>
            </a:spcBef>
            <a:spcAft>
              <a:spcPct val="35000"/>
            </a:spcAft>
            <a:buNone/>
          </a:pPr>
          <a:r>
            <a:rPr lang="pl-PL" sz="1200" kern="1200" dirty="0"/>
            <a:t>Zespoły przyrodniczo-krajobrazowe</a:t>
          </a:r>
        </a:p>
      </dsp:txBody>
      <dsp:txXfrm>
        <a:off x="3467013" y="1263775"/>
        <a:ext cx="1778841" cy="889420"/>
      </dsp:txXfrm>
    </dsp:sp>
    <dsp:sp modelId="{25647EC5-F668-CD4D-BB07-B4D283292781}">
      <dsp:nvSpPr>
        <dsp:cNvPr id="0" name=""/>
        <dsp:cNvSpPr/>
      </dsp:nvSpPr>
      <dsp:spPr>
        <a:xfrm>
          <a:off x="3467013" y="2180163"/>
          <a:ext cx="1778841" cy="889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Obszary ochrony GZWP</a:t>
          </a:r>
        </a:p>
        <a:p>
          <a:pPr marL="0" lvl="0" indent="0" algn="ctr" defTabSz="533400">
            <a:lnSpc>
              <a:spcPct val="90000"/>
            </a:lnSpc>
            <a:spcBef>
              <a:spcPct val="0"/>
            </a:spcBef>
            <a:spcAft>
              <a:spcPct val="35000"/>
            </a:spcAft>
            <a:buNone/>
          </a:pPr>
          <a:r>
            <a:rPr lang="pl-PL" sz="1200" kern="1200" dirty="0"/>
            <a:t>Strefy ochrony ujęć wód</a:t>
          </a:r>
        </a:p>
      </dsp:txBody>
      <dsp:txXfrm>
        <a:off x="3467013" y="2180163"/>
        <a:ext cx="1778841" cy="889420"/>
      </dsp:txXfrm>
    </dsp:sp>
    <dsp:sp modelId="{CD8628A9-89B9-4C4E-959D-FFBA50F37800}">
      <dsp:nvSpPr>
        <dsp:cNvPr id="0" name=""/>
        <dsp:cNvSpPr/>
      </dsp:nvSpPr>
      <dsp:spPr>
        <a:xfrm>
          <a:off x="3467013" y="3077038"/>
          <a:ext cx="1778841" cy="889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Strefy ochrony uzdrowiskowej</a:t>
          </a:r>
        </a:p>
      </dsp:txBody>
      <dsp:txXfrm>
        <a:off x="3467013" y="3077038"/>
        <a:ext cx="1778841" cy="889420"/>
      </dsp:txXfrm>
    </dsp:sp>
    <dsp:sp modelId="{AA5D5E4F-2B54-3D40-AB34-9CFBAF1B3A23}">
      <dsp:nvSpPr>
        <dsp:cNvPr id="0" name=""/>
        <dsp:cNvSpPr/>
      </dsp:nvSpPr>
      <dsp:spPr>
        <a:xfrm>
          <a:off x="5619412" y="1263775"/>
          <a:ext cx="1778841" cy="889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Lasy</a:t>
          </a:r>
        </a:p>
        <a:p>
          <a:pPr marL="0" lvl="0" indent="0" algn="ctr" defTabSz="533400">
            <a:lnSpc>
              <a:spcPct val="90000"/>
            </a:lnSpc>
            <a:spcBef>
              <a:spcPct val="0"/>
            </a:spcBef>
            <a:spcAft>
              <a:spcPct val="35000"/>
            </a:spcAft>
            <a:buNone/>
          </a:pPr>
          <a:r>
            <a:rPr lang="pl-PL" sz="1200" kern="1200" dirty="0"/>
            <a:t>Gleby chronione</a:t>
          </a:r>
        </a:p>
        <a:p>
          <a:pPr marL="0" lvl="0" indent="0" algn="ctr" defTabSz="533400">
            <a:lnSpc>
              <a:spcPct val="90000"/>
            </a:lnSpc>
            <a:spcBef>
              <a:spcPct val="0"/>
            </a:spcBef>
            <a:spcAft>
              <a:spcPct val="35000"/>
            </a:spcAft>
            <a:buNone/>
          </a:pPr>
          <a:r>
            <a:rPr lang="pl-PL" sz="1200" kern="1200" dirty="0"/>
            <a:t>Łąki na glebach pochodzenia organicznego</a:t>
          </a:r>
        </a:p>
      </dsp:txBody>
      <dsp:txXfrm>
        <a:off x="5619412" y="1263775"/>
        <a:ext cx="1778841" cy="8894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3.12.2025</a:t>
            </a:fld>
            <a:endParaRPr lang="pl-PL"/>
          </a:p>
        </p:txBody>
      </p:sp>
      <p:sp>
        <p:nvSpPr>
          <p:cNvPr id="4" name="Symbol zastępczy obrazu slajd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4.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3.12.2025</a:t>
            </a:fld>
            <a:endParaRPr lang="pl-PL" dirty="0"/>
          </a:p>
        </p:txBody>
      </p:sp>
      <p:pic>
        <p:nvPicPr>
          <p:cNvPr id="8" name="Obraz 7">
            <a:extLst>
              <a:ext uri="{FF2B5EF4-FFF2-40B4-BE49-F238E27FC236}">
                <a16:creationId xmlns:a16="http://schemas.microsoft.com/office/drawing/2014/main" id="{500FFCFA-D3A4-40A4-E76C-9957554724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a:extLst>
              <a:ext uri="{FF2B5EF4-FFF2-40B4-BE49-F238E27FC236}">
                <a16:creationId xmlns:a16="http://schemas.microsoft.com/office/drawing/2014/main" id="{DC91A070-16DB-C0E1-0B7B-93924541A6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a:extLst>
              <a:ext uri="{FF2B5EF4-FFF2-40B4-BE49-F238E27FC236}">
                <a16:creationId xmlns:a16="http://schemas.microsoft.com/office/drawing/2014/main" id="{AB280FEF-799B-B9CA-10D2-815DA71DA2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spTree>
    <p:extLst>
      <p:ext uri="{BB962C8B-B14F-4D97-AF65-F5344CB8AC3E}">
        <p14:creationId xmlns:p14="http://schemas.microsoft.com/office/powerpoint/2010/main" val="4255767286"/>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F8E39A3A-22D6-B8ED-2F58-16F69704FFAA}"/>
              </a:ext>
            </a:extLst>
          </p:cNvPr>
          <p:cNvSpPr/>
          <p:nvPr userDrawn="1"/>
        </p:nvSpPr>
        <p:spPr>
          <a:xfrm>
            <a:off x="2465388" y="4500563"/>
            <a:ext cx="8226426"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pic>
        <p:nvPicPr>
          <p:cNvPr id="7" name="Obraz 6" descr="Obraz zawierający tekst&#10;&#10;Opis wygenerowany automatycznie">
            <a:extLst>
              <a:ext uri="{FF2B5EF4-FFF2-40B4-BE49-F238E27FC236}">
                <a16:creationId xmlns:a16="http://schemas.microsoft.com/office/drawing/2014/main" id="{3B4B8A84-3D08-244B-BF5B-6E361D1A74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6975" y="4500563"/>
            <a:ext cx="3959225" cy="720090"/>
          </a:xfrm>
          <a:prstGeom prst="rect">
            <a:avLst/>
          </a:prstGeom>
        </p:spPr>
      </p:pic>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825750" y="5593629"/>
            <a:ext cx="7559675" cy="705572"/>
          </a:xfrm>
        </p:spPr>
        <p:txBody>
          <a:bodyPr/>
          <a:lstStyle/>
          <a:p>
            <a:r>
              <a:rPr lang="pl-PL"/>
              <a:t>Kliknij, aby edytować styl</a:t>
            </a:r>
            <a:endParaRPr lang="pl-PL" dirty="0"/>
          </a:p>
        </p:txBody>
      </p:sp>
      <p:pic>
        <p:nvPicPr>
          <p:cNvPr id="8" name="Obraz 7" descr="znak Funduszy Europejskich">
            <a:extLst>
              <a:ext uri="{FF2B5EF4-FFF2-40B4-BE49-F238E27FC236}">
                <a16:creationId xmlns:a16="http://schemas.microsoft.com/office/drawing/2014/main" id="{BFD80FA4-66E0-3049-A92A-085F431CEB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9" name="Obraz 8" descr="flaga Unii Europejskie z dopiskiem dofinansowane przez Unię Europejską">
            <a:extLst>
              <a:ext uri="{FF2B5EF4-FFF2-40B4-BE49-F238E27FC236}">
                <a16:creationId xmlns:a16="http://schemas.microsoft.com/office/drawing/2014/main" id="{695F0183-048A-AF46-A850-8C265BFACC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0" name="Obraz 9" descr="barwy RP">
            <a:extLst>
              <a:ext uri="{FF2B5EF4-FFF2-40B4-BE49-F238E27FC236}">
                <a16:creationId xmlns:a16="http://schemas.microsoft.com/office/drawing/2014/main" id="{875F5C9C-57CB-134D-A405-3BC05A23D8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spTree>
    <p:extLst>
      <p:ext uri="{BB962C8B-B14F-4D97-AF65-F5344CB8AC3E}">
        <p14:creationId xmlns:p14="http://schemas.microsoft.com/office/powerpoint/2010/main" val="278508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3.12.2025</a:t>
            </a:fld>
            <a:endParaRPr lang="pl-PL" dirty="0"/>
          </a:p>
        </p:txBody>
      </p:sp>
      <p:pic>
        <p:nvPicPr>
          <p:cNvPr id="8" name="Obraz 7" descr="logo Funduszy Europejskich">
            <a:extLst>
              <a:ext uri="{FF2B5EF4-FFF2-40B4-BE49-F238E27FC236}">
                <a16:creationId xmlns:a16="http://schemas.microsoft.com/office/drawing/2014/main" id="{500FFCFA-D3A4-40A4-E76C-9957554724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descr="flaga Unii Europejskiej z dopiskiem dofinansowane przez Unię Europejską">
            <a:extLst>
              <a:ext uri="{FF2B5EF4-FFF2-40B4-BE49-F238E27FC236}">
                <a16:creationId xmlns:a16="http://schemas.microsoft.com/office/drawing/2014/main" id="{DC91A070-16DB-C0E1-0B7B-93924541A6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descr="barwy RP">
            <a:extLst>
              <a:ext uri="{FF2B5EF4-FFF2-40B4-BE49-F238E27FC236}">
                <a16:creationId xmlns:a16="http://schemas.microsoft.com/office/drawing/2014/main" id="{AB280FEF-799B-B9CA-10D2-815DA71DA2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5">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6">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7">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spTree>
    <p:extLst>
      <p:ext uri="{BB962C8B-B14F-4D97-AF65-F5344CB8AC3E}">
        <p14:creationId xmlns:p14="http://schemas.microsoft.com/office/powerpoint/2010/main" val="3586026018"/>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3.12.2025</a:t>
            </a:fld>
            <a:endParaRPr lang="pl-PL" dirty="0"/>
          </a:p>
        </p:txBody>
      </p:sp>
      <p:pic>
        <p:nvPicPr>
          <p:cNvPr id="8" name="Obraz 7" descr="logo Funduszy Europejskich">
            <a:extLst>
              <a:ext uri="{FF2B5EF4-FFF2-40B4-BE49-F238E27FC236}">
                <a16:creationId xmlns:a16="http://schemas.microsoft.com/office/drawing/2014/main" id="{70B23A41-17AB-76D8-3EFE-38FC22C5B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descr="flaga Unii Europejskie z dopiskiem dofinansowane przez Unię Europejską">
            <a:extLst>
              <a:ext uri="{FF2B5EF4-FFF2-40B4-BE49-F238E27FC236}">
                <a16:creationId xmlns:a16="http://schemas.microsoft.com/office/drawing/2014/main" id="{E8AB2AB5-3131-C310-7606-689979851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descr="barwy RP">
            <a:extLst>
              <a:ext uri="{FF2B5EF4-FFF2-40B4-BE49-F238E27FC236}">
                <a16:creationId xmlns:a16="http://schemas.microsoft.com/office/drawing/2014/main" id="{7C93677B-A16E-82CA-7FC4-B6B515160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25750" y="4500563"/>
            <a:ext cx="3959225" cy="720090"/>
          </a:xfrm>
          <a:prstGeom prst="rect">
            <a:avLst/>
          </a:prstGeom>
        </p:spPr>
      </p:pic>
    </p:spTree>
    <p:extLst>
      <p:ext uri="{BB962C8B-B14F-4D97-AF65-F5344CB8AC3E}">
        <p14:creationId xmlns:p14="http://schemas.microsoft.com/office/powerpoint/2010/main" val="163393511"/>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007901643"/>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9052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145398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Lst>
  <p:hf hdr="0" ftr="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2"/>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3"/>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4"/>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pgi.gov.pl/" TargetMode="Externa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2726208F-D6F7-1381-5132-3B60A6BFE74B}"/>
              </a:ext>
            </a:extLst>
          </p:cNvPr>
          <p:cNvSpPr>
            <a:spLocks noGrp="1"/>
          </p:cNvSpPr>
          <p:nvPr>
            <p:ph type="ctrTitle"/>
          </p:nvPr>
        </p:nvSpPr>
        <p:spPr/>
        <p:txBody>
          <a:bodyPr/>
          <a:lstStyle/>
          <a:p>
            <a:r>
              <a:rPr lang="pl-PL" dirty="0"/>
              <a:t>Prawo geologiczne i górnicze dla administracji publicznej</a:t>
            </a:r>
          </a:p>
        </p:txBody>
      </p:sp>
      <p:sp>
        <p:nvSpPr>
          <p:cNvPr id="5" name="Podtytuł 4">
            <a:extLst>
              <a:ext uri="{FF2B5EF4-FFF2-40B4-BE49-F238E27FC236}">
                <a16:creationId xmlns:a16="http://schemas.microsoft.com/office/drawing/2014/main" id="{0F4B11A1-2445-C731-5567-0EBA6FAF8969}"/>
              </a:ext>
            </a:extLst>
          </p:cNvPr>
          <p:cNvSpPr>
            <a:spLocks noGrp="1"/>
          </p:cNvSpPr>
          <p:nvPr>
            <p:ph type="subTitle" idx="1"/>
          </p:nvPr>
        </p:nvSpPr>
        <p:spPr/>
        <p:txBody>
          <a:bodyPr/>
          <a:lstStyle/>
          <a:p>
            <a:r>
              <a:rPr lang="pl-PL" dirty="0"/>
              <a:t>Planowanie przestrzenne</a:t>
            </a:r>
          </a:p>
        </p:txBody>
      </p:sp>
      <p:sp>
        <p:nvSpPr>
          <p:cNvPr id="2" name="Symbol zastępczy daty 1">
            <a:extLst>
              <a:ext uri="{FF2B5EF4-FFF2-40B4-BE49-F238E27FC236}">
                <a16:creationId xmlns:a16="http://schemas.microsoft.com/office/drawing/2014/main" id="{01A395D3-35E7-4FC6-9F13-A51704F85134}"/>
              </a:ext>
            </a:extLst>
          </p:cNvPr>
          <p:cNvSpPr>
            <a:spLocks noGrp="1"/>
          </p:cNvSpPr>
          <p:nvPr>
            <p:ph type="dt" sz="half" idx="10"/>
          </p:nvPr>
        </p:nvSpPr>
        <p:spPr/>
        <p:txBody>
          <a:bodyPr/>
          <a:lstStyle/>
          <a:p>
            <a:r>
              <a:rPr lang="pl-PL" dirty="0"/>
              <a:t>12.12.2025</a:t>
            </a:r>
          </a:p>
        </p:txBody>
      </p:sp>
    </p:spTree>
    <p:extLst>
      <p:ext uri="{BB962C8B-B14F-4D97-AF65-F5344CB8AC3E}">
        <p14:creationId xmlns:p14="http://schemas.microsoft.com/office/powerpoint/2010/main" val="1061682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10</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3CB519D0-FB50-4688-53C7-8C077AD8D164}"/>
              </a:ext>
            </a:extLst>
          </p:cNvPr>
          <p:cNvSpPr>
            <a:spLocks noGrp="1"/>
          </p:cNvSpPr>
          <p:nvPr>
            <p:ph sz="half" idx="1"/>
          </p:nvPr>
        </p:nvSpPr>
        <p:spPr>
          <a:xfrm>
            <a:off x="1025906" y="1979837"/>
            <a:ext cx="6048192" cy="4680018"/>
          </a:xfrm>
        </p:spPr>
        <p:txBody>
          <a:bodyPr>
            <a:normAutofit fontScale="85000" lnSpcReduction="10000"/>
          </a:bodyPr>
          <a:lstStyle/>
          <a:p>
            <a:r>
              <a:rPr lang="pl-PL"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Obszarem górniczym </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jest przestrzeń, w granicach której przedsiębiorca jest uprawniony do wydobywania kopaliny, podziemnego bezzbiornikowego magazynowania substancji, podziemnego składowania odpadów, podziemnego składowania dwutlenku węgla oraz prowadzenia robót górniczych niezbędnych do wykonywania koncesji (art. 6 ust. 5 </a:t>
            </a:r>
            <a:r>
              <a:rPr lang="pl-PL"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PrGeolGórn</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a:t>
            </a:r>
          </a:p>
          <a:p>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Pojęcie </a:t>
            </a:r>
            <a:r>
              <a:rPr lang="pl-PL"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terenu górniczego </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jest natomiast szersze i obejmuje przestrzeń objętą przewidywanymi szkodliwymi wpływami robót górniczych zakładu górniczego (art. 6 ust. 15 </a:t>
            </a:r>
            <a:r>
              <a:rPr lang="pl-PL"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PrGeolGórn</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Obszar górniczy podlega wpisowi do rejestru obszarów górniczych i zamkniętych podziemnych składowisk dwutlenku węgla, natomiast granice obszaru i terenu górniczego określonego w koncesji podlegają ogłoszeniu w sposób zwyczajowo przyjęty w gminie (art. 35 ust. 1 i 6 </a:t>
            </a:r>
            <a:r>
              <a:rPr lang="pl-PL"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PrGeolGórn</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a:t>
            </a:r>
          </a:p>
          <a:p>
            <a:endParaRPr lang="pl-PL" dirty="0"/>
          </a:p>
        </p:txBody>
      </p:sp>
      <p:pic>
        <p:nvPicPr>
          <p:cNvPr id="11" name="Obraz 10">
            <a:extLst>
              <a:ext uri="{FF2B5EF4-FFF2-40B4-BE49-F238E27FC236}">
                <a16:creationId xmlns:a16="http://schemas.microsoft.com/office/drawing/2014/main" id="{20B9B750-64D8-9FDF-B72A-BAAB7DAC2B85}"/>
              </a:ext>
            </a:extLst>
          </p:cNvPr>
          <p:cNvPicPr>
            <a:picLocks noChangeAspect="1"/>
          </p:cNvPicPr>
          <p:nvPr/>
        </p:nvPicPr>
        <p:blipFill>
          <a:blip r:embed="rId2"/>
          <a:stretch>
            <a:fillRect/>
          </a:stretch>
        </p:blipFill>
        <p:spPr>
          <a:xfrm>
            <a:off x="7415080" y="2673696"/>
            <a:ext cx="3276733" cy="2322859"/>
          </a:xfrm>
          <a:prstGeom prst="rect">
            <a:avLst/>
          </a:prstGeom>
        </p:spPr>
      </p:pic>
    </p:spTree>
    <p:extLst>
      <p:ext uri="{BB962C8B-B14F-4D97-AF65-F5344CB8AC3E}">
        <p14:creationId xmlns:p14="http://schemas.microsoft.com/office/powerpoint/2010/main" val="85330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11</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3CB519D0-FB50-4688-53C7-8C077AD8D164}"/>
              </a:ext>
            </a:extLst>
          </p:cNvPr>
          <p:cNvSpPr>
            <a:spLocks noGrp="1"/>
          </p:cNvSpPr>
          <p:nvPr>
            <p:ph sz="half" idx="1"/>
          </p:nvPr>
        </p:nvSpPr>
        <p:spPr>
          <a:xfrm>
            <a:off x="1025906" y="1979837"/>
            <a:ext cx="4752048" cy="4968352"/>
          </a:xfrm>
        </p:spPr>
        <p:txBody>
          <a:bodyPr>
            <a:normAutofit/>
          </a:bodyPr>
          <a:lstStyle/>
          <a:p>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Wyrobiska górnicze </a:t>
            </a:r>
            <a:r>
              <a:rPr lang="pl-PL"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nie są obiektami budowlanymi</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W sprawie tej wypowiedział się Trybunał Konstytucyjny w wyroku z 13.9.2011 r. (P 33/90, </a:t>
            </a:r>
            <a:r>
              <a:rPr lang="pl-PL"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Legalis</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To pozornie trywialne stwierdzenie ma doniosłe znaczenie w sprawach podatkowych. O ile bowiem wyrobiska górnicze nie będą podlegały opodatkowaniu podatkiem od nieruchomości, o tyle obiekty i urządzenia zlokalizowane w tych wyrobiskach mogą być objęte tym obowiązkiem. Kwalifikacja tych obiektów i urządzeń jako obiektów budowlanych nie może jednak następować w sposób automatyczny ze względu na znaczne ich zróżnicowanie. </a:t>
            </a:r>
          </a:p>
        </p:txBody>
      </p:sp>
      <p:pic>
        <p:nvPicPr>
          <p:cNvPr id="2" name="Obraz 1">
            <a:extLst>
              <a:ext uri="{FF2B5EF4-FFF2-40B4-BE49-F238E27FC236}">
                <a16:creationId xmlns:a16="http://schemas.microsoft.com/office/drawing/2014/main" id="{1B548216-D26B-597F-412C-F1E74722B8C1}"/>
              </a:ext>
            </a:extLst>
          </p:cNvPr>
          <p:cNvPicPr>
            <a:picLocks noChangeAspect="1"/>
          </p:cNvPicPr>
          <p:nvPr/>
        </p:nvPicPr>
        <p:blipFill>
          <a:blip r:embed="rId2"/>
          <a:stretch>
            <a:fillRect/>
          </a:stretch>
        </p:blipFill>
        <p:spPr>
          <a:xfrm>
            <a:off x="6035687" y="2707173"/>
            <a:ext cx="4656126" cy="3484952"/>
          </a:xfrm>
          <a:prstGeom prst="rect">
            <a:avLst/>
          </a:prstGeom>
        </p:spPr>
      </p:pic>
    </p:spTree>
    <p:extLst>
      <p:ext uri="{BB962C8B-B14F-4D97-AF65-F5344CB8AC3E}">
        <p14:creationId xmlns:p14="http://schemas.microsoft.com/office/powerpoint/2010/main" val="1958596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12</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p:txBody>
          <a:bodyPr/>
          <a:lstStyle/>
          <a:p>
            <a:r>
              <a:rPr lang="pl-PL" dirty="0"/>
              <a:t>Obowiązek ujawnienia kopalin ma na celu ich ochronę przed „zagospodarowaniem miejsc ich występowania (ich otoczenia) w sposób wykluczający przyszłą eksploatację”, przy czym „nie oznacza to jednak obowiązku ukształtowania planu miejscowego w sposób umożliwiający eksploatację złoża kopaliny”;</a:t>
            </a:r>
          </a:p>
          <a:p>
            <a:r>
              <a:rPr lang="pl-PL" dirty="0"/>
              <a:t>Obowiązek ujawnienia złóż kopalin stanowi zatem zabezpieczenie przed wyłączeniem możliwości przyszłej eksploatacji złóż.</a:t>
            </a:r>
          </a:p>
          <a:p>
            <a:endParaRPr lang="pl-PL" dirty="0">
              <a:solidFill>
                <a:srgbClr val="211D1E"/>
              </a:solidFill>
              <a:effectLst/>
              <a:latin typeface="Times New Roman" panose="02020603050405020304" pitchFamily="18" charset="0"/>
            </a:endParaRPr>
          </a:p>
          <a:p>
            <a:endParaRPr lang="pl-PL" dirty="0"/>
          </a:p>
          <a:p>
            <a:endParaRPr lang="pl-PL" dirty="0"/>
          </a:p>
        </p:txBody>
      </p:sp>
      <p:pic>
        <p:nvPicPr>
          <p:cNvPr id="11" name="Obraz 10">
            <a:extLst>
              <a:ext uri="{FF2B5EF4-FFF2-40B4-BE49-F238E27FC236}">
                <a16:creationId xmlns:a16="http://schemas.microsoft.com/office/drawing/2014/main" id="{8556CCCC-38D1-1B3C-173A-174A098AB924}"/>
              </a:ext>
            </a:extLst>
          </p:cNvPr>
          <p:cNvPicPr>
            <a:picLocks noChangeAspect="1"/>
          </p:cNvPicPr>
          <p:nvPr/>
        </p:nvPicPr>
        <p:blipFill>
          <a:blip r:embed="rId2"/>
          <a:stretch>
            <a:fillRect/>
          </a:stretch>
        </p:blipFill>
        <p:spPr>
          <a:xfrm>
            <a:off x="5322545" y="1979837"/>
            <a:ext cx="4966568" cy="2218522"/>
          </a:xfrm>
          <a:prstGeom prst="rect">
            <a:avLst/>
          </a:prstGeom>
        </p:spPr>
      </p:pic>
    </p:spTree>
    <p:extLst>
      <p:ext uri="{BB962C8B-B14F-4D97-AF65-F5344CB8AC3E}">
        <p14:creationId xmlns:p14="http://schemas.microsoft.com/office/powerpoint/2010/main" val="235416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13</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p:txBody>
          <a:bodyPr/>
          <a:lstStyle/>
          <a:p>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Zabezpieczenie tego rodzaju może skutkować wprowadzeniem w planie ograniczeń w zakresie wykorzystania nieruchomości, na której znajdują się udokumentowane złoża kopalin, np. poprzez ustanowienie zakazu zabudowy tej nieruchomości budynkami mieszkalnymi, co niewątpliwie uniemożliwiłoby eksploatację złóż w przyszłości.</a:t>
            </a:r>
          </a:p>
          <a:p>
            <a:endParaRPr lang="pl-PL" dirty="0">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2" name="Obraz 1">
            <a:extLst>
              <a:ext uri="{FF2B5EF4-FFF2-40B4-BE49-F238E27FC236}">
                <a16:creationId xmlns:a16="http://schemas.microsoft.com/office/drawing/2014/main" id="{A28522C7-B995-A4D5-39E0-CC5653B06C3E}"/>
              </a:ext>
            </a:extLst>
          </p:cNvPr>
          <p:cNvPicPr>
            <a:picLocks noChangeAspect="1"/>
          </p:cNvPicPr>
          <p:nvPr/>
        </p:nvPicPr>
        <p:blipFill>
          <a:blip r:embed="rId2"/>
          <a:stretch>
            <a:fillRect/>
          </a:stretch>
        </p:blipFill>
        <p:spPr>
          <a:xfrm>
            <a:off x="5508673" y="1692627"/>
            <a:ext cx="4462512" cy="2838289"/>
          </a:xfrm>
          <a:prstGeom prst="rect">
            <a:avLst/>
          </a:prstGeom>
        </p:spPr>
      </p:pic>
    </p:spTree>
    <p:extLst>
      <p:ext uri="{BB962C8B-B14F-4D97-AF65-F5344CB8AC3E}">
        <p14:creationId xmlns:p14="http://schemas.microsoft.com/office/powerpoint/2010/main" val="2367684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14</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p:txBody>
          <a:bodyPr/>
          <a:lstStyle/>
          <a:p>
            <a:endPar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Terminy dla ujawnienia złóż kopalin w aktach planistycznych gmin.</a:t>
            </a:r>
          </a:p>
          <a:p>
            <a:endParaRPr lang="pl-PL" dirty="0">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2" name="Obraz 1">
            <a:extLst>
              <a:ext uri="{FF2B5EF4-FFF2-40B4-BE49-F238E27FC236}">
                <a16:creationId xmlns:a16="http://schemas.microsoft.com/office/drawing/2014/main" id="{615A7DC5-D952-2BD8-C97A-B104007C7E38}"/>
              </a:ext>
            </a:extLst>
          </p:cNvPr>
          <p:cNvPicPr>
            <a:picLocks noChangeAspect="1"/>
          </p:cNvPicPr>
          <p:nvPr/>
        </p:nvPicPr>
        <p:blipFill>
          <a:blip r:embed="rId2"/>
          <a:stretch>
            <a:fillRect/>
          </a:stretch>
        </p:blipFill>
        <p:spPr>
          <a:xfrm>
            <a:off x="5482007" y="1629859"/>
            <a:ext cx="4663838" cy="4998194"/>
          </a:xfrm>
          <a:prstGeom prst="rect">
            <a:avLst/>
          </a:prstGeom>
        </p:spPr>
      </p:pic>
    </p:spTree>
    <p:extLst>
      <p:ext uri="{BB962C8B-B14F-4D97-AF65-F5344CB8AC3E}">
        <p14:creationId xmlns:p14="http://schemas.microsoft.com/office/powerpoint/2010/main" val="2320803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15</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25525" y="2318307"/>
            <a:ext cx="4140000" cy="4680018"/>
          </a:xfrm>
        </p:spPr>
        <p:txBody>
          <a:bodyPr>
            <a:normAutofit/>
          </a:bodyPr>
          <a:lstStyle/>
          <a:p>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Mając</a:t>
            </a:r>
            <a:r>
              <a:rPr lang="pl-PL" dirty="0">
                <a:solidFill>
                  <a:srgbClr val="211D1E"/>
                </a:solidFill>
                <a:effectLst/>
                <a:latin typeface="Times New Roman" panose="02020603050405020304" pitchFamily="18" charset="0"/>
              </a:rPr>
              <a:t> </a:t>
            </a:r>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na względzie znaczną doniosłość obowiązku ujawnienia w studium złóż kopalin dla zapewnienia możliwości ich ewentualnej przyszłej eksploatacji, ustawodawca przewidział w przepisach Prawa geologicznego i górniczego mechanizm korekcyjny na wypadek niewywiązania się przez gminę z obowiązku wprowadzenia do studium obszaru udokumentowanego złoża kopaliny.</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Bezczynność gminy powinna zostać skorygowana przez wojewodę. </a:t>
            </a: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3" name="Obraz 2">
            <a:extLst>
              <a:ext uri="{FF2B5EF4-FFF2-40B4-BE49-F238E27FC236}">
                <a16:creationId xmlns:a16="http://schemas.microsoft.com/office/drawing/2014/main" id="{B5D3A374-0F07-D608-0F20-43DA711C4468}"/>
              </a:ext>
            </a:extLst>
          </p:cNvPr>
          <p:cNvPicPr>
            <a:picLocks noChangeAspect="1"/>
          </p:cNvPicPr>
          <p:nvPr/>
        </p:nvPicPr>
        <p:blipFill>
          <a:blip r:embed="rId2"/>
          <a:stretch>
            <a:fillRect/>
          </a:stretch>
        </p:blipFill>
        <p:spPr>
          <a:xfrm>
            <a:off x="5347637" y="2377690"/>
            <a:ext cx="5017820" cy="4159994"/>
          </a:xfrm>
          <a:prstGeom prst="rect">
            <a:avLst/>
          </a:prstGeom>
        </p:spPr>
      </p:pic>
    </p:spTree>
    <p:extLst>
      <p:ext uri="{BB962C8B-B14F-4D97-AF65-F5344CB8AC3E}">
        <p14:creationId xmlns:p14="http://schemas.microsoft.com/office/powerpoint/2010/main" val="121609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16</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p:txBody>
          <a:bodyPr>
            <a:normAutofit/>
          </a:bodyPr>
          <a:lstStyle/>
          <a:p>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Mając</a:t>
            </a:r>
            <a:r>
              <a:rPr lang="pl-PL" dirty="0">
                <a:solidFill>
                  <a:srgbClr val="211D1E"/>
                </a:solidFill>
                <a:effectLst/>
                <a:latin typeface="Times New Roman" panose="02020603050405020304" pitchFamily="18" charset="0"/>
              </a:rPr>
              <a:t> </a:t>
            </a:r>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na względzie znaczną doniosłość obowiązku ujawnienia w studium złóż kopalin dla zapewnienia możliwości ich ewentualnej przyszłej eksploatacji, ustawodawca przewidział w przepisach Prawa geologicznego i górniczego mechanizm korekcyjny na wypadek niewywiązania się przez gminę z obowiązku wprowadzenia do studium obszaru udokumentowanego złoża kopaliny.</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Bezczynność gminy powinna zostać skorygowana przez wojewodę. </a:t>
            </a: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3" name="Obraz 2">
            <a:extLst>
              <a:ext uri="{FF2B5EF4-FFF2-40B4-BE49-F238E27FC236}">
                <a16:creationId xmlns:a16="http://schemas.microsoft.com/office/drawing/2014/main" id="{B5D3A374-0F07-D608-0F20-43DA711C4468}"/>
              </a:ext>
            </a:extLst>
          </p:cNvPr>
          <p:cNvPicPr>
            <a:picLocks noChangeAspect="1"/>
          </p:cNvPicPr>
          <p:nvPr/>
        </p:nvPicPr>
        <p:blipFill>
          <a:blip r:embed="rId2"/>
          <a:stretch>
            <a:fillRect/>
          </a:stretch>
        </p:blipFill>
        <p:spPr>
          <a:xfrm>
            <a:off x="5345715" y="2239849"/>
            <a:ext cx="5017820" cy="4159994"/>
          </a:xfrm>
          <a:prstGeom prst="rect">
            <a:avLst/>
          </a:prstGeom>
        </p:spPr>
      </p:pic>
    </p:spTree>
    <p:extLst>
      <p:ext uri="{BB962C8B-B14F-4D97-AF65-F5344CB8AC3E}">
        <p14:creationId xmlns:p14="http://schemas.microsoft.com/office/powerpoint/2010/main" val="3298117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17</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p:txBody>
          <a:bodyPr>
            <a:normAutofit fontScale="62500" lnSpcReduction="20000"/>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Dlaczego należy ujawniać złoża kopalin w aktach planistycznych? W dużej mierze z uwagi na zasadę ochrony złóż kopalin wyrażonej w Prawie ochrony środowiska. </a:t>
            </a:r>
          </a:p>
          <a:p>
            <a:r>
              <a:rPr lang="pl-PL" sz="1900" dirty="0">
                <a:solidFill>
                  <a:srgbClr val="211D1E"/>
                </a:solidFill>
                <a:latin typeface="Open Sans" panose="020B0606030504020204" pitchFamily="34" charset="0"/>
                <a:ea typeface="Open Sans" panose="020B0606030504020204" pitchFamily="34" charset="0"/>
                <a:cs typeface="Open Sans" panose="020B0606030504020204" pitchFamily="34" charset="0"/>
              </a:rPr>
              <a:t>Zagadnienia związane z racjonalnym gospodarowaniem złożem zostały ujęte w treści art. 125 i art. 126 </a:t>
            </a:r>
            <a:r>
              <a:rPr lang="pl-PL" sz="1900" dirty="0" err="1">
                <a:solidFill>
                  <a:srgbClr val="211D1E"/>
                </a:solidFill>
                <a:latin typeface="Open Sans" panose="020B0606030504020204" pitchFamily="34" charset="0"/>
                <a:ea typeface="Open Sans" panose="020B0606030504020204" pitchFamily="34" charset="0"/>
                <a:cs typeface="Open Sans" panose="020B0606030504020204" pitchFamily="34" charset="0"/>
              </a:rPr>
              <a:t>PrOchrŚrod</a:t>
            </a:r>
            <a:r>
              <a:rPr lang="pl-PL" sz="1900" dirty="0">
                <a:solidFill>
                  <a:srgbClr val="211D1E"/>
                </a:solidFill>
                <a:latin typeface="Open Sans" panose="020B0606030504020204" pitchFamily="34" charset="0"/>
                <a:ea typeface="Open Sans" panose="020B0606030504020204" pitchFamily="34" charset="0"/>
                <a:cs typeface="Open Sans" panose="020B0606030504020204" pitchFamily="34" charset="0"/>
              </a:rPr>
              <a:t>, zgodnie z którymi „złoża kopalin podlegają ochronie polegającej na racjonalnym gospodarowaniu ich zasobami oraz kompleksowym wykorzystaniu kopalin, w tym kopalin towarzyszących”, a ponadto „eksploatację złoża kopaliny prowadzi się w sposób gospodarczo uzasadniony, przy zastosowaniu środków ograniczających szkody w środowisku i przy zapewnieniu racjonalnego wydobycia i zagospodarowania kopaliny”.</a:t>
            </a: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sp>
        <p:nvSpPr>
          <p:cNvPr id="7" name="pole tekstowe 6">
            <a:extLst>
              <a:ext uri="{FF2B5EF4-FFF2-40B4-BE49-F238E27FC236}">
                <a16:creationId xmlns:a16="http://schemas.microsoft.com/office/drawing/2014/main" id="{2D7490EE-97A6-73F7-DD75-5D3721B26705}"/>
              </a:ext>
            </a:extLst>
          </p:cNvPr>
          <p:cNvSpPr txBox="1"/>
          <p:nvPr/>
        </p:nvSpPr>
        <p:spPr>
          <a:xfrm>
            <a:off x="5525908" y="2843733"/>
            <a:ext cx="4680711" cy="2862322"/>
          </a:xfrm>
          <a:prstGeom prst="rect">
            <a:avLst/>
          </a:prstGeom>
          <a:noFill/>
        </p:spPr>
        <p:txBody>
          <a:bodyPr wrap="square">
            <a:spAutoFit/>
          </a:bodyPr>
          <a:lstStyle/>
          <a:p>
            <a:pPr algn="ctr"/>
            <a:r>
              <a:rPr lang="pl-PL" b="1"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Ustawodawca nie przesądził jednak, w jaki sposób powinny być chronione udokumentowane złoża kopalin i wody podziemne, podlegające ujawnieniu w dokumentach planistycznych. W szczególności nie rozstrzygnięto, czy ochrona ta powinna polegać na zakazie zabudowy przedmiotowych nieruchomości!</a:t>
            </a:r>
          </a:p>
          <a:p>
            <a:pPr algn="ctr"/>
            <a:r>
              <a:rPr lang="pl-PL" b="1" dirty="0">
                <a:solidFill>
                  <a:srgbClr val="FF0000"/>
                </a:solidFill>
                <a:effectLst/>
                <a:latin typeface="Times New Roman" panose="02020603050405020304" pitchFamily="18" charset="0"/>
              </a:rPr>
              <a:t> </a:t>
            </a:r>
          </a:p>
        </p:txBody>
      </p:sp>
    </p:spTree>
    <p:extLst>
      <p:ext uri="{BB962C8B-B14F-4D97-AF65-F5344CB8AC3E}">
        <p14:creationId xmlns:p14="http://schemas.microsoft.com/office/powerpoint/2010/main" val="2069909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18</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25525" y="2107910"/>
            <a:ext cx="4140000" cy="4680018"/>
          </a:xfrm>
        </p:spPr>
        <p:txBody>
          <a:bodyPr>
            <a:normAutofit fontScale="70000" lnSpcReduction="20000"/>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Miejscowy plan zagospodarowania przestrzennego dla terenu górniczego.</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Uchwalenie miejscowego planu zagospodarowania przestrzennego – jak zaznaczano powyżej – nie jest obligatoryjne. W zakresie uchwalenia planu gminie przysługuje autonomia planistyczna.</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Art.. 104 ust. 2 </a:t>
            </a:r>
            <a:r>
              <a:rPr lang="pl-PL" dirty="0" err="1">
                <a:solidFill>
                  <a:srgbClr val="211D1E"/>
                </a:solidFill>
                <a:latin typeface="Open Sans" panose="020B0606030504020204" pitchFamily="34" charset="0"/>
                <a:ea typeface="Open Sans" panose="020B0606030504020204" pitchFamily="34" charset="0"/>
                <a:cs typeface="Open Sans" panose="020B0606030504020204" pitchFamily="34" charset="0"/>
              </a:rPr>
              <a:t>PrGiG</a:t>
            </a:r>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 stanowi, że „jeżeli w wyniku zamierzonej działalności określonej w koncesji przewiduje się istotne skutki dla środowiska, dla terenu górniczego bądź jego fragmentu można sporządzić miejscowy plan zagospodarowania przestrzennego, na podstawie przepisów o zagospodarowaniu przestrzennym”.</a:t>
            </a: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2" name="Obraz 1">
            <a:extLst>
              <a:ext uri="{FF2B5EF4-FFF2-40B4-BE49-F238E27FC236}">
                <a16:creationId xmlns:a16="http://schemas.microsoft.com/office/drawing/2014/main" id="{45385D49-DCED-BD06-7D56-1D098A835C8B}"/>
              </a:ext>
            </a:extLst>
          </p:cNvPr>
          <p:cNvPicPr>
            <a:picLocks noChangeAspect="1"/>
          </p:cNvPicPr>
          <p:nvPr/>
        </p:nvPicPr>
        <p:blipFill>
          <a:blip r:embed="rId2"/>
          <a:stretch>
            <a:fillRect/>
          </a:stretch>
        </p:blipFill>
        <p:spPr>
          <a:xfrm>
            <a:off x="5360895" y="2086842"/>
            <a:ext cx="5330918" cy="4501307"/>
          </a:xfrm>
          <a:prstGeom prst="rect">
            <a:avLst/>
          </a:prstGeom>
        </p:spPr>
      </p:pic>
    </p:spTree>
    <p:extLst>
      <p:ext uri="{BB962C8B-B14F-4D97-AF65-F5344CB8AC3E}">
        <p14:creationId xmlns:p14="http://schemas.microsoft.com/office/powerpoint/2010/main" val="3686458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19</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25906" y="1979837"/>
            <a:ext cx="4464016" cy="5328392"/>
          </a:xfrm>
        </p:spPr>
        <p:txBody>
          <a:bodyPr>
            <a:normAutofit fontScale="77500" lnSpcReduction="20000"/>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Miejscowy plan zagospodarowania przestrzennego dla terenu górniczego.</a:t>
            </a:r>
          </a:p>
          <a:p>
            <a:pPr algn="just"/>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Możliwe elementy planu dla terenów górniczych: </a:t>
            </a:r>
          </a:p>
          <a:p>
            <a:pPr lvl="1" algn="just"/>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Obiekty lub obszary, dla których wyznacza się filar ochronny, w granicach którego ruch zakładu górniczego może być zabroniony bądź może być dozwolony tylko w sposób zapewniający należytą ochronę tych obiektów lub obszarów; </a:t>
            </a:r>
          </a:p>
          <a:p>
            <a:pPr lvl="1" algn="just"/>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Obszary wyłączone z zabudowy bądź takie, w granicach których zabudowa jest dozwolona tylko po spełnieniu odpowiednich wymagań (przy czym koszt spełnienia tych wymagań ponosi przedsiębiorca). </a:t>
            </a: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2" name="Obraz 1">
            <a:extLst>
              <a:ext uri="{FF2B5EF4-FFF2-40B4-BE49-F238E27FC236}">
                <a16:creationId xmlns:a16="http://schemas.microsoft.com/office/drawing/2014/main" id="{CDC850EC-8AF2-73AA-9F66-28AFB2DA1659}"/>
              </a:ext>
            </a:extLst>
          </p:cNvPr>
          <p:cNvPicPr>
            <a:picLocks noChangeAspect="1"/>
          </p:cNvPicPr>
          <p:nvPr/>
        </p:nvPicPr>
        <p:blipFill>
          <a:blip r:embed="rId2"/>
          <a:stretch>
            <a:fillRect/>
          </a:stretch>
        </p:blipFill>
        <p:spPr>
          <a:xfrm>
            <a:off x="5755238" y="2649027"/>
            <a:ext cx="4936575" cy="3291050"/>
          </a:xfrm>
          <a:prstGeom prst="rect">
            <a:avLst/>
          </a:prstGeom>
        </p:spPr>
      </p:pic>
    </p:spTree>
    <p:extLst>
      <p:ext uri="{BB962C8B-B14F-4D97-AF65-F5344CB8AC3E}">
        <p14:creationId xmlns:p14="http://schemas.microsoft.com/office/powerpoint/2010/main" val="2365726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8" name="Symbol zastępczy zawartości 7">
            <a:extLst>
              <a:ext uri="{FF2B5EF4-FFF2-40B4-BE49-F238E27FC236}">
                <a16:creationId xmlns:a16="http://schemas.microsoft.com/office/drawing/2014/main" id="{18879CC0-8DDC-0D5B-5A3B-46AFBAAAB10B}"/>
              </a:ext>
            </a:extLst>
          </p:cNvPr>
          <p:cNvSpPr>
            <a:spLocks noGrp="1"/>
          </p:cNvSpPr>
          <p:nvPr>
            <p:ph sz="half" idx="1"/>
          </p:nvPr>
        </p:nvSpPr>
        <p:spPr>
          <a:xfrm>
            <a:off x="1025525" y="2339677"/>
            <a:ext cx="5112088" cy="5040000"/>
          </a:xfrm>
        </p:spPr>
        <p:txBody>
          <a:bodyPr>
            <a:noAutofit/>
          </a:bodyPr>
          <a:lstStyle/>
          <a:p>
            <a:r>
              <a:rPr lang="pl-PL" sz="1200" b="0" i="0" u="none" strike="noStrike" dirty="0">
                <a:solidFill>
                  <a:srgbClr val="1B1B1B"/>
                </a:solidFill>
                <a:effectLst/>
                <a:highlight>
                  <a:srgbClr val="FFFFFF"/>
                </a:highlight>
                <a:latin typeface="Open Sans" panose="020B0606030504020204" pitchFamily="34" charset="0"/>
              </a:rPr>
              <a:t>Planowanie przestrzenne to proces, którego celem jest optymalne wykorzystywanie terenu. Wyzwaniem jest łączenie interesów publicznych i prywatnych oraz realizacja zarówno celów społecznych, jak i gospodarczych. Istotne jest także racjonalne planowanie inwestycji, by nie niszczyć środowiska naturalnego.  Odpowiedzialne gospodarowanie przestrzenią to dbanie o jakość życia  obecnych i przyszłych pokoleń.</a:t>
            </a:r>
          </a:p>
          <a:p>
            <a:r>
              <a:rPr lang="pl-PL" sz="1200" b="0" i="0" u="none" strike="noStrike" dirty="0">
                <a:solidFill>
                  <a:srgbClr val="1B1B1B"/>
                </a:solidFill>
                <a:effectLst/>
                <a:highlight>
                  <a:srgbClr val="FFFFFF"/>
                </a:highlight>
                <a:latin typeface="Open Sans" panose="020B0606030504020204" pitchFamily="34" charset="0"/>
              </a:rPr>
              <a:t>Dokumenty planistyczne ustalają, co może zostać zrealizowane na konkretnej działce. Jest to szczególnie ważne w przypadku terenów niezainwestowanych.</a:t>
            </a:r>
            <a:endParaRPr lang="pl-PL" sz="1200" dirty="0">
              <a:solidFill>
                <a:srgbClr val="1B1B1B"/>
              </a:solidFill>
              <a:highlight>
                <a:srgbClr val="FFFFFF"/>
              </a:highlight>
              <a:latin typeface="Open Sans" panose="020B0606030504020204" pitchFamily="34" charset="0"/>
            </a:endParaRPr>
          </a:p>
          <a:p>
            <a:r>
              <a:rPr lang="pl-PL" sz="1200" b="0" i="0" u="none" strike="noStrike" dirty="0">
                <a:solidFill>
                  <a:srgbClr val="1B1B1B"/>
                </a:solidFill>
                <a:effectLst/>
                <a:highlight>
                  <a:srgbClr val="FFFFFF"/>
                </a:highlight>
                <a:latin typeface="Open Sans" panose="020B0606030504020204" pitchFamily="34" charset="0"/>
              </a:rPr>
              <a:t>Planowanie przestrzeni pomaga w utrzymaniu ładu przestrzennego oraz w określeniu właściwego kierunku rozwoju. Ład przestrzenny to nie tylko estetyka, a rozwój powinien być zrównoważony.</a:t>
            </a:r>
            <a:endParaRPr lang="pl-PL" sz="1200" dirty="0"/>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6146" name="Picture 2" descr="Makieta miasta, widok z góry">
            <a:extLst>
              <a:ext uri="{FF2B5EF4-FFF2-40B4-BE49-F238E27FC236}">
                <a16:creationId xmlns:a16="http://schemas.microsoft.com/office/drawing/2014/main" id="{FB04D95E-70D3-FCA6-9F32-644CFC531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026" y="3347789"/>
            <a:ext cx="4265787" cy="179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98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20</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p:txBody>
          <a:bodyPr>
            <a:normAutofit/>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Złoża kopalin i ich konfliktowość.</a:t>
            </a:r>
          </a:p>
          <a:p>
            <a:r>
              <a:rPr lang="pl-PL" sz="1800" dirty="0">
                <a:effectLst/>
                <a:latin typeface="Open Sans" panose="020B0606030504020204" pitchFamily="34" charset="0"/>
                <a:ea typeface="Open Sans" panose="020B0606030504020204" pitchFamily="34" charset="0"/>
                <a:cs typeface="Open Sans" panose="020B0606030504020204" pitchFamily="34" charset="0"/>
              </a:rPr>
              <a:t>klasa a – </a:t>
            </a:r>
            <a:r>
              <a:rPr lang="pl-PL" sz="1800" b="1" i="1" dirty="0">
                <a:effectLst/>
                <a:latin typeface="Open Sans" panose="020B0606030504020204" pitchFamily="34" charset="0"/>
                <a:ea typeface="Open Sans" panose="020B0606030504020204" pitchFamily="34" charset="0"/>
                <a:cs typeface="Open Sans" panose="020B0606030504020204" pitchFamily="34" charset="0"/>
              </a:rPr>
              <a:t>złoża mało konfliktowe</a:t>
            </a:r>
            <a:r>
              <a:rPr lang="pl-PL" sz="1800" dirty="0">
                <a:effectLst/>
                <a:latin typeface="Open Sans" panose="020B0606030504020204" pitchFamily="34" charset="0"/>
                <a:ea typeface="Open Sans" panose="020B0606030504020204" pitchFamily="34" charset="0"/>
                <a:cs typeface="Open Sans" panose="020B0606030504020204" pitchFamily="34" charset="0"/>
              </a:rPr>
              <a:t> – możliwe do zagospodarowania bez </a:t>
            </a:r>
            <a:r>
              <a:rPr lang="pl-PL" sz="1800" dirty="0" err="1">
                <a:effectLst/>
                <a:latin typeface="Open Sans" panose="020B0606030504020204" pitchFamily="34" charset="0"/>
                <a:ea typeface="Open Sans" panose="020B0606030504020204" pitchFamily="34" charset="0"/>
                <a:cs typeface="Open Sans" panose="020B0606030504020204" pitchFamily="34" charset="0"/>
              </a:rPr>
              <a:t>większych</a:t>
            </a:r>
            <a:r>
              <a:rPr lang="pl-PL" sz="1800" dirty="0">
                <a:effectLst/>
                <a:latin typeface="Open Sans" panose="020B0606030504020204" pitchFamily="34" charset="0"/>
                <a:ea typeface="Open Sans" panose="020B0606030504020204" pitchFamily="34" charset="0"/>
                <a:cs typeface="Open Sans" panose="020B0606030504020204" pitchFamily="34" charset="0"/>
              </a:rPr>
              <a:t> </a:t>
            </a:r>
            <a:r>
              <a:rPr lang="pl-PL" sz="1800" dirty="0" err="1">
                <a:effectLst/>
                <a:latin typeface="Open Sans" panose="020B0606030504020204" pitchFamily="34" charset="0"/>
                <a:ea typeface="Open Sans" panose="020B0606030504020204" pitchFamily="34" charset="0"/>
                <a:cs typeface="Open Sans" panose="020B0606030504020204" pitchFamily="34" charset="0"/>
              </a:rPr>
              <a:t>ograniczen</a:t>
            </a:r>
            <a:r>
              <a:rPr lang="pl-PL" sz="1800" dirty="0">
                <a:effectLst/>
                <a:latin typeface="Open Sans" panose="020B0606030504020204" pitchFamily="34" charset="0"/>
                <a:ea typeface="Open Sans" panose="020B0606030504020204" pitchFamily="34" charset="0"/>
                <a:cs typeface="Open Sans" panose="020B0606030504020204" pitchFamily="34" charset="0"/>
              </a:rPr>
              <a:t>́; </a:t>
            </a:r>
          </a:p>
          <a:p>
            <a:r>
              <a:rPr lang="pl-PL" sz="1800" dirty="0">
                <a:effectLst/>
                <a:latin typeface="Open Sans" panose="020B0606030504020204" pitchFamily="34" charset="0"/>
                <a:ea typeface="Open Sans" panose="020B0606030504020204" pitchFamily="34" charset="0"/>
                <a:cs typeface="Open Sans" panose="020B0606030504020204" pitchFamily="34" charset="0"/>
              </a:rPr>
              <a:t>klasa B – </a:t>
            </a:r>
            <a:r>
              <a:rPr lang="pl-PL" sz="1800" b="1" i="1" dirty="0">
                <a:effectLst/>
                <a:latin typeface="Open Sans" panose="020B0606030504020204" pitchFamily="34" charset="0"/>
                <a:ea typeface="Open Sans" panose="020B0606030504020204" pitchFamily="34" charset="0"/>
                <a:cs typeface="Open Sans" panose="020B0606030504020204" pitchFamily="34" charset="0"/>
              </a:rPr>
              <a:t>złoża konfliktowe</a:t>
            </a:r>
            <a:r>
              <a:rPr lang="pl-PL" sz="1800" dirty="0">
                <a:effectLst/>
                <a:latin typeface="Open Sans" panose="020B0606030504020204" pitchFamily="34" charset="0"/>
                <a:ea typeface="Open Sans" panose="020B0606030504020204" pitchFamily="34" charset="0"/>
                <a:cs typeface="Open Sans" panose="020B0606030504020204" pitchFamily="34" charset="0"/>
              </a:rPr>
              <a:t> – możliwe do eksploatacji po spełnieniu </a:t>
            </a:r>
            <a:r>
              <a:rPr lang="pl-PL" sz="1800" dirty="0" err="1">
                <a:effectLst/>
                <a:latin typeface="Open Sans" panose="020B0606030504020204" pitchFamily="34" charset="0"/>
                <a:ea typeface="Open Sans" panose="020B0606030504020204" pitchFamily="34" charset="0"/>
                <a:cs typeface="Open Sans" panose="020B0606030504020204" pitchFamily="34" charset="0"/>
              </a:rPr>
              <a:t>określonych</a:t>
            </a:r>
            <a:r>
              <a:rPr lang="pl-PL" sz="1800" dirty="0">
                <a:effectLst/>
                <a:latin typeface="Open Sans" panose="020B0606030504020204" pitchFamily="34" charset="0"/>
                <a:ea typeface="Open Sans" panose="020B0606030504020204" pitchFamily="34" charset="0"/>
                <a:cs typeface="Open Sans" panose="020B0606030504020204" pitchFamily="34" charset="0"/>
              </a:rPr>
              <a:t> </a:t>
            </a:r>
            <a:r>
              <a:rPr lang="pl-PL" sz="1800" dirty="0" err="1">
                <a:effectLst/>
                <a:latin typeface="Open Sans" panose="020B0606030504020204" pitchFamily="34" charset="0"/>
                <a:ea typeface="Open Sans" panose="020B0606030504020204" pitchFamily="34" charset="0"/>
                <a:cs typeface="Open Sans" panose="020B0606030504020204" pitchFamily="34" charset="0"/>
              </a:rPr>
              <a:t>wymagan</a:t>
            </a:r>
            <a:r>
              <a:rPr lang="pl-PL" sz="1800" dirty="0">
                <a:effectLst/>
                <a:latin typeface="Open Sans" panose="020B0606030504020204" pitchFamily="34" charset="0"/>
                <a:ea typeface="Open Sans" panose="020B0606030504020204" pitchFamily="34" charset="0"/>
                <a:cs typeface="Open Sans" panose="020B0606030504020204" pitchFamily="34" charset="0"/>
              </a:rPr>
              <a:t>́; </a:t>
            </a:r>
            <a:endParaRPr lang="pl-PL" sz="1800" dirty="0">
              <a:latin typeface="Open Sans" panose="020B0606030504020204" pitchFamily="34" charset="0"/>
              <a:ea typeface="Open Sans" panose="020B0606030504020204" pitchFamily="34" charset="0"/>
              <a:cs typeface="Open Sans" panose="020B0606030504020204" pitchFamily="34" charset="0"/>
            </a:endParaRPr>
          </a:p>
          <a:p>
            <a:r>
              <a:rPr lang="pl-PL" sz="1800" dirty="0">
                <a:effectLst/>
                <a:latin typeface="Open Sans" panose="020B0606030504020204" pitchFamily="34" charset="0"/>
                <a:ea typeface="Open Sans" panose="020B0606030504020204" pitchFamily="34" charset="0"/>
                <a:cs typeface="Open Sans" panose="020B0606030504020204" pitchFamily="34" charset="0"/>
              </a:rPr>
              <a:t>klasa C – </a:t>
            </a:r>
            <a:r>
              <a:rPr lang="pl-PL" sz="1800" b="1" i="1" dirty="0">
                <a:effectLst/>
                <a:latin typeface="Open Sans" panose="020B0606030504020204" pitchFamily="34" charset="0"/>
                <a:ea typeface="Open Sans" panose="020B0606030504020204" pitchFamily="34" charset="0"/>
                <a:cs typeface="Open Sans" panose="020B0606030504020204" pitchFamily="34" charset="0"/>
              </a:rPr>
              <a:t>złoża bardzo konfliktowe </a:t>
            </a:r>
            <a:r>
              <a:rPr lang="pl-PL" sz="1800" dirty="0">
                <a:effectLst/>
                <a:latin typeface="Open Sans" panose="020B0606030504020204" pitchFamily="34" charset="0"/>
                <a:ea typeface="Open Sans" panose="020B0606030504020204" pitchFamily="34" charset="0"/>
                <a:cs typeface="Open Sans" panose="020B0606030504020204" pitchFamily="34" charset="0"/>
              </a:rPr>
              <a:t>– </a:t>
            </a:r>
            <a:r>
              <a:rPr lang="pl-PL" sz="1800" dirty="0" err="1">
                <a:effectLst/>
                <a:latin typeface="Open Sans" panose="020B0606030504020204" pitchFamily="34" charset="0"/>
                <a:ea typeface="Open Sans" panose="020B0606030504020204" pitchFamily="34" charset="0"/>
                <a:cs typeface="Open Sans" panose="020B0606030504020204" pitchFamily="34" charset="0"/>
              </a:rPr>
              <a:t>często</a:t>
            </a:r>
            <a:r>
              <a:rPr lang="pl-PL" sz="1800" dirty="0">
                <a:effectLst/>
                <a:latin typeface="Open Sans" panose="020B0606030504020204" pitchFamily="34" charset="0"/>
                <a:ea typeface="Open Sans" panose="020B0606030504020204" pitchFamily="34" charset="0"/>
                <a:cs typeface="Open Sans" panose="020B0606030504020204" pitchFamily="34" charset="0"/>
              </a:rPr>
              <a:t> </a:t>
            </a:r>
            <a:r>
              <a:rPr lang="pl-PL" sz="1800" dirty="0" err="1">
                <a:effectLst/>
                <a:latin typeface="Open Sans" panose="020B0606030504020204" pitchFamily="34" charset="0"/>
                <a:ea typeface="Open Sans" panose="020B0606030504020204" pitchFamily="34" charset="0"/>
                <a:cs typeface="Open Sans" panose="020B0606030504020204" pitchFamily="34" charset="0"/>
              </a:rPr>
              <a:t>wykluczające</a:t>
            </a:r>
            <a:r>
              <a:rPr lang="pl-PL" sz="1800" dirty="0">
                <a:effectLst/>
                <a:latin typeface="Open Sans" panose="020B0606030504020204" pitchFamily="34" charset="0"/>
                <a:ea typeface="Open Sans" panose="020B0606030504020204" pitchFamily="34" charset="0"/>
                <a:cs typeface="Open Sans" panose="020B0606030504020204" pitchFamily="34" charset="0"/>
              </a:rPr>
              <a:t> eksploatację; </a:t>
            </a:r>
          </a:p>
          <a:p>
            <a:pPr marL="0" indent="0">
              <a:buNone/>
            </a:pPr>
            <a:endParaRPr lang="pl-PL" sz="1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pl-PL" sz="1800" dirty="0">
                <a:latin typeface="Open Sans" panose="020B0606030504020204" pitchFamily="34" charset="0"/>
                <a:ea typeface="Open Sans" panose="020B0606030504020204" pitchFamily="34" charset="0"/>
                <a:cs typeface="Open Sans" panose="020B0606030504020204" pitchFamily="34" charset="0"/>
              </a:rPr>
              <a:t>(Stefan Kozłowski, 1989; Marek Nieć (red.), 1999)</a:t>
            </a:r>
          </a:p>
          <a:p>
            <a:endPar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2" name="Obraz 1" descr="Obraz zawierający na wolnym powietrzu, geologia, roślina, ziemia&#10;&#10;Opis wygenerowany automatycznie">
            <a:extLst>
              <a:ext uri="{FF2B5EF4-FFF2-40B4-BE49-F238E27FC236}">
                <a16:creationId xmlns:a16="http://schemas.microsoft.com/office/drawing/2014/main" id="{9D5A4A33-1CCE-7D3F-5F95-8CEB873B1D38}"/>
              </a:ext>
            </a:extLst>
          </p:cNvPr>
          <p:cNvPicPr>
            <a:picLocks noChangeAspect="1"/>
          </p:cNvPicPr>
          <p:nvPr/>
        </p:nvPicPr>
        <p:blipFill>
          <a:blip r:embed="rId2"/>
          <a:srcRect t="882" b="4554"/>
          <a:stretch/>
        </p:blipFill>
        <p:spPr>
          <a:xfrm>
            <a:off x="5417732" y="2067347"/>
            <a:ext cx="5279559" cy="3744416"/>
          </a:xfrm>
          <a:prstGeom prst="rect">
            <a:avLst/>
          </a:prstGeom>
        </p:spPr>
      </p:pic>
    </p:spTree>
    <p:extLst>
      <p:ext uri="{BB962C8B-B14F-4D97-AF65-F5344CB8AC3E}">
        <p14:creationId xmlns:p14="http://schemas.microsoft.com/office/powerpoint/2010/main" val="411533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21</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graphicFrame>
        <p:nvGraphicFramePr>
          <p:cNvPr id="8" name="Symbol zastępczy zawartości 3">
            <a:extLst>
              <a:ext uri="{FF2B5EF4-FFF2-40B4-BE49-F238E27FC236}">
                <a16:creationId xmlns:a16="http://schemas.microsoft.com/office/drawing/2014/main" id="{3F40614B-1853-3FDF-F109-A936BF4EC268}"/>
              </a:ext>
            </a:extLst>
          </p:cNvPr>
          <p:cNvGraphicFramePr>
            <a:graphicFrameLocks noGrp="1"/>
          </p:cNvGraphicFramePr>
          <p:nvPr>
            <p:ph sz="half" idx="1"/>
            <p:extLst>
              <p:ext uri="{D42A27DB-BD31-4B8C-83A1-F6EECF244321}">
                <p14:modId xmlns:p14="http://schemas.microsoft.com/office/powerpoint/2010/main" val="3859456117"/>
              </p:ext>
            </p:extLst>
          </p:nvPr>
        </p:nvGraphicFramePr>
        <p:xfrm>
          <a:off x="1025524" y="1979613"/>
          <a:ext cx="8712869"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713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22</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3" name="Symbol zastępczy zawartości 2">
            <a:extLst>
              <a:ext uri="{FF2B5EF4-FFF2-40B4-BE49-F238E27FC236}">
                <a16:creationId xmlns:a16="http://schemas.microsoft.com/office/drawing/2014/main" id="{08DF6452-2255-3077-DEF1-607D69797782}"/>
              </a:ext>
            </a:extLst>
          </p:cNvPr>
          <p:cNvSpPr>
            <a:spLocks noGrp="1"/>
          </p:cNvSpPr>
          <p:nvPr>
            <p:ph sz="half" idx="1"/>
          </p:nvPr>
        </p:nvSpPr>
        <p:spPr>
          <a:xfrm>
            <a:off x="1025906" y="1979837"/>
            <a:ext cx="4680040" cy="4896344"/>
          </a:xfrm>
        </p:spPr>
        <p:txBody>
          <a:bodyPr>
            <a:normAutofit fontScale="85000" lnSpcReduction="10000"/>
          </a:bodyPr>
          <a:lstStyle/>
          <a:p>
            <a:r>
              <a:rPr lang="pl-PL" sz="140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Negatywne oddziaływanie górnictwa można znacząco minimalizować, niemożliwa jest ich całkowita eliminacja,</a:t>
            </a:r>
          </a:p>
          <a:p>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S</a:t>
            </a:r>
            <a:r>
              <a:rPr lang="pl-PL" sz="140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topień tolerancji dla inwestycji górniczych jest zawsze subiektywny:</a:t>
            </a:r>
          </a:p>
          <a:p>
            <a:pPr lvl="1"/>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C</a:t>
            </a:r>
            <a:r>
              <a:rPr lang="pl-PL" sz="140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zęść mieszkańców czerpie korzyści z istnienia kopalni,</a:t>
            </a:r>
          </a:p>
          <a:p>
            <a:pPr lvl="1"/>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O</a:t>
            </a:r>
            <a:r>
              <a:rPr lang="pl-PL" sz="140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bawy wyrażają zwykle ci mieszkańcy, którzy mają inne źródła dochodów, zwłaszcza jeśli kopalnia może stanowić dla tych źródeł potencjalne zagrożenie,</a:t>
            </a:r>
          </a:p>
          <a:p>
            <a:pPr lvl="1"/>
            <a:r>
              <a:rPr lang="pl-PL" sz="140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Sytuacja komplikuje się w przypadku mieszkających w pobliżu odkrywki lub terenu z planami takiej inwestycji. Stosunek do inwestycji staje się bardziej osobisty, emocjonalny i wtedy wzrasta stopień jej negatywnego postrzegania.</a:t>
            </a:r>
          </a:p>
          <a:p>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Polaryzacja opinii</a:t>
            </a:r>
            <a:r>
              <a:rPr lang="pl-PL" sz="140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publicznej się wokół problemu inwestycji</a:t>
            </a:r>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a:t>
            </a:r>
            <a:endParaRPr lang="pl-PL" sz="1400" dirty="0">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9" name="Obraz 8" descr="Obraz zawierający na wolnym powietrzu, chmura, ziemia, niebo&#10;&#10;Opis wygenerowany automatycznie">
            <a:extLst>
              <a:ext uri="{FF2B5EF4-FFF2-40B4-BE49-F238E27FC236}">
                <a16:creationId xmlns:a16="http://schemas.microsoft.com/office/drawing/2014/main" id="{8CF35565-6A71-BCFF-4556-5A98529B0C03}"/>
              </a:ext>
            </a:extLst>
          </p:cNvPr>
          <p:cNvPicPr>
            <a:picLocks noChangeAspect="1"/>
          </p:cNvPicPr>
          <p:nvPr/>
        </p:nvPicPr>
        <p:blipFill>
          <a:blip r:embed="rId2"/>
          <a:srcRect l="17935" r="2754"/>
          <a:stretch/>
        </p:blipFill>
        <p:spPr>
          <a:xfrm>
            <a:off x="5849962" y="2678895"/>
            <a:ext cx="4841851" cy="3433981"/>
          </a:xfrm>
          <a:prstGeom prst="rect">
            <a:avLst/>
          </a:prstGeom>
        </p:spPr>
      </p:pic>
      <p:sp>
        <p:nvSpPr>
          <p:cNvPr id="7" name="pole tekstowe 6">
            <a:extLst>
              <a:ext uri="{FF2B5EF4-FFF2-40B4-BE49-F238E27FC236}">
                <a16:creationId xmlns:a16="http://schemas.microsoft.com/office/drawing/2014/main" id="{08E7CA3C-225A-18EF-0CE2-20B3629A664B}"/>
              </a:ext>
            </a:extLst>
          </p:cNvPr>
          <p:cNvSpPr txBox="1"/>
          <p:nvPr/>
        </p:nvSpPr>
        <p:spPr>
          <a:xfrm rot="16200000">
            <a:off x="323840" y="4580365"/>
            <a:ext cx="1414170" cy="584775"/>
          </a:xfrm>
          <a:prstGeom prst="rect">
            <a:avLst/>
          </a:prstGeom>
          <a:noFill/>
        </p:spPr>
        <p:txBody>
          <a:bodyPr wrap="none" rtlCol="0">
            <a:spAutoFit/>
          </a:bodyPr>
          <a:lstStyle/>
          <a:p>
            <a:r>
              <a:rPr lang="pl-PL" sz="3200" b="1" dirty="0">
                <a:solidFill>
                  <a:srgbClr val="FF0000"/>
                </a:solidFill>
              </a:rPr>
              <a:t>NIMBY</a:t>
            </a:r>
          </a:p>
        </p:txBody>
      </p:sp>
    </p:spTree>
    <p:extLst>
      <p:ext uri="{BB962C8B-B14F-4D97-AF65-F5344CB8AC3E}">
        <p14:creationId xmlns:p14="http://schemas.microsoft.com/office/powerpoint/2010/main" val="15726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23</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3" name="Symbol zastępczy zawartości 2">
            <a:extLst>
              <a:ext uri="{FF2B5EF4-FFF2-40B4-BE49-F238E27FC236}">
                <a16:creationId xmlns:a16="http://schemas.microsoft.com/office/drawing/2014/main" id="{08DF6452-2255-3077-DEF1-607D69797782}"/>
              </a:ext>
            </a:extLst>
          </p:cNvPr>
          <p:cNvSpPr>
            <a:spLocks noGrp="1"/>
          </p:cNvSpPr>
          <p:nvPr>
            <p:ph sz="half" idx="1"/>
          </p:nvPr>
        </p:nvSpPr>
        <p:spPr>
          <a:xfrm>
            <a:off x="699042" y="2303493"/>
            <a:ext cx="4680040" cy="4896344"/>
          </a:xfrm>
        </p:spPr>
        <p:txBody>
          <a:bodyPr>
            <a:normAutofit/>
          </a:bodyPr>
          <a:lstStyle/>
          <a:p>
            <a:r>
              <a:rPr lang="pl-PL" sz="140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W jaki sposób czerpać wiedzę o złożach na terenie gmin?</a:t>
            </a:r>
          </a:p>
          <a:p>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System Gospodarki i Ochrony Bogactw Mineralnych Polski MIDAS prowadzony przez Państwowy Instytut Geologiczny – Państwowy Instytut Badawczy.</a:t>
            </a:r>
          </a:p>
          <a:p>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Dostępny na stronie </a:t>
            </a:r>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hlinkClick r:id="rId2"/>
              </a:rPr>
              <a:t>http://pgi.gov.pl</a:t>
            </a:r>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 -&gt; dane geologiczne -&gt; surowce mineralne -&gt; System Gospodarki i Ochrony Bogactw Mineralnych Polski MIDAS</a:t>
            </a:r>
          </a:p>
          <a:p>
            <a:r>
              <a:rPr lang="pl-PL" sz="1400" dirty="0">
                <a:highlight>
                  <a:srgbClr val="FFFFFF"/>
                </a:highlight>
                <a:latin typeface="Open Sans" panose="020B0606030504020204" pitchFamily="34" charset="0"/>
                <a:ea typeface="Open Sans" panose="020B0606030504020204" pitchFamily="34" charset="0"/>
                <a:cs typeface="Open Sans" panose="020B0606030504020204" pitchFamily="34" charset="0"/>
              </a:rPr>
              <a:t>Zadanie na teraz: znajdźmy złoża znajdujące się na obszarze naszej gminy posiłkując się danymi systemu MIDAS.</a:t>
            </a:r>
            <a:endParaRPr lang="pl-PL" sz="1400" dirty="0">
              <a:latin typeface="Open Sans" panose="020B0606030504020204" pitchFamily="34" charset="0"/>
              <a:ea typeface="Open Sans" panose="020B0606030504020204" pitchFamily="34" charset="0"/>
              <a:cs typeface="Open Sans" panose="020B0606030504020204" pitchFamily="34" charset="0"/>
            </a:endParaRPr>
          </a:p>
          <a:p>
            <a:endParaRPr lang="pl-PL" dirty="0"/>
          </a:p>
        </p:txBody>
      </p:sp>
      <p:pic>
        <p:nvPicPr>
          <p:cNvPr id="2" name="Obraz 1">
            <a:extLst>
              <a:ext uri="{FF2B5EF4-FFF2-40B4-BE49-F238E27FC236}">
                <a16:creationId xmlns:a16="http://schemas.microsoft.com/office/drawing/2014/main" id="{899B76FB-736D-67F3-8103-9E1E4EC61EB8}"/>
              </a:ext>
            </a:extLst>
          </p:cNvPr>
          <p:cNvPicPr>
            <a:picLocks noChangeAspect="1"/>
          </p:cNvPicPr>
          <p:nvPr/>
        </p:nvPicPr>
        <p:blipFill>
          <a:blip r:embed="rId3"/>
          <a:stretch>
            <a:fillRect/>
          </a:stretch>
        </p:blipFill>
        <p:spPr>
          <a:xfrm>
            <a:off x="5698172" y="1851764"/>
            <a:ext cx="4993641" cy="2304057"/>
          </a:xfrm>
          <a:prstGeom prst="rect">
            <a:avLst/>
          </a:prstGeom>
        </p:spPr>
      </p:pic>
      <p:pic>
        <p:nvPicPr>
          <p:cNvPr id="8" name="Obraz 7">
            <a:extLst>
              <a:ext uri="{FF2B5EF4-FFF2-40B4-BE49-F238E27FC236}">
                <a16:creationId xmlns:a16="http://schemas.microsoft.com/office/drawing/2014/main" id="{8E8211E1-E6A2-3AFA-C472-9C29803E4D8F}"/>
              </a:ext>
            </a:extLst>
          </p:cNvPr>
          <p:cNvPicPr>
            <a:picLocks noChangeAspect="1"/>
          </p:cNvPicPr>
          <p:nvPr/>
        </p:nvPicPr>
        <p:blipFill>
          <a:blip r:embed="rId4"/>
          <a:stretch>
            <a:fillRect/>
          </a:stretch>
        </p:blipFill>
        <p:spPr>
          <a:xfrm>
            <a:off x="5705946" y="4247081"/>
            <a:ext cx="5005190" cy="2412758"/>
          </a:xfrm>
          <a:prstGeom prst="rect">
            <a:avLst/>
          </a:prstGeom>
        </p:spPr>
      </p:pic>
    </p:spTree>
    <p:extLst>
      <p:ext uri="{BB962C8B-B14F-4D97-AF65-F5344CB8AC3E}">
        <p14:creationId xmlns:p14="http://schemas.microsoft.com/office/powerpoint/2010/main" val="2963538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24</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25525" y="2519819"/>
            <a:ext cx="4140000" cy="4680018"/>
          </a:xfrm>
        </p:spPr>
        <p:txBody>
          <a:bodyPr>
            <a:normAutofit/>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Złoże strategiczne.</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Uznanie złoża za strategiczne jest kompetencją ministra właściwego ds. środowiska. Postępowanie w tej sprawie jest wszczynane z urzędu, a uznanie złoża za strategiczne następuje w drodze decyzji administracyjnej.</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Ważne: o wszczęciu postępowania w tym zakresie minister zawiadamia gminy, na terenie których położone jest złoże.</a:t>
            </a:r>
          </a:p>
          <a:p>
            <a:endParaRPr lang="pl-PL" dirty="0"/>
          </a:p>
        </p:txBody>
      </p:sp>
      <p:pic>
        <p:nvPicPr>
          <p:cNvPr id="2" name="Obraz 1">
            <a:extLst>
              <a:ext uri="{FF2B5EF4-FFF2-40B4-BE49-F238E27FC236}">
                <a16:creationId xmlns:a16="http://schemas.microsoft.com/office/drawing/2014/main" id="{0009139D-BDDC-A2BA-0990-E32A7FACCE53}"/>
              </a:ext>
            </a:extLst>
          </p:cNvPr>
          <p:cNvPicPr>
            <a:picLocks noChangeAspect="1"/>
          </p:cNvPicPr>
          <p:nvPr/>
        </p:nvPicPr>
        <p:blipFill>
          <a:blip r:embed="rId2"/>
          <a:stretch>
            <a:fillRect/>
          </a:stretch>
        </p:blipFill>
        <p:spPr>
          <a:xfrm>
            <a:off x="5347890" y="2687161"/>
            <a:ext cx="4966568" cy="2748046"/>
          </a:xfrm>
          <a:prstGeom prst="rect">
            <a:avLst/>
          </a:prstGeom>
        </p:spPr>
      </p:pic>
      <p:pic>
        <p:nvPicPr>
          <p:cNvPr id="3" name="Obraz 2">
            <a:extLst>
              <a:ext uri="{FF2B5EF4-FFF2-40B4-BE49-F238E27FC236}">
                <a16:creationId xmlns:a16="http://schemas.microsoft.com/office/drawing/2014/main" id="{00DE06FD-3144-B6C3-FBEE-DE14F9BF77C2}"/>
              </a:ext>
            </a:extLst>
          </p:cNvPr>
          <p:cNvPicPr>
            <a:picLocks noChangeAspect="1"/>
          </p:cNvPicPr>
          <p:nvPr/>
        </p:nvPicPr>
        <p:blipFill>
          <a:blip r:embed="rId3"/>
          <a:stretch>
            <a:fillRect/>
          </a:stretch>
        </p:blipFill>
        <p:spPr>
          <a:xfrm>
            <a:off x="5417914" y="5403005"/>
            <a:ext cx="4534520" cy="458453"/>
          </a:xfrm>
          <a:prstGeom prst="rect">
            <a:avLst/>
          </a:prstGeom>
        </p:spPr>
      </p:pic>
    </p:spTree>
    <p:extLst>
      <p:ext uri="{BB962C8B-B14F-4D97-AF65-F5344CB8AC3E}">
        <p14:creationId xmlns:p14="http://schemas.microsoft.com/office/powerpoint/2010/main" val="2850717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25</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25525" y="2519819"/>
            <a:ext cx="4140000" cy="4680018"/>
          </a:xfrm>
        </p:spPr>
        <p:txBody>
          <a:bodyPr>
            <a:normAutofit/>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Złoże strategiczne.</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Strategiczność złoża wynika z jego znaczenia dla gospodarki kraju, wielkości zasobów, unikalnych parametrów jego kopaliny. </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Możliwość częściowego uznania strategiczności złoża.</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Istotna współpraca ministra ze służbą geologiczną.</a:t>
            </a:r>
          </a:p>
          <a:p>
            <a:endParaRPr lang="pl-PL" dirty="0"/>
          </a:p>
        </p:txBody>
      </p:sp>
      <p:pic>
        <p:nvPicPr>
          <p:cNvPr id="7" name="Obraz 6">
            <a:extLst>
              <a:ext uri="{FF2B5EF4-FFF2-40B4-BE49-F238E27FC236}">
                <a16:creationId xmlns:a16="http://schemas.microsoft.com/office/drawing/2014/main" id="{C34541D8-AEED-2820-DF39-E8816074FEC4}"/>
              </a:ext>
            </a:extLst>
          </p:cNvPr>
          <p:cNvPicPr>
            <a:picLocks noChangeAspect="1"/>
          </p:cNvPicPr>
          <p:nvPr/>
        </p:nvPicPr>
        <p:blipFill>
          <a:blip r:embed="rId2"/>
          <a:stretch>
            <a:fillRect/>
          </a:stretch>
        </p:blipFill>
        <p:spPr>
          <a:xfrm>
            <a:off x="5099346" y="2010495"/>
            <a:ext cx="4855072" cy="4703351"/>
          </a:xfrm>
          <a:prstGeom prst="rect">
            <a:avLst/>
          </a:prstGeom>
        </p:spPr>
      </p:pic>
    </p:spTree>
    <p:extLst>
      <p:ext uri="{BB962C8B-B14F-4D97-AF65-F5344CB8AC3E}">
        <p14:creationId xmlns:p14="http://schemas.microsoft.com/office/powerpoint/2010/main" val="876862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26</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1" y="3259267"/>
            <a:ext cx="4140000" cy="2412146"/>
          </a:xfrm>
        </p:spPr>
        <p:txBody>
          <a:bodyPr>
            <a:normAutofit/>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Złoże strategiczne.</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Decyzja ministra wydawana zawsze po opinii(w drodze postanowienia) wójta/burmistrza/prezydenta miasta. Zakres opinii: granice złoża, sposób zagospodarowania terenu złoża.</a:t>
            </a:r>
          </a:p>
          <a:p>
            <a:pPr marL="0" indent="0">
              <a:buNone/>
            </a:pPr>
            <a:endParaRPr lang="pl-PL" dirty="0"/>
          </a:p>
        </p:txBody>
      </p:sp>
      <p:pic>
        <p:nvPicPr>
          <p:cNvPr id="7" name="Obraz 6">
            <a:extLst>
              <a:ext uri="{FF2B5EF4-FFF2-40B4-BE49-F238E27FC236}">
                <a16:creationId xmlns:a16="http://schemas.microsoft.com/office/drawing/2014/main" id="{C34541D8-AEED-2820-DF39-E8816074FEC4}"/>
              </a:ext>
            </a:extLst>
          </p:cNvPr>
          <p:cNvPicPr>
            <a:picLocks noChangeAspect="1"/>
          </p:cNvPicPr>
          <p:nvPr/>
        </p:nvPicPr>
        <p:blipFill>
          <a:blip r:embed="rId2"/>
          <a:stretch>
            <a:fillRect/>
          </a:stretch>
        </p:blipFill>
        <p:spPr>
          <a:xfrm>
            <a:off x="5099346" y="2010495"/>
            <a:ext cx="4855072" cy="4703351"/>
          </a:xfrm>
          <a:prstGeom prst="rect">
            <a:avLst/>
          </a:prstGeom>
        </p:spPr>
      </p:pic>
    </p:spTree>
    <p:extLst>
      <p:ext uri="{BB962C8B-B14F-4D97-AF65-F5344CB8AC3E}">
        <p14:creationId xmlns:p14="http://schemas.microsoft.com/office/powerpoint/2010/main" val="55893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27</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1" y="2010495"/>
            <a:ext cx="4140000" cy="5009342"/>
          </a:xfrm>
        </p:spPr>
        <p:txBody>
          <a:bodyPr>
            <a:normAutofit/>
          </a:bodyPr>
          <a:lstStyle/>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Decyzja ministra zawiera warunki, jakie gmina powinna spełnić w związku z dostosowaniem swoich aktów planistycznych. </a:t>
            </a:r>
          </a:p>
          <a:p>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Możliwość uchylenia lub zmiany decyzji przez ministra właściwego do spraw środowiska. </a:t>
            </a:r>
          </a:p>
          <a:p>
            <a:pPr marL="0" indent="0">
              <a:buNone/>
            </a:pPr>
            <a:endParaRPr lang="pl-PL" dirty="0"/>
          </a:p>
        </p:txBody>
      </p:sp>
      <p:pic>
        <p:nvPicPr>
          <p:cNvPr id="2" name="Obraz 1">
            <a:extLst>
              <a:ext uri="{FF2B5EF4-FFF2-40B4-BE49-F238E27FC236}">
                <a16:creationId xmlns:a16="http://schemas.microsoft.com/office/drawing/2014/main" id="{580CAD77-D7FA-5193-58FF-B8EF966D512D}"/>
              </a:ext>
            </a:extLst>
          </p:cNvPr>
          <p:cNvPicPr>
            <a:picLocks noChangeAspect="1"/>
          </p:cNvPicPr>
          <p:nvPr/>
        </p:nvPicPr>
        <p:blipFill>
          <a:blip r:embed="rId2"/>
          <a:stretch>
            <a:fillRect/>
          </a:stretch>
        </p:blipFill>
        <p:spPr>
          <a:xfrm>
            <a:off x="5319393" y="1581940"/>
            <a:ext cx="4534520" cy="1333682"/>
          </a:xfrm>
          <a:prstGeom prst="rect">
            <a:avLst/>
          </a:prstGeom>
        </p:spPr>
      </p:pic>
      <p:pic>
        <p:nvPicPr>
          <p:cNvPr id="3" name="Obraz 2">
            <a:extLst>
              <a:ext uri="{FF2B5EF4-FFF2-40B4-BE49-F238E27FC236}">
                <a16:creationId xmlns:a16="http://schemas.microsoft.com/office/drawing/2014/main" id="{4AC872C4-2FEA-AA43-857C-F411541D983F}"/>
              </a:ext>
            </a:extLst>
          </p:cNvPr>
          <p:cNvPicPr>
            <a:picLocks noChangeAspect="1"/>
          </p:cNvPicPr>
          <p:nvPr/>
        </p:nvPicPr>
        <p:blipFill>
          <a:blip r:embed="rId3"/>
          <a:stretch>
            <a:fillRect/>
          </a:stretch>
        </p:blipFill>
        <p:spPr>
          <a:xfrm>
            <a:off x="5292186" y="3059022"/>
            <a:ext cx="4534519" cy="2450640"/>
          </a:xfrm>
          <a:prstGeom prst="rect">
            <a:avLst/>
          </a:prstGeom>
        </p:spPr>
      </p:pic>
      <p:pic>
        <p:nvPicPr>
          <p:cNvPr id="8" name="Obraz 7">
            <a:extLst>
              <a:ext uri="{FF2B5EF4-FFF2-40B4-BE49-F238E27FC236}">
                <a16:creationId xmlns:a16="http://schemas.microsoft.com/office/drawing/2014/main" id="{FC798C68-447D-20EE-7E2D-858581319C04}"/>
              </a:ext>
            </a:extLst>
          </p:cNvPr>
          <p:cNvPicPr>
            <a:picLocks noChangeAspect="1"/>
          </p:cNvPicPr>
          <p:nvPr/>
        </p:nvPicPr>
        <p:blipFill>
          <a:blip r:embed="rId4"/>
          <a:stretch>
            <a:fillRect/>
          </a:stretch>
        </p:blipFill>
        <p:spPr>
          <a:xfrm>
            <a:off x="5273268" y="5621296"/>
            <a:ext cx="4566907" cy="1234073"/>
          </a:xfrm>
          <a:prstGeom prst="rect">
            <a:avLst/>
          </a:prstGeom>
        </p:spPr>
      </p:pic>
      <p:pic>
        <p:nvPicPr>
          <p:cNvPr id="9" name="Obraz 8">
            <a:extLst>
              <a:ext uri="{FF2B5EF4-FFF2-40B4-BE49-F238E27FC236}">
                <a16:creationId xmlns:a16="http://schemas.microsoft.com/office/drawing/2014/main" id="{8F29D495-5B37-1831-737F-9C9A2FB5A56F}"/>
              </a:ext>
            </a:extLst>
          </p:cNvPr>
          <p:cNvPicPr>
            <a:picLocks noChangeAspect="1"/>
          </p:cNvPicPr>
          <p:nvPr/>
        </p:nvPicPr>
        <p:blipFill>
          <a:blip r:embed="rId5"/>
          <a:stretch>
            <a:fillRect/>
          </a:stretch>
        </p:blipFill>
        <p:spPr>
          <a:xfrm>
            <a:off x="1025525" y="4539312"/>
            <a:ext cx="3958838" cy="2518382"/>
          </a:xfrm>
          <a:prstGeom prst="rect">
            <a:avLst/>
          </a:prstGeom>
        </p:spPr>
      </p:pic>
    </p:spTree>
    <p:extLst>
      <p:ext uri="{BB962C8B-B14F-4D97-AF65-F5344CB8AC3E}">
        <p14:creationId xmlns:p14="http://schemas.microsoft.com/office/powerpoint/2010/main" val="242387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28</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0" y="2010495"/>
            <a:ext cx="4988057" cy="5009342"/>
          </a:xfrm>
        </p:spPr>
        <p:txBody>
          <a:bodyPr>
            <a:normAutofit fontScale="92500"/>
          </a:bodyPr>
          <a:lstStyle/>
          <a:p>
            <a:pPr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Kwestia rekultywacji. </a:t>
            </a:r>
          </a:p>
          <a:p>
            <a:pPr algn="just"/>
            <a:r>
              <a:rPr lang="pl-PL" dirty="0">
                <a:solidFill>
                  <a:srgbClr val="211D1E"/>
                </a:solidFill>
                <a:latin typeface="Open Sans" panose="020B0606030504020204" pitchFamily="34" charset="0"/>
                <a:ea typeface="Open Sans" panose="020B0606030504020204" pitchFamily="34" charset="0"/>
                <a:cs typeface="Open Sans" panose="020B0606030504020204" pitchFamily="34" charset="0"/>
              </a:rPr>
              <a:t>U</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stawa </a:t>
            </a:r>
            <a:r>
              <a:rPr lang="pl-PL"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PrGeolGórn</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oraz wydane do niej akty wykonawcze formułują szereg przepisów o charakterze </a:t>
            </a:r>
            <a:r>
              <a:rPr lang="pl-PL"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prewencyjnym</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które mają za zadanie z jednej strony prowadzenie uporządkowanych czynności wygaszania działalności górniczej i ochrony środowiska, z drugiej strony natomiast ochronę złóż kopalin.</a:t>
            </a:r>
          </a:p>
          <a:p>
            <a:pPr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Obowiązek określenia przez przedsiębiorcę przewidywanego sposobu likwidacji zakładu górniczego w projekcie zagospodarowania złoża (§ 2 ust. 2 pkt 12 </a:t>
            </a:r>
            <a:r>
              <a:rPr lang="pl-PL"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ZagZłRozp</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oraz utworzenia </a:t>
            </a:r>
            <a:r>
              <a:rPr lang="pl-PL"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funduszu likwidacji zakładu górniczego</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który zasilany jest przez przedsiębiorcę. </a:t>
            </a:r>
          </a:p>
          <a:p>
            <a:pPr algn="just"/>
            <a:endPar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pPr algn="just"/>
            <a:endPar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dirty="0"/>
          </a:p>
        </p:txBody>
      </p:sp>
      <p:pic>
        <p:nvPicPr>
          <p:cNvPr id="7" name="Obraz 6">
            <a:extLst>
              <a:ext uri="{FF2B5EF4-FFF2-40B4-BE49-F238E27FC236}">
                <a16:creationId xmlns:a16="http://schemas.microsoft.com/office/drawing/2014/main" id="{785C81AC-27E9-35E0-AC2C-13E55BCB5250}"/>
              </a:ext>
            </a:extLst>
          </p:cNvPr>
          <p:cNvPicPr>
            <a:picLocks noChangeAspect="1"/>
          </p:cNvPicPr>
          <p:nvPr/>
        </p:nvPicPr>
        <p:blipFill>
          <a:blip r:embed="rId2"/>
          <a:stretch>
            <a:fillRect/>
          </a:stretch>
        </p:blipFill>
        <p:spPr>
          <a:xfrm>
            <a:off x="6373565" y="2932737"/>
            <a:ext cx="4318248" cy="2878832"/>
          </a:xfrm>
          <a:prstGeom prst="rect">
            <a:avLst/>
          </a:prstGeom>
        </p:spPr>
      </p:pic>
    </p:spTree>
    <p:extLst>
      <p:ext uri="{BB962C8B-B14F-4D97-AF65-F5344CB8AC3E}">
        <p14:creationId xmlns:p14="http://schemas.microsoft.com/office/powerpoint/2010/main" val="2041378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29</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0" y="2010495"/>
            <a:ext cx="4988057" cy="5009342"/>
          </a:xfrm>
        </p:spPr>
        <p:txBody>
          <a:bodyPr>
            <a:normAutofit fontScale="77500" lnSpcReduction="20000"/>
          </a:bodyPr>
          <a:lstStyle/>
          <a:p>
            <a:pPr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Środki funduszu stanowią koszty uzyskania przychodów w rozumieniu przepisów o podatku dochodowym (art. 128 ust. 8 </a:t>
            </a:r>
            <a:r>
              <a:rPr lang="pl-PL"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PrGeolGórn</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zaś wpłaty przedsiębiorcy kształtują się następująco: </a:t>
            </a:r>
          </a:p>
          <a:p>
            <a:pPr lvl="1"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w przypadku wydobywania kopalin ze złóż metodą robót podziemnych lub otworów wiertniczych, podziemnego bezzbiornikowego magazynowania substancji oraz podziemnego składowania odpadów na fundusz przeznacza się co najmniej </a:t>
            </a:r>
            <a:r>
              <a:rPr lang="pl-PL"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3% odpisów amortyzacyjnych od środków trwałych </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zakładu górniczego. Podstawą obliczenia tych odpisów są przepisy o podatku dochodowym </a:t>
            </a:r>
          </a:p>
          <a:p>
            <a:pPr lvl="1"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odnośnie do wydobywania kopalin ze złóż metodą odkrywkową wpłaty na fundusz wynoszą nie mniej niż </a:t>
            </a:r>
            <a:r>
              <a:rPr lang="pl-PL"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10% należnej opłaty eksploatacyjnej</a:t>
            </a:r>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a:t>
            </a:r>
          </a:p>
          <a:p>
            <a:pPr algn="just"/>
            <a:endParaRPr lang="pl-PL" dirty="0">
              <a:solidFill>
                <a:srgbClr val="211D1E"/>
              </a:solidFill>
              <a:effectLst/>
              <a:latin typeface="Times New Roman" panose="02020603050405020304" pitchFamily="18" charset="0"/>
            </a:endParaRPr>
          </a:p>
        </p:txBody>
      </p:sp>
      <p:pic>
        <p:nvPicPr>
          <p:cNvPr id="10242" name="Picture 2" descr="Free Excavation Hole Gravel Removal photo and picture">
            <a:extLst>
              <a:ext uri="{FF2B5EF4-FFF2-40B4-BE49-F238E27FC236}">
                <a16:creationId xmlns:a16="http://schemas.microsoft.com/office/drawing/2014/main" id="{5ECF4E3A-C9F5-A739-EC5E-F68F8792F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940" y="3209939"/>
            <a:ext cx="4434873" cy="210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50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8" name="Symbol zastępczy zawartości 7">
            <a:extLst>
              <a:ext uri="{FF2B5EF4-FFF2-40B4-BE49-F238E27FC236}">
                <a16:creationId xmlns:a16="http://schemas.microsoft.com/office/drawing/2014/main" id="{18879CC0-8DDC-0D5B-5A3B-46AFBAAAB10B}"/>
              </a:ext>
            </a:extLst>
          </p:cNvPr>
          <p:cNvSpPr>
            <a:spLocks noGrp="1"/>
          </p:cNvSpPr>
          <p:nvPr>
            <p:ph sz="half" idx="1"/>
          </p:nvPr>
        </p:nvSpPr>
        <p:spPr>
          <a:xfrm>
            <a:off x="1025906" y="1979837"/>
            <a:ext cx="5112088" cy="5040000"/>
          </a:xfrm>
        </p:spPr>
        <p:txBody>
          <a:bodyPr>
            <a:noAutofit/>
          </a:bodyPr>
          <a:lstStyle/>
          <a:p>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Kluczowe znaczenie planowania przestrzennego dla działalności geologiczno-górniczej wynika z art. 7 </a:t>
            </a:r>
            <a:r>
              <a:rPr lang="pl-PL" sz="12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PrGeolGórn</a:t>
            </a:r>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(„podejmowanie i wykonywanie działalności określonej ustawą jest dozwolone tylko wówczas, jeżeli nie naruszy ona przeznaczenia nieruchomości określonego w miejscowym planie zagospodarowania przestrzennego oraz w odrębnych przepisach” (ust. 1)). </a:t>
            </a:r>
          </a:p>
          <a:p>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W przypadku braku miejscowego planu zagospodarowania przestrzennego podejmowanie i wykonywanie działalności określonej ustawą jest dopuszczalne tylko wówczas, jeżeli nie naruszy ona sposobu wykorzystania nieruchomości wynikającego z planu ogólnego gminy oraz przepisów odrębnych.</a:t>
            </a:r>
          </a:p>
          <a:p>
            <a:r>
              <a:rPr lang="pl-PL" sz="1200" dirty="0">
                <a:solidFill>
                  <a:srgbClr val="211D1E"/>
                </a:solidFill>
                <a:latin typeface="Open Sans" panose="020B0606030504020204" pitchFamily="34" charset="0"/>
                <a:ea typeface="Open Sans" panose="020B0606030504020204" pitchFamily="34" charset="0"/>
                <a:cs typeface="Open Sans" panose="020B0606030504020204" pitchFamily="34" charset="0"/>
              </a:rPr>
              <a:t>Dopuszczalność wykonywania działalności geologiczno-górniczej od przesłanek kształtujących się na podstawie innych aktów prawnych, regulujących kwestie przeznaczenia nieruchomości.</a:t>
            </a:r>
          </a:p>
          <a:p>
            <a:endPar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endParaRPr lang="pl-PL" sz="1200" dirty="0"/>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3</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7170" name="Picture 2" descr="Jak czytać miejscowy plan zagospodarowania przestrzennego? - z ogrodem na TY">
            <a:extLst>
              <a:ext uri="{FF2B5EF4-FFF2-40B4-BE49-F238E27FC236}">
                <a16:creationId xmlns:a16="http://schemas.microsoft.com/office/drawing/2014/main" id="{A6089558-3004-46A8-CA1E-9D3C23FF0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121" y="2739643"/>
            <a:ext cx="4242692" cy="276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856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30</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0" y="2010495"/>
            <a:ext cx="4988057" cy="5009342"/>
          </a:xfrm>
        </p:spPr>
        <p:txBody>
          <a:bodyPr>
            <a:normAutofit/>
          </a:bodyPr>
          <a:lstStyle/>
          <a:p>
            <a:pPr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Środki funduszu mogą być przeznaczone na pokrycie kosztów ponoszonych na likwidację zakładu górniczego. Przedsiębiorca zobowiązany jest wówczas do: </a:t>
            </a:r>
          </a:p>
          <a:p>
            <a:pPr lvl="1"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zabezpieczenia lub likwidacji wyrobisk górniczych oraz urządzeń, instalacji i obiektów zakładu górniczego, </a:t>
            </a:r>
          </a:p>
          <a:p>
            <a:pPr lvl="1"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przedsięwzięcia niezbędnych środków chroniących sąsiednie złoża kopalin oraz wyrobiska sąsiednich zakładów górniczych, </a:t>
            </a:r>
          </a:p>
          <a:p>
            <a:pPr lvl="1" algn="just"/>
            <a:r>
              <a:rPr lang="pl-PL"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przedsięwzięcia niezbędnych środków w celu ochrony środowiska oraz rekultywacji gruntów po działalności górniczej.</a:t>
            </a:r>
          </a:p>
          <a:p>
            <a:pPr algn="just"/>
            <a:endParaRPr lang="pl-PL" dirty="0">
              <a:solidFill>
                <a:srgbClr val="211D1E"/>
              </a:solidFill>
              <a:effectLst/>
              <a:latin typeface="Times New Roman" panose="02020603050405020304" pitchFamily="18" charset="0"/>
            </a:endParaRPr>
          </a:p>
        </p:txBody>
      </p:sp>
      <p:pic>
        <p:nvPicPr>
          <p:cNvPr id="2" name="Obraz 1">
            <a:extLst>
              <a:ext uri="{FF2B5EF4-FFF2-40B4-BE49-F238E27FC236}">
                <a16:creationId xmlns:a16="http://schemas.microsoft.com/office/drawing/2014/main" id="{03ED9DC6-AA54-F61F-3F9E-C7AECA9DB3B3}"/>
              </a:ext>
            </a:extLst>
          </p:cNvPr>
          <p:cNvPicPr>
            <a:picLocks noChangeAspect="1"/>
          </p:cNvPicPr>
          <p:nvPr/>
        </p:nvPicPr>
        <p:blipFill>
          <a:blip r:embed="rId2"/>
          <a:stretch>
            <a:fillRect/>
          </a:stretch>
        </p:blipFill>
        <p:spPr>
          <a:xfrm>
            <a:off x="6549565" y="2742313"/>
            <a:ext cx="4071270" cy="3545706"/>
          </a:xfrm>
          <a:prstGeom prst="rect">
            <a:avLst/>
          </a:prstGeom>
        </p:spPr>
      </p:pic>
    </p:spTree>
    <p:extLst>
      <p:ext uri="{BB962C8B-B14F-4D97-AF65-F5344CB8AC3E}">
        <p14:creationId xmlns:p14="http://schemas.microsoft.com/office/powerpoint/2010/main" val="2586082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31</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0" y="2010495"/>
            <a:ext cx="4988057" cy="5009342"/>
          </a:xfrm>
        </p:spPr>
        <p:txBody>
          <a:bodyPr>
            <a:normAutofit fontScale="62500" lnSpcReduction="20000"/>
          </a:bodyPr>
          <a:lstStyle/>
          <a:p>
            <a:pPr algn="just"/>
            <a:r>
              <a:rPr lang="pl-PL" sz="2000" b="1"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Rekultywacja gruntów </a:t>
            </a:r>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jest jednym z obligatoryjnych działań w procesie likwidacji zakładu górniczego. Rekultywację gruntów poeksploatacyjnych planuje się, projektuje i realizuje na wszystkich etapach działalności </a:t>
            </a:r>
            <a:r>
              <a:rPr lang="pl-PL" sz="2000" dirty="0">
                <a:solidFill>
                  <a:srgbClr val="211D1E"/>
                </a:solidFill>
                <a:latin typeface="Open Sans" panose="020B0606030504020204" pitchFamily="34" charset="0"/>
                <a:ea typeface="Open Sans" panose="020B0606030504020204" pitchFamily="34" charset="0"/>
                <a:cs typeface="Open Sans" panose="020B0606030504020204" pitchFamily="34" charset="0"/>
              </a:rPr>
              <a:t>górniczej.</a:t>
            </a:r>
          </a:p>
          <a:p>
            <a:pPr algn="just"/>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Pojęcie rekultywacji gruntów zdefiniowane jest w ustawie o ochronie gruntów rolnych i leśnych (</a:t>
            </a:r>
            <a:r>
              <a:rPr lang="pl-PL" sz="20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OchrGrU</a:t>
            </a:r>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którą stosuje się odpowiednio do gruntów poeksploatacyjnych (art. 129 ust. 2 </a:t>
            </a:r>
            <a:r>
              <a:rPr lang="pl-PL" sz="20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PrGeolGórn</a:t>
            </a:r>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Oznacza ono nadanie lub przywrócenie gruntom zdegradowanym albo zdewastowanym wartości użytkowych lub przyrodniczych przez właściwe ukształtowanie rzeźby terenu, poprawienie właściwości fizycznych i chemicznych, uregulowanie stosunków wodnych, odtworzenie gleb, umocnienie skarp oraz odbudowanie lub zbudowanie niezbędnych dróg (art. 4 pkt 18 </a:t>
            </a:r>
            <a:r>
              <a:rPr lang="pl-PL" sz="20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OchrGrU</a:t>
            </a:r>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a:t>
            </a:r>
          </a:p>
          <a:p>
            <a:pPr algn="just"/>
            <a:endParaRPr lang="pl-PL" dirty="0">
              <a:solidFill>
                <a:srgbClr val="211D1E"/>
              </a:solidFill>
              <a:effectLst/>
              <a:latin typeface="Times New Roman" panose="02020603050405020304" pitchFamily="18" charset="0"/>
            </a:endParaRPr>
          </a:p>
        </p:txBody>
      </p:sp>
      <p:pic>
        <p:nvPicPr>
          <p:cNvPr id="2" name="Obraz 1">
            <a:extLst>
              <a:ext uri="{FF2B5EF4-FFF2-40B4-BE49-F238E27FC236}">
                <a16:creationId xmlns:a16="http://schemas.microsoft.com/office/drawing/2014/main" id="{78B02C5F-DD14-177A-717D-6FF445ACB6DE}"/>
              </a:ext>
            </a:extLst>
          </p:cNvPr>
          <p:cNvPicPr>
            <a:picLocks noChangeAspect="1"/>
          </p:cNvPicPr>
          <p:nvPr/>
        </p:nvPicPr>
        <p:blipFill>
          <a:blip r:embed="rId2"/>
          <a:stretch>
            <a:fillRect/>
          </a:stretch>
        </p:blipFill>
        <p:spPr>
          <a:xfrm>
            <a:off x="5993977" y="2915741"/>
            <a:ext cx="4586544" cy="3018780"/>
          </a:xfrm>
          <a:prstGeom prst="rect">
            <a:avLst/>
          </a:prstGeom>
        </p:spPr>
      </p:pic>
    </p:spTree>
    <p:extLst>
      <p:ext uri="{BB962C8B-B14F-4D97-AF65-F5344CB8AC3E}">
        <p14:creationId xmlns:p14="http://schemas.microsoft.com/office/powerpoint/2010/main" val="3230446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32</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0" y="2010495"/>
            <a:ext cx="4988057" cy="5009342"/>
          </a:xfrm>
        </p:spPr>
        <p:txBody>
          <a:bodyPr>
            <a:normAutofit fontScale="77500" lnSpcReduction="20000"/>
          </a:bodyPr>
          <a:lstStyle/>
          <a:p>
            <a:pPr algn="just"/>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Organem właściwym w zakresie wydawania decyzji administracyjnych w sprawie </a:t>
            </a:r>
            <a:r>
              <a:rPr lang="pl-PL" sz="20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rekutywacji</a:t>
            </a:r>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gruntów poeksploatacyjnych jest starosta. Decyzja starosty określająca sposób rekultywacji i zagospodarowania gruntów określa następujące elementy (art. 22 ust. 1 </a:t>
            </a:r>
            <a:r>
              <a:rPr lang="pl-PL" sz="20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OchrGrU</a:t>
            </a:r>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a:t>
            </a:r>
          </a:p>
          <a:p>
            <a:pPr lvl="1" algn="just"/>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stopień ograniczenia lub utraty wartości użytkowej gruntów, ustalony na podstawie opinii odpowiednich rzeczoznawców, </a:t>
            </a:r>
          </a:p>
          <a:p>
            <a:pPr lvl="1" algn="just"/>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osobę zobowiązaną do rekultywacji gruntów, </a:t>
            </a:r>
          </a:p>
          <a:p>
            <a:pPr lvl="1" algn="just"/>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kierunek i termin wykonania rekultywacji gruntów, </a:t>
            </a:r>
          </a:p>
          <a:p>
            <a:pPr lvl="1" algn="just"/>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uznanie rekultywacji za zakończoną. </a:t>
            </a:r>
          </a:p>
          <a:p>
            <a:pPr algn="just"/>
            <a:endParaRPr lang="pl-PL" dirty="0">
              <a:solidFill>
                <a:srgbClr val="211D1E"/>
              </a:solidFill>
              <a:effectLst/>
              <a:latin typeface="Times New Roman" panose="02020603050405020304" pitchFamily="18" charset="0"/>
            </a:endParaRPr>
          </a:p>
        </p:txBody>
      </p:sp>
      <p:pic>
        <p:nvPicPr>
          <p:cNvPr id="2" name="Obraz 1">
            <a:extLst>
              <a:ext uri="{FF2B5EF4-FFF2-40B4-BE49-F238E27FC236}">
                <a16:creationId xmlns:a16="http://schemas.microsoft.com/office/drawing/2014/main" id="{090DBAE2-3C6A-2959-B7F3-80EC011DD0A7}"/>
              </a:ext>
            </a:extLst>
          </p:cNvPr>
          <p:cNvPicPr>
            <a:picLocks noChangeAspect="1"/>
          </p:cNvPicPr>
          <p:nvPr/>
        </p:nvPicPr>
        <p:blipFill>
          <a:blip r:embed="rId2"/>
          <a:stretch>
            <a:fillRect/>
          </a:stretch>
        </p:blipFill>
        <p:spPr>
          <a:xfrm>
            <a:off x="6103511" y="2811630"/>
            <a:ext cx="4210947" cy="3376414"/>
          </a:xfrm>
          <a:prstGeom prst="rect">
            <a:avLst/>
          </a:prstGeom>
        </p:spPr>
      </p:pic>
    </p:spTree>
    <p:extLst>
      <p:ext uri="{BB962C8B-B14F-4D97-AF65-F5344CB8AC3E}">
        <p14:creationId xmlns:p14="http://schemas.microsoft.com/office/powerpoint/2010/main" val="177915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33</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sp>
        <p:nvSpPr>
          <p:cNvPr id="10" name="Symbol zastępczy zawartości 9">
            <a:extLst>
              <a:ext uri="{FF2B5EF4-FFF2-40B4-BE49-F238E27FC236}">
                <a16:creationId xmlns:a16="http://schemas.microsoft.com/office/drawing/2014/main" id="{743F074B-9200-A5F1-EDAD-8F78230468F7}"/>
              </a:ext>
            </a:extLst>
          </p:cNvPr>
          <p:cNvSpPr>
            <a:spLocks noGrp="1"/>
          </p:cNvSpPr>
          <p:nvPr>
            <p:ph sz="half" idx="1"/>
          </p:nvPr>
        </p:nvSpPr>
        <p:spPr>
          <a:xfrm>
            <a:off x="1005920" y="2010495"/>
            <a:ext cx="4988057" cy="5009342"/>
          </a:xfrm>
        </p:spPr>
        <p:txBody>
          <a:bodyPr>
            <a:normAutofit/>
          </a:bodyPr>
          <a:lstStyle/>
          <a:p>
            <a:pPr algn="just"/>
            <a:r>
              <a:rPr lang="pl-PL" sz="20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Zakończenie rekultywacji gruntów poeksploatacyjnych następuje w drodze decyzji administracyjnej wydawanej przez starostę. Starosta wydaje decyzje po zasięgnięciu opinii dyrektora właściwego terenowo okręgowego urzędu górniczego – w odniesieniu do działalności górniczej, dyrektora regionalnej dyrekcji Lasów Państwowych lub dyrektora parku narodowego – w odniesieniu do gruntów o projektowanym leśnym kierunku rekultywacji oraz wójta (burmistrza, prezydenta miasta), na terenie którego znajdują się grunty podlegające rekultywacji. </a:t>
            </a:r>
          </a:p>
        </p:txBody>
      </p:sp>
      <p:pic>
        <p:nvPicPr>
          <p:cNvPr id="11266" name="Picture 2" descr="Zrekultywowane gminne składowisko odpadów komunalnych/Ścieżka ekologiczna |  Urząd Gminy Borowie">
            <a:extLst>
              <a:ext uri="{FF2B5EF4-FFF2-40B4-BE49-F238E27FC236}">
                <a16:creationId xmlns:a16="http://schemas.microsoft.com/office/drawing/2014/main" id="{439AE0BA-54F3-E9F5-1C45-9C0B34BB2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621" y="2699717"/>
            <a:ext cx="4463485" cy="334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927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0CD17717-5751-F730-50BD-CBB39F57635A}"/>
              </a:ext>
            </a:extLst>
          </p:cNvPr>
          <p:cNvSpPr>
            <a:spLocks noGrp="1"/>
          </p:cNvSpPr>
          <p:nvPr>
            <p:ph type="title"/>
          </p:nvPr>
        </p:nvSpPr>
        <p:spPr/>
        <p:txBody>
          <a:bodyPr/>
          <a:lstStyle/>
          <a:p>
            <a:r>
              <a:rPr lang="pl-PL" dirty="0"/>
              <a:t>Dziękuję za uwagę!</a:t>
            </a:r>
          </a:p>
        </p:txBody>
      </p:sp>
      <p:pic>
        <p:nvPicPr>
          <p:cNvPr id="7" name="Symbol zastępczy obrazu 6">
            <a:extLst>
              <a:ext uri="{FF2B5EF4-FFF2-40B4-BE49-F238E27FC236}">
                <a16:creationId xmlns:a16="http://schemas.microsoft.com/office/drawing/2014/main" id="{2AAC3231-CD47-4618-92FE-81A0668FF2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 r="6"/>
          <a:stretch>
            <a:fillRect/>
          </a:stretch>
        </p:blipFill>
        <p:spPr/>
      </p:pic>
    </p:spTree>
    <p:extLst>
      <p:ext uri="{BB962C8B-B14F-4D97-AF65-F5344CB8AC3E}">
        <p14:creationId xmlns:p14="http://schemas.microsoft.com/office/powerpoint/2010/main" val="332599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8" name="Symbol zastępczy zawartości 7">
            <a:extLst>
              <a:ext uri="{FF2B5EF4-FFF2-40B4-BE49-F238E27FC236}">
                <a16:creationId xmlns:a16="http://schemas.microsoft.com/office/drawing/2014/main" id="{18879CC0-8DDC-0D5B-5A3B-46AFBAAAB10B}"/>
              </a:ext>
            </a:extLst>
          </p:cNvPr>
          <p:cNvSpPr>
            <a:spLocks noGrp="1"/>
          </p:cNvSpPr>
          <p:nvPr>
            <p:ph sz="half" idx="1"/>
          </p:nvPr>
        </p:nvSpPr>
        <p:spPr>
          <a:xfrm>
            <a:off x="1025906" y="1979837"/>
            <a:ext cx="5112088" cy="5040000"/>
          </a:xfrm>
        </p:spPr>
        <p:txBody>
          <a:bodyPr>
            <a:noAutofit/>
          </a:bodyPr>
          <a:lstStyle/>
          <a:p>
            <a:r>
              <a:rPr lang="pl-PL" sz="1200" dirty="0">
                <a:solidFill>
                  <a:srgbClr val="211D1E"/>
                </a:solidFill>
                <a:latin typeface="Open Sans" panose="020B0606030504020204" pitchFamily="34" charset="0"/>
                <a:ea typeface="Open Sans" panose="020B0606030504020204" pitchFamily="34" charset="0"/>
                <a:cs typeface="Open Sans" panose="020B0606030504020204" pitchFamily="34" charset="0"/>
              </a:rPr>
              <a:t>Podstawowy </a:t>
            </a:r>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akt normatywny dotyczącym kształtowania ładu przestrzennego: ustawa z 27.3.2003 r. o planowaniu i zagospodarowaniu przestrzennym (</a:t>
            </a:r>
            <a:r>
              <a:rPr lang="pl-PL" sz="12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ZagPrzestU</a:t>
            </a:r>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Ustawa reguluje „zasady kształtowania polityki przestrzennej przez jednostki samorządu terytorialnego i organy administracji rządowej oraz zakres i sposoby postępowania w sprawach przeznaczania terenów na określone cele oraz ustalania zasad ich zagospodarowania i zabudowy – przyjmując ład przestrzenny i zrównoważony rozwój za podstawę tych działań” (art. 1 ust. 1). </a:t>
            </a:r>
          </a:p>
          <a:p>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Artykuł 1 ust. 2 </a:t>
            </a:r>
            <a:r>
              <a:rPr lang="pl-PL" sz="12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ZagPrzestU</a:t>
            </a:r>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określa otwarty katalog przesłanek uwzględnianych w planowaniu i zagospodarowaniu przestrzennym – należą do nich m.in. wymagania ładu przestrzennego, w tym urbanistyki i architektury, walory architektoniczne i krajobrazowe, wymagania ochrony środowiska, walory ekonomiczne przestrzeni, prawo własności, potrzeby obronności i bezpieczeństwa państwa oraz potrzeby interesu publicznego. </a:t>
            </a:r>
          </a:p>
          <a:p>
            <a:pPr algn="just"/>
            <a:endPar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endParaRPr lang="pl-PL" sz="1200" dirty="0"/>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4</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8194" name="Picture 2" descr="Co oznaczają symbole MPZP? - OnGeo.pl Blog">
            <a:extLst>
              <a:ext uri="{FF2B5EF4-FFF2-40B4-BE49-F238E27FC236}">
                <a16:creationId xmlns:a16="http://schemas.microsoft.com/office/drawing/2014/main" id="{C2E653EB-29CA-259D-DF53-0CC8D6FF4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994" y="2195661"/>
            <a:ext cx="4560764" cy="406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78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8" name="Symbol zastępczy zawartości 7">
            <a:extLst>
              <a:ext uri="{FF2B5EF4-FFF2-40B4-BE49-F238E27FC236}">
                <a16:creationId xmlns:a16="http://schemas.microsoft.com/office/drawing/2014/main" id="{18879CC0-8DDC-0D5B-5A3B-46AFBAAAB10B}"/>
              </a:ext>
            </a:extLst>
          </p:cNvPr>
          <p:cNvSpPr>
            <a:spLocks noGrp="1"/>
          </p:cNvSpPr>
          <p:nvPr>
            <p:ph sz="half" idx="1"/>
          </p:nvPr>
        </p:nvSpPr>
        <p:spPr>
          <a:xfrm>
            <a:off x="1025906" y="1979837"/>
            <a:ext cx="5112088" cy="5040000"/>
          </a:xfrm>
        </p:spPr>
        <p:txBody>
          <a:bodyPr>
            <a:noAutofit/>
          </a:bodyPr>
          <a:lstStyle/>
          <a:p>
            <a:r>
              <a:rPr lang="pl-PL" sz="1200" dirty="0">
                <a:solidFill>
                  <a:srgbClr val="211D1E"/>
                </a:solidFill>
                <a:latin typeface="Open Sans" panose="020B0606030504020204" pitchFamily="34" charset="0"/>
                <a:ea typeface="Open Sans" panose="020B0606030504020204" pitchFamily="34" charset="0"/>
                <a:cs typeface="Open Sans" panose="020B0606030504020204" pitchFamily="34" charset="0"/>
              </a:rPr>
              <a:t>Wprowadzanie do systemów prawnych współczesnych państw regulacji pozwalających na kształtowanie przez organy władzy publicznej sposobu zagospodarowania przestrzeni stanowi wyraz dostrzeżenia, że realizacja celów publicznych i kierunków rozwoju poszczególnych obszarów (w szczególności w miastach) wymaga ograniczenia możliwości samodzielnego i swobodnego decydowania o przeznaczeniu indywidualnych nieruchomości przez ich właścicieli. </a:t>
            </a:r>
          </a:p>
          <a:p>
            <a:r>
              <a:rPr lang="pl-PL" sz="1200" dirty="0">
                <a:solidFill>
                  <a:srgbClr val="211D1E"/>
                </a:solidFill>
                <a:latin typeface="Open Sans" panose="020B0606030504020204" pitchFamily="34" charset="0"/>
                <a:ea typeface="Open Sans" panose="020B0606030504020204" pitchFamily="34" charset="0"/>
                <a:cs typeface="Open Sans" panose="020B0606030504020204" pitchFamily="34" charset="0"/>
              </a:rPr>
              <a:t>A</a:t>
            </a:r>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rt. 1 ust. 3 </a:t>
            </a:r>
            <a:r>
              <a:rPr lang="pl-PL" sz="1200" dirty="0" err="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ZagPrzestU</a:t>
            </a:r>
            <a:r>
              <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rPr>
              <a:t>, „ustalając przeznaczenie terenu lub określając potencjalny sposób zagospodarowania i korzystania z terenu, organ waży interes publiczny i interesy prywatne, w tym zgłaszane w postaci wniosków i uwag, zmierzające do ochrony istniejącego stanu zagospodarowania terenu, jak i zmian w zakresie jego zagospodarowania, a także analizy ekonomiczne, środowiskowe i społeczne”. </a:t>
            </a:r>
          </a:p>
          <a:p>
            <a:endParaRPr lang="pl-PL" sz="1200" dirty="0">
              <a:solidFill>
                <a:srgbClr val="211D1E"/>
              </a:solidFill>
              <a:latin typeface="Open Sans" panose="020B0606030504020204" pitchFamily="34" charset="0"/>
              <a:ea typeface="Open Sans" panose="020B0606030504020204" pitchFamily="34" charset="0"/>
              <a:cs typeface="Open Sans" panose="020B0606030504020204" pitchFamily="34" charset="0"/>
            </a:endParaRPr>
          </a:p>
          <a:p>
            <a:pPr algn="just"/>
            <a:endParaRPr lang="pl-PL" sz="12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endParaRPr lang="pl-PL" sz="1200" dirty="0"/>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5</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2" name="Obraz 1">
            <a:extLst>
              <a:ext uri="{FF2B5EF4-FFF2-40B4-BE49-F238E27FC236}">
                <a16:creationId xmlns:a16="http://schemas.microsoft.com/office/drawing/2014/main" id="{B2D2BF7C-693F-08F0-A126-130A11793D46}"/>
              </a:ext>
            </a:extLst>
          </p:cNvPr>
          <p:cNvPicPr>
            <a:picLocks noChangeAspect="1"/>
          </p:cNvPicPr>
          <p:nvPr/>
        </p:nvPicPr>
        <p:blipFill>
          <a:blip r:embed="rId2"/>
          <a:stretch>
            <a:fillRect/>
          </a:stretch>
        </p:blipFill>
        <p:spPr>
          <a:xfrm>
            <a:off x="6421571" y="2578096"/>
            <a:ext cx="4270242" cy="3202681"/>
          </a:xfrm>
          <a:prstGeom prst="rect">
            <a:avLst/>
          </a:prstGeom>
        </p:spPr>
      </p:pic>
    </p:spTree>
    <p:extLst>
      <p:ext uri="{BB962C8B-B14F-4D97-AF65-F5344CB8AC3E}">
        <p14:creationId xmlns:p14="http://schemas.microsoft.com/office/powerpoint/2010/main" val="410371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8" name="Symbol zastępczy zawartości 7">
            <a:extLst>
              <a:ext uri="{FF2B5EF4-FFF2-40B4-BE49-F238E27FC236}">
                <a16:creationId xmlns:a16="http://schemas.microsoft.com/office/drawing/2014/main" id="{18879CC0-8DDC-0D5B-5A3B-46AFBAAAB10B}"/>
              </a:ext>
            </a:extLst>
          </p:cNvPr>
          <p:cNvSpPr>
            <a:spLocks noGrp="1"/>
          </p:cNvSpPr>
          <p:nvPr>
            <p:ph sz="half" idx="1"/>
          </p:nvPr>
        </p:nvSpPr>
        <p:spPr>
          <a:xfrm>
            <a:off x="1025906" y="1979837"/>
            <a:ext cx="5328112" cy="5040000"/>
          </a:xfrm>
        </p:spPr>
        <p:txBody>
          <a:bodyPr>
            <a:noAutofit/>
          </a:bodyPr>
          <a:lstStyle/>
          <a:p>
            <a:r>
              <a:rPr lang="pl-PL" sz="1400" b="1" i="0" u="none" strike="noStrike" dirty="0">
                <a:solidFill>
                  <a:srgbClr val="202122"/>
                </a:solidFill>
                <a:effectLst/>
                <a:latin typeface="Arial" panose="020B0604020202020204" pitchFamily="34" charset="0"/>
              </a:rPr>
              <a:t>Plan ogólny gminy</a:t>
            </a:r>
            <a:r>
              <a:rPr lang="pl-PL" sz="1400" b="0" i="0" u="none" strike="noStrike" dirty="0">
                <a:solidFill>
                  <a:srgbClr val="202122"/>
                </a:solidFill>
                <a:effectLst/>
                <a:latin typeface="Arial" panose="020B0604020202020204" pitchFamily="34" charset="0"/>
              </a:rPr>
              <a:t> (</a:t>
            </a:r>
            <a:r>
              <a:rPr lang="pl-PL" sz="1400" b="1" i="0" u="none" strike="noStrike" dirty="0">
                <a:solidFill>
                  <a:srgbClr val="202122"/>
                </a:solidFill>
                <a:effectLst/>
                <a:latin typeface="Arial" panose="020B0604020202020204" pitchFamily="34" charset="0"/>
              </a:rPr>
              <a:t>POG</a:t>
            </a:r>
            <a:r>
              <a:rPr lang="pl-PL" sz="1400" b="0" i="0" u="none" strike="noStrike" dirty="0">
                <a:solidFill>
                  <a:srgbClr val="202122"/>
                </a:solidFill>
                <a:effectLst/>
                <a:latin typeface="Arial" panose="020B0604020202020204" pitchFamily="34" charset="0"/>
              </a:rPr>
              <a:t>) – dokument określający politykę przestrzenną gminy oraz jej sposób zagospodarowania.</a:t>
            </a:r>
          </a:p>
          <a:p>
            <a:pPr algn="l"/>
            <a:r>
              <a:rPr lang="pl-PL" sz="1400" b="0" i="0" u="none" strike="noStrike" dirty="0">
                <a:solidFill>
                  <a:srgbClr val="202122"/>
                </a:solidFill>
                <a:effectLst/>
                <a:latin typeface="Arial" panose="020B0604020202020204" pitchFamily="34" charset="0"/>
              </a:rPr>
              <a:t>Plan ogólny sporządza się dla obszaru całej gminy, z wyłączeniem terenów zamkniętych.</a:t>
            </a:r>
          </a:p>
          <a:p>
            <a:pPr algn="l"/>
            <a:r>
              <a:rPr lang="pl-PL" sz="1400" b="0" i="0" u="none" strike="noStrike" dirty="0">
                <a:solidFill>
                  <a:srgbClr val="202122"/>
                </a:solidFill>
                <a:effectLst/>
                <a:latin typeface="Arial" panose="020B0604020202020204" pitchFamily="34" charset="0"/>
              </a:rPr>
              <a:t>W planie ogólnym określa się </a:t>
            </a:r>
            <a:r>
              <a:rPr lang="pl-PL" sz="1400" b="1" i="0" u="none" strike="noStrike" dirty="0">
                <a:solidFill>
                  <a:srgbClr val="202122"/>
                </a:solidFill>
                <a:effectLst/>
                <a:latin typeface="Arial" panose="020B0604020202020204" pitchFamily="34" charset="0"/>
              </a:rPr>
              <a:t>obowiązkowo</a:t>
            </a:r>
            <a:r>
              <a:rPr lang="pl-PL" sz="1400" b="0" i="0" u="none" strike="noStrike" dirty="0">
                <a:solidFill>
                  <a:srgbClr val="202122"/>
                </a:solidFill>
                <a:effectLst/>
                <a:latin typeface="Arial" panose="020B0604020202020204" pitchFamily="34" charset="0"/>
              </a:rPr>
              <a:t> strefy planistyczne oraz gminne standardy urbanistyczne, a </a:t>
            </a:r>
            <a:r>
              <a:rPr lang="pl-PL" sz="1400" b="1" i="0" u="none" strike="noStrike" dirty="0">
                <a:solidFill>
                  <a:srgbClr val="202122"/>
                </a:solidFill>
                <a:effectLst/>
                <a:latin typeface="Arial" panose="020B0604020202020204" pitchFamily="34" charset="0"/>
              </a:rPr>
              <a:t>można</a:t>
            </a:r>
            <a:r>
              <a:rPr lang="pl-PL" sz="1400" b="0" i="0" u="none" strike="noStrike" dirty="0">
                <a:solidFill>
                  <a:srgbClr val="202122"/>
                </a:solidFill>
                <a:effectLst/>
                <a:latin typeface="Arial" panose="020B0604020202020204" pitchFamily="34" charset="0"/>
              </a:rPr>
              <a:t> również określić w nim: obszary uzupełnienia zabudowy (OUZ), obszary zabudowy śródmiejskiej (OZS) i obszary standardów dostępności infrastruktury społecznej (OSD).</a:t>
            </a:r>
          </a:p>
          <a:p>
            <a:pPr algn="l"/>
            <a:r>
              <a:rPr lang="pl-PL" sz="1400" b="0" i="0" u="none" strike="noStrike" dirty="0">
                <a:solidFill>
                  <a:srgbClr val="202122"/>
                </a:solidFill>
                <a:effectLst/>
                <a:highlight>
                  <a:srgbClr val="FFFFFF"/>
                </a:highlight>
                <a:latin typeface="Arial" panose="020B0604020202020204" pitchFamily="34" charset="0"/>
              </a:rPr>
              <a:t>Ustalenia planu ogólnego uwzględnia się przy sporządzaniu </a:t>
            </a:r>
            <a:r>
              <a:rPr lang="pl-PL" sz="1400" b="0" i="0" u="none" strike="noStrike" dirty="0">
                <a:effectLst/>
                <a:latin typeface="Arial" panose="020B0604020202020204" pitchFamily="34" charset="0"/>
              </a:rPr>
              <a:t>miejscowych planów zagospodarowania przestrzennego</a:t>
            </a:r>
            <a:r>
              <a:rPr lang="pl-PL" sz="1400" b="0" i="0" u="none" strike="noStrike" dirty="0">
                <a:solidFill>
                  <a:srgbClr val="202122"/>
                </a:solidFill>
                <a:effectLst/>
                <a:highlight>
                  <a:srgbClr val="FFFFFF"/>
                </a:highlight>
                <a:latin typeface="Arial" panose="020B0604020202020204" pitchFamily="34" charset="0"/>
              </a:rPr>
              <a:t>. Plan ogólny, w przeciwieństwie do dawnego studium, jest aktem prawa miejscowego i stanowi podstawę prawną </a:t>
            </a:r>
            <a:r>
              <a:rPr lang="pl-PL" sz="1400" b="0" i="0" u="none" strike="noStrike" dirty="0">
                <a:effectLst/>
                <a:latin typeface="Arial" panose="020B0604020202020204" pitchFamily="34" charset="0"/>
              </a:rPr>
              <a:t>decyzji o warunkach zabudowy i zagospodarowania terenu</a:t>
            </a:r>
            <a:endParaRPr lang="pl-PL" sz="1400" b="0" i="0" u="none" strike="noStrike" dirty="0">
              <a:solidFill>
                <a:srgbClr val="202122"/>
              </a:solidFill>
              <a:effectLst/>
              <a:latin typeface="Arial" panose="020B0604020202020204" pitchFamily="34" charset="0"/>
            </a:endParaRPr>
          </a:p>
          <a:p>
            <a:endParaRPr lang="pl-PL" sz="14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endParaRPr lang="pl-PL" sz="1400" dirty="0"/>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6</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2" name="Obraz 1">
            <a:extLst>
              <a:ext uri="{FF2B5EF4-FFF2-40B4-BE49-F238E27FC236}">
                <a16:creationId xmlns:a16="http://schemas.microsoft.com/office/drawing/2014/main" id="{6A3C998C-9F6F-A4E3-BB66-ED67AD4AB16F}"/>
              </a:ext>
            </a:extLst>
          </p:cNvPr>
          <p:cNvPicPr>
            <a:picLocks noChangeAspect="1"/>
          </p:cNvPicPr>
          <p:nvPr/>
        </p:nvPicPr>
        <p:blipFill>
          <a:blip r:embed="rId2"/>
          <a:stretch>
            <a:fillRect/>
          </a:stretch>
        </p:blipFill>
        <p:spPr>
          <a:xfrm>
            <a:off x="6632078" y="2714743"/>
            <a:ext cx="4059735" cy="2706490"/>
          </a:xfrm>
          <a:prstGeom prst="rect">
            <a:avLst/>
          </a:prstGeom>
        </p:spPr>
      </p:pic>
    </p:spTree>
    <p:extLst>
      <p:ext uri="{BB962C8B-B14F-4D97-AF65-F5344CB8AC3E}">
        <p14:creationId xmlns:p14="http://schemas.microsoft.com/office/powerpoint/2010/main" val="3111162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pic>
        <p:nvPicPr>
          <p:cNvPr id="2" name="Symbol zastępczy zawartości 1">
            <a:extLst>
              <a:ext uri="{FF2B5EF4-FFF2-40B4-BE49-F238E27FC236}">
                <a16:creationId xmlns:a16="http://schemas.microsoft.com/office/drawing/2014/main" id="{5C3204C8-7920-310A-6FCA-014777E3B386}"/>
              </a:ext>
            </a:extLst>
          </p:cNvPr>
          <p:cNvPicPr>
            <a:picLocks noGrp="1" noChangeAspect="1"/>
          </p:cNvPicPr>
          <p:nvPr>
            <p:ph sz="half" idx="1"/>
          </p:nvPr>
        </p:nvPicPr>
        <p:blipFill>
          <a:blip r:embed="rId2"/>
          <a:stretch>
            <a:fillRect/>
          </a:stretch>
        </p:blipFill>
        <p:spPr>
          <a:xfrm>
            <a:off x="521370" y="2235561"/>
            <a:ext cx="4896544" cy="4635891"/>
          </a:xfrm>
          <a:prstGeom prst="rect">
            <a:avLst/>
          </a:prstGeom>
        </p:spPr>
      </p:pic>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7</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3" name="Obraz 2">
            <a:extLst>
              <a:ext uri="{FF2B5EF4-FFF2-40B4-BE49-F238E27FC236}">
                <a16:creationId xmlns:a16="http://schemas.microsoft.com/office/drawing/2014/main" id="{57378BC7-4B6C-94B2-5789-D551124FE433}"/>
              </a:ext>
            </a:extLst>
          </p:cNvPr>
          <p:cNvPicPr>
            <a:picLocks noChangeAspect="1"/>
          </p:cNvPicPr>
          <p:nvPr/>
        </p:nvPicPr>
        <p:blipFill>
          <a:blip r:embed="rId3"/>
          <a:stretch>
            <a:fillRect/>
          </a:stretch>
        </p:blipFill>
        <p:spPr>
          <a:xfrm>
            <a:off x="5561930" y="2087177"/>
            <a:ext cx="4717417" cy="4932660"/>
          </a:xfrm>
          <a:prstGeom prst="rect">
            <a:avLst/>
          </a:prstGeom>
        </p:spPr>
      </p:pic>
    </p:spTree>
    <p:extLst>
      <p:ext uri="{BB962C8B-B14F-4D97-AF65-F5344CB8AC3E}">
        <p14:creationId xmlns:p14="http://schemas.microsoft.com/office/powerpoint/2010/main" val="4167066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sp>
        <p:nvSpPr>
          <p:cNvPr id="8" name="Symbol zastępczy zawartości 7">
            <a:extLst>
              <a:ext uri="{FF2B5EF4-FFF2-40B4-BE49-F238E27FC236}">
                <a16:creationId xmlns:a16="http://schemas.microsoft.com/office/drawing/2014/main" id="{18879CC0-8DDC-0D5B-5A3B-46AFBAAAB10B}"/>
              </a:ext>
            </a:extLst>
          </p:cNvPr>
          <p:cNvSpPr>
            <a:spLocks noGrp="1"/>
          </p:cNvSpPr>
          <p:nvPr>
            <p:ph sz="half" idx="1"/>
          </p:nvPr>
        </p:nvSpPr>
        <p:spPr>
          <a:xfrm>
            <a:off x="1025906" y="1979837"/>
            <a:ext cx="5616144" cy="5040000"/>
          </a:xfrm>
        </p:spPr>
        <p:txBody>
          <a:bodyPr>
            <a:noAutofit/>
          </a:bodyPr>
          <a:lstStyle/>
          <a:p>
            <a:r>
              <a:rPr lang="pl-PL" sz="1400" b="1" i="0" u="none" strike="noStrike" dirty="0">
                <a:solidFill>
                  <a:srgbClr val="202122"/>
                </a:solidFill>
                <a:effectLst/>
                <a:latin typeface="Arial" panose="020B0604020202020204" pitchFamily="34" charset="0"/>
              </a:rPr>
              <a:t>Miejscowy plan zagospodarowania przestrzennego</a:t>
            </a:r>
            <a:r>
              <a:rPr lang="pl-PL" sz="1400" b="0" i="0" u="none" strike="noStrike" dirty="0">
                <a:solidFill>
                  <a:srgbClr val="202122"/>
                </a:solidFill>
                <a:effectLst/>
                <a:highlight>
                  <a:srgbClr val="FFFFFF"/>
                </a:highlight>
                <a:latin typeface="Arial" panose="020B0604020202020204" pitchFamily="34" charset="0"/>
              </a:rPr>
              <a:t> (</a:t>
            </a:r>
            <a:r>
              <a:rPr lang="pl-PL" sz="1400" b="0" i="0" u="none" strike="noStrike" dirty="0">
                <a:effectLst/>
                <a:latin typeface="Arial" panose="020B0604020202020204" pitchFamily="34" charset="0"/>
              </a:rPr>
              <a:t>pot.</a:t>
            </a:r>
            <a:r>
              <a:rPr lang="pl-PL" sz="1400" b="0" i="0" u="none" strike="noStrike" dirty="0">
                <a:solidFill>
                  <a:srgbClr val="202122"/>
                </a:solidFill>
                <a:effectLst/>
                <a:highlight>
                  <a:srgbClr val="FFFFFF"/>
                </a:highlight>
                <a:latin typeface="Arial" panose="020B0604020202020204" pitchFamily="34" charset="0"/>
              </a:rPr>
              <a:t> plan miejscowy, MPZP) – </a:t>
            </a:r>
            <a:r>
              <a:rPr lang="pl-PL" sz="1400" b="0" i="0" u="none" strike="noStrike" dirty="0">
                <a:effectLst/>
                <a:latin typeface="Arial" panose="020B0604020202020204" pitchFamily="34" charset="0"/>
              </a:rPr>
              <a:t>akt prawa miejscowego</a:t>
            </a:r>
            <a:r>
              <a:rPr lang="pl-PL" sz="1400" b="0" i="0" u="none" strike="noStrike" dirty="0">
                <a:solidFill>
                  <a:srgbClr val="202122"/>
                </a:solidFill>
                <a:effectLst/>
                <a:highlight>
                  <a:srgbClr val="FFFFFF"/>
                </a:highlight>
                <a:latin typeface="Arial" panose="020B0604020202020204" pitchFamily="34" charset="0"/>
              </a:rPr>
              <a:t> przyjmowany w formie </a:t>
            </a:r>
            <a:r>
              <a:rPr lang="pl-PL" sz="1400" b="0" i="0" u="none" strike="noStrike" dirty="0">
                <a:effectLst/>
                <a:latin typeface="Arial" panose="020B0604020202020204" pitchFamily="34" charset="0"/>
              </a:rPr>
              <a:t>uchwały</a:t>
            </a:r>
            <a:r>
              <a:rPr lang="pl-PL" sz="1400" b="0" i="0" u="none" strike="noStrike" dirty="0">
                <a:solidFill>
                  <a:srgbClr val="202122"/>
                </a:solidFill>
                <a:effectLst/>
                <a:highlight>
                  <a:srgbClr val="FFFFFF"/>
                </a:highlight>
                <a:latin typeface="Arial" panose="020B0604020202020204" pitchFamily="34" charset="0"/>
              </a:rPr>
              <a:t> </a:t>
            </a:r>
            <a:r>
              <a:rPr lang="pl-PL" sz="1400" b="0" i="0" u="none" strike="noStrike" dirty="0">
                <a:effectLst/>
                <a:latin typeface="Arial" panose="020B0604020202020204" pitchFamily="34" charset="0"/>
              </a:rPr>
              <a:t>rady gminy</a:t>
            </a:r>
            <a:r>
              <a:rPr lang="pl-PL" sz="1400" b="0" i="0" u="none" strike="noStrike" dirty="0">
                <a:solidFill>
                  <a:srgbClr val="202122"/>
                </a:solidFill>
                <a:effectLst/>
                <a:highlight>
                  <a:srgbClr val="FFFFFF"/>
                </a:highlight>
                <a:latin typeface="Arial" panose="020B0604020202020204" pitchFamily="34" charset="0"/>
              </a:rPr>
              <a:t>, określający </a:t>
            </a:r>
            <a:r>
              <a:rPr lang="pl-PL" sz="1400" b="0" i="0" u="none" strike="noStrike" dirty="0">
                <a:effectLst/>
                <a:latin typeface="Arial" panose="020B0604020202020204" pitchFamily="34" charset="0"/>
              </a:rPr>
              <a:t>przeznaczenie</a:t>
            </a:r>
            <a:r>
              <a:rPr lang="pl-PL" sz="1400" b="0" i="0" u="none" strike="noStrike" dirty="0">
                <a:solidFill>
                  <a:srgbClr val="202122"/>
                </a:solidFill>
                <a:effectLst/>
                <a:highlight>
                  <a:srgbClr val="FFFFFF"/>
                </a:highlight>
                <a:latin typeface="Arial" panose="020B0604020202020204" pitchFamily="34" charset="0"/>
              </a:rPr>
              <a:t>, warunki zagospodarowania i zabudowy terenu, a także rozmieszczenie </a:t>
            </a:r>
            <a:r>
              <a:rPr lang="pl-PL" sz="1400" b="0" i="0" u="none" strike="noStrike" dirty="0">
                <a:effectLst/>
                <a:latin typeface="Arial" panose="020B0604020202020204" pitchFamily="34" charset="0"/>
              </a:rPr>
              <a:t>inwestycji celu publicznego.</a:t>
            </a:r>
          </a:p>
          <a:p>
            <a:r>
              <a:rPr lang="pl-PL" sz="1400" b="0" i="0" u="none" strike="noStrike" dirty="0">
                <a:solidFill>
                  <a:srgbClr val="202122"/>
                </a:solidFill>
                <a:effectLst/>
                <a:highlight>
                  <a:srgbClr val="FFFFFF"/>
                </a:highlight>
                <a:latin typeface="Arial" panose="020B0604020202020204" pitchFamily="34" charset="0"/>
              </a:rPr>
              <a:t>Ustalenia planu miejscowego, wraz z innymi przepisami, kształtują sposób wykonywania prawa </a:t>
            </a:r>
            <a:r>
              <a:rPr lang="pl-PL" sz="1400" b="0" i="0" u="none" strike="noStrike" dirty="0">
                <a:effectLst/>
                <a:latin typeface="Arial" panose="020B0604020202020204" pitchFamily="34" charset="0"/>
              </a:rPr>
              <a:t>własności</a:t>
            </a:r>
            <a:r>
              <a:rPr lang="pl-PL" sz="1400" b="0" i="0" u="none" strike="noStrike" dirty="0">
                <a:solidFill>
                  <a:srgbClr val="202122"/>
                </a:solidFill>
                <a:effectLst/>
                <a:highlight>
                  <a:srgbClr val="FFFFFF"/>
                </a:highlight>
                <a:latin typeface="Arial" panose="020B0604020202020204" pitchFamily="34" charset="0"/>
              </a:rPr>
              <a:t> </a:t>
            </a:r>
            <a:r>
              <a:rPr lang="pl-PL" sz="1400" b="0" i="0" u="none" strike="noStrike" dirty="0">
                <a:effectLst/>
                <a:latin typeface="Arial" panose="020B0604020202020204" pitchFamily="34" charset="0"/>
              </a:rPr>
              <a:t>nieruchomości.</a:t>
            </a:r>
            <a:r>
              <a:rPr lang="pl-PL" sz="1400" b="0" i="0" u="none" strike="noStrike" dirty="0">
                <a:solidFill>
                  <a:srgbClr val="202122"/>
                </a:solidFill>
                <a:effectLst/>
                <a:highlight>
                  <a:srgbClr val="FFFFFF"/>
                </a:highlight>
                <a:latin typeface="Arial" panose="020B0604020202020204" pitchFamily="34" charset="0"/>
              </a:rPr>
              <a:t> Plan miejscowy stanowi podstawę </a:t>
            </a:r>
            <a:r>
              <a:rPr lang="pl-PL" sz="1400" b="0" i="0" u="none" strike="noStrike" dirty="0">
                <a:effectLst/>
                <a:latin typeface="Arial" panose="020B0604020202020204" pitchFamily="34" charset="0"/>
              </a:rPr>
              <a:t>planowania przestrzennego</a:t>
            </a:r>
            <a:r>
              <a:rPr lang="pl-PL" sz="1400" b="0" i="0" u="none" strike="noStrike" dirty="0">
                <a:solidFill>
                  <a:srgbClr val="202122"/>
                </a:solidFill>
                <a:effectLst/>
                <a:highlight>
                  <a:srgbClr val="FFFFFF"/>
                </a:highlight>
                <a:latin typeface="Arial" panose="020B0604020202020204" pitchFamily="34" charset="0"/>
              </a:rPr>
              <a:t> w </a:t>
            </a:r>
            <a:r>
              <a:rPr lang="pl-PL" sz="1400" b="0" i="0" u="none" strike="noStrike" dirty="0">
                <a:effectLst/>
                <a:latin typeface="Arial" panose="020B0604020202020204" pitchFamily="34" charset="0"/>
              </a:rPr>
              <a:t>gminie</a:t>
            </a:r>
            <a:r>
              <a:rPr lang="pl-PL" sz="1400" b="0" i="0" u="none" strike="noStrike" dirty="0">
                <a:solidFill>
                  <a:srgbClr val="202122"/>
                </a:solidFill>
                <a:effectLst/>
                <a:highlight>
                  <a:srgbClr val="FFFFFF"/>
                </a:highlight>
                <a:latin typeface="Arial" panose="020B0604020202020204" pitchFamily="34" charset="0"/>
              </a:rPr>
              <a:t>. Ustanawia przepisy powszechnie obowiązujące na danym terenie, będące podstawą wydawania </a:t>
            </a:r>
            <a:r>
              <a:rPr lang="pl-PL" sz="1400" b="0" i="0" u="none" strike="noStrike" dirty="0">
                <a:effectLst/>
                <a:latin typeface="Arial" panose="020B0604020202020204" pitchFamily="34" charset="0"/>
              </a:rPr>
              <a:t>decyzji administracyjnych.</a:t>
            </a:r>
          </a:p>
          <a:p>
            <a:r>
              <a:rPr lang="pl-PL" sz="1400" b="0" i="0" u="none" strike="noStrike" dirty="0">
                <a:solidFill>
                  <a:srgbClr val="202122"/>
                </a:solidFill>
                <a:effectLst/>
                <a:highlight>
                  <a:srgbClr val="FFFFFF"/>
                </a:highlight>
                <a:latin typeface="Arial" panose="020B0604020202020204" pitchFamily="34" charset="0"/>
              </a:rPr>
              <a:t>Miejscowy plan zagospodarowania przestrzennego nie może wykraczać poza granice administracyjne gminy, może za to obejmować tylko część jej obszaru. Na terenie gminy może obowiązywać więcej planów miejscowych, ich granice jednak nie mogą się nakładać</a:t>
            </a:r>
            <a:endParaRPr lang="pl-PL" sz="1400" b="0" i="0" u="none" strike="noStrike" dirty="0">
              <a:effectLst/>
              <a:latin typeface="Arial" panose="020B0604020202020204" pitchFamily="34" charset="0"/>
            </a:endParaRPr>
          </a:p>
          <a:p>
            <a:endParaRPr lang="pl-PL" sz="1400" dirty="0">
              <a:solidFill>
                <a:srgbClr val="211D1E"/>
              </a:solidFill>
              <a:effectLst/>
              <a:latin typeface="Open Sans" panose="020B0606030504020204" pitchFamily="34" charset="0"/>
              <a:ea typeface="Open Sans" panose="020B0606030504020204" pitchFamily="34" charset="0"/>
              <a:cs typeface="Open Sans" panose="020B0606030504020204" pitchFamily="34" charset="0"/>
            </a:endParaRPr>
          </a:p>
          <a:p>
            <a:endParaRPr lang="pl-PL" sz="1400" dirty="0"/>
          </a:p>
        </p:txBody>
      </p:sp>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8</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2" name="Obraz 1">
            <a:extLst>
              <a:ext uri="{FF2B5EF4-FFF2-40B4-BE49-F238E27FC236}">
                <a16:creationId xmlns:a16="http://schemas.microsoft.com/office/drawing/2014/main" id="{1B4ECAE0-3D6E-06BC-F833-32ADA53E001C}"/>
              </a:ext>
            </a:extLst>
          </p:cNvPr>
          <p:cNvPicPr>
            <a:picLocks noChangeAspect="1"/>
          </p:cNvPicPr>
          <p:nvPr/>
        </p:nvPicPr>
        <p:blipFill>
          <a:blip r:embed="rId2"/>
          <a:stretch>
            <a:fillRect/>
          </a:stretch>
        </p:blipFill>
        <p:spPr>
          <a:xfrm>
            <a:off x="6952259" y="2494215"/>
            <a:ext cx="3739554" cy="3739554"/>
          </a:xfrm>
          <a:prstGeom prst="rect">
            <a:avLst/>
          </a:prstGeom>
        </p:spPr>
      </p:pic>
    </p:spTree>
    <p:extLst>
      <p:ext uri="{BB962C8B-B14F-4D97-AF65-F5344CB8AC3E}">
        <p14:creationId xmlns:p14="http://schemas.microsoft.com/office/powerpoint/2010/main" val="1023707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1080001"/>
          </a:xfrm>
        </p:spPr>
        <p:txBody>
          <a:bodyPr anchor="t">
            <a:normAutofit/>
          </a:bodyPr>
          <a:lstStyle/>
          <a:p>
            <a:r>
              <a:rPr lang="pl-PL" dirty="0"/>
              <a:t>Prawo geologiczne i górnicze w administracji publicznej</a:t>
            </a:r>
          </a:p>
        </p:txBody>
      </p:sp>
      <p:pic>
        <p:nvPicPr>
          <p:cNvPr id="2" name="Symbol zastępczy zawartości 1">
            <a:extLst>
              <a:ext uri="{FF2B5EF4-FFF2-40B4-BE49-F238E27FC236}">
                <a16:creationId xmlns:a16="http://schemas.microsoft.com/office/drawing/2014/main" id="{C5D22687-8E97-7E0B-8694-0858A6778B65}"/>
              </a:ext>
            </a:extLst>
          </p:cNvPr>
          <p:cNvPicPr>
            <a:picLocks noGrp="1" noChangeAspect="1"/>
          </p:cNvPicPr>
          <p:nvPr>
            <p:ph sz="half" idx="1"/>
          </p:nvPr>
        </p:nvPicPr>
        <p:blipFill>
          <a:blip r:embed="rId2"/>
          <a:stretch>
            <a:fillRect/>
          </a:stretch>
        </p:blipFill>
        <p:spPr>
          <a:xfrm>
            <a:off x="881410" y="2069525"/>
            <a:ext cx="4053828" cy="5040312"/>
          </a:xfrm>
          <a:prstGeom prst="rect">
            <a:avLst/>
          </a:prstGeom>
        </p:spPr>
      </p:pic>
      <p:sp>
        <p:nvSpPr>
          <p:cNvPr id="13" name="Slide Number Placeholder 4">
            <a:extLst>
              <a:ext uri="{FF2B5EF4-FFF2-40B4-BE49-F238E27FC236}">
                <a16:creationId xmlns:a16="http://schemas.microsoft.com/office/drawing/2014/main" id="{A572075E-603C-83EF-D563-C6F8CE37E075}"/>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9</a:t>
            </a:fld>
            <a:endParaRPr lang="pl-PL"/>
          </a:p>
        </p:txBody>
      </p:sp>
      <p:sp>
        <p:nvSpPr>
          <p:cNvPr id="4" name="Symbol zastępczy daty 3" hidden="1">
            <a:extLst>
              <a:ext uri="{FF2B5EF4-FFF2-40B4-BE49-F238E27FC236}">
                <a16:creationId xmlns:a16="http://schemas.microsoft.com/office/drawing/2014/main" id="{D315552F-3A1D-4DE6-AEF3-01B8E89D2ADE}"/>
              </a:ext>
            </a:extLst>
          </p:cNvPr>
          <p:cNvSpPr>
            <a:spLocks noGrp="1"/>
          </p:cNvSpPr>
          <p:nvPr>
            <p:ph type="dt" sz="half" idx="4294967295"/>
          </p:nvPr>
        </p:nvSpPr>
        <p:spPr>
          <a:xfrm>
            <a:off x="8891588" y="539750"/>
            <a:ext cx="1800225" cy="366713"/>
          </a:xfrm>
          <a:prstGeom prst="rect">
            <a:avLst/>
          </a:prstGeom>
        </p:spPr>
        <p:txBody>
          <a:bodyPr/>
          <a:lstStyle/>
          <a:p>
            <a:pPr>
              <a:spcAft>
                <a:spcPts val="600"/>
              </a:spcAft>
            </a:pPr>
            <a:r>
              <a:rPr lang="pl-PL" dirty="0"/>
              <a:t>12.12.2025</a:t>
            </a:r>
            <a:endParaRPr lang="pl-PL"/>
          </a:p>
        </p:txBody>
      </p:sp>
      <p:sp>
        <p:nvSpPr>
          <p:cNvPr id="6" name="Symbol zastępczy daty 3">
            <a:extLst>
              <a:ext uri="{FF2B5EF4-FFF2-40B4-BE49-F238E27FC236}">
                <a16:creationId xmlns:a16="http://schemas.microsoft.com/office/drawing/2014/main" id="{6A446FBF-7290-4E86-EE4F-ADE2F459BAE1}"/>
              </a:ext>
            </a:extLst>
          </p:cNvPr>
          <p:cNvSpPr txBox="1">
            <a:spLocks/>
          </p:cNvSpPr>
          <p:nvPr/>
        </p:nvSpPr>
        <p:spPr>
          <a:xfrm>
            <a:off x="8874298" y="405050"/>
            <a:ext cx="1440160" cy="3667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l-PL" dirty="0"/>
              <a:t>12.12.2025</a:t>
            </a:r>
          </a:p>
        </p:txBody>
      </p:sp>
      <p:pic>
        <p:nvPicPr>
          <p:cNvPr id="3" name="Obraz 2">
            <a:extLst>
              <a:ext uri="{FF2B5EF4-FFF2-40B4-BE49-F238E27FC236}">
                <a16:creationId xmlns:a16="http://schemas.microsoft.com/office/drawing/2014/main" id="{62488E5C-DCD5-D625-C6C3-FA716E6D013D}"/>
              </a:ext>
            </a:extLst>
          </p:cNvPr>
          <p:cNvPicPr>
            <a:picLocks noChangeAspect="1"/>
          </p:cNvPicPr>
          <p:nvPr/>
        </p:nvPicPr>
        <p:blipFill>
          <a:blip r:embed="rId3"/>
          <a:stretch>
            <a:fillRect/>
          </a:stretch>
        </p:blipFill>
        <p:spPr>
          <a:xfrm>
            <a:off x="5260110" y="2295170"/>
            <a:ext cx="4420220" cy="924381"/>
          </a:xfrm>
          <a:prstGeom prst="rect">
            <a:avLst/>
          </a:prstGeom>
        </p:spPr>
      </p:pic>
      <p:pic>
        <p:nvPicPr>
          <p:cNvPr id="7" name="Obraz 6">
            <a:extLst>
              <a:ext uri="{FF2B5EF4-FFF2-40B4-BE49-F238E27FC236}">
                <a16:creationId xmlns:a16="http://schemas.microsoft.com/office/drawing/2014/main" id="{DBD6B2B7-D124-515A-A0F9-B397E2C88B85}"/>
              </a:ext>
            </a:extLst>
          </p:cNvPr>
          <p:cNvPicPr>
            <a:picLocks noChangeAspect="1"/>
          </p:cNvPicPr>
          <p:nvPr/>
        </p:nvPicPr>
        <p:blipFill>
          <a:blip r:embed="rId4"/>
          <a:stretch>
            <a:fillRect/>
          </a:stretch>
        </p:blipFill>
        <p:spPr>
          <a:xfrm>
            <a:off x="5260110" y="3226958"/>
            <a:ext cx="4522891" cy="2390425"/>
          </a:xfrm>
          <a:prstGeom prst="rect">
            <a:avLst/>
          </a:prstGeom>
        </p:spPr>
      </p:pic>
      <p:pic>
        <p:nvPicPr>
          <p:cNvPr id="9" name="Obraz 8">
            <a:extLst>
              <a:ext uri="{FF2B5EF4-FFF2-40B4-BE49-F238E27FC236}">
                <a16:creationId xmlns:a16="http://schemas.microsoft.com/office/drawing/2014/main" id="{7DAA6613-B359-9392-F8AA-31894010F5EB}"/>
              </a:ext>
            </a:extLst>
          </p:cNvPr>
          <p:cNvPicPr>
            <a:picLocks noChangeAspect="1"/>
          </p:cNvPicPr>
          <p:nvPr/>
        </p:nvPicPr>
        <p:blipFill>
          <a:blip r:embed="rId5"/>
          <a:stretch>
            <a:fillRect/>
          </a:stretch>
        </p:blipFill>
        <p:spPr>
          <a:xfrm>
            <a:off x="5260110" y="5674746"/>
            <a:ext cx="4673902" cy="861917"/>
          </a:xfrm>
          <a:prstGeom prst="rect">
            <a:avLst/>
          </a:prstGeom>
        </p:spPr>
      </p:pic>
    </p:spTree>
    <p:extLst>
      <p:ext uri="{BB962C8B-B14F-4D97-AF65-F5344CB8AC3E}">
        <p14:creationId xmlns:p14="http://schemas.microsoft.com/office/powerpoint/2010/main" val="662588964"/>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Prezentacja z numerem strony</Template>
  <TotalTime>5846</TotalTime>
  <Words>2609</Words>
  <Application>Microsoft Macintosh PowerPoint</Application>
  <PresentationFormat>Niestandardowy</PresentationFormat>
  <Paragraphs>240</Paragraphs>
  <Slides>34</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34</vt:i4>
      </vt:variant>
    </vt:vector>
  </HeadingPairs>
  <TitlesOfParts>
    <vt:vector size="39" baseType="lpstr">
      <vt:lpstr>Arial</vt:lpstr>
      <vt:lpstr>Calibri</vt:lpstr>
      <vt:lpstr>Open Sans</vt:lpstr>
      <vt:lpstr>Times New Roman</vt:lpstr>
      <vt:lpstr>Motyw pakietu Office</vt:lpstr>
      <vt:lpstr>Prawo geologiczne i górnicze dla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Prawo geologiczne i górnicze w administracji publicznej</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Sowiński Piotr</dc:creator>
  <cp:lastModifiedBy>Piotr Wojtulek</cp:lastModifiedBy>
  <cp:revision>41</cp:revision>
  <dcterms:created xsi:type="dcterms:W3CDTF">2022-06-22T09:40:44Z</dcterms:created>
  <dcterms:modified xsi:type="dcterms:W3CDTF">2025-12-07T18:55:09Z</dcterms:modified>
</cp:coreProperties>
</file>