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57"/>
  </p:notesMasterIdLst>
  <p:sldIdLst>
    <p:sldId id="256" r:id="rId5"/>
    <p:sldId id="265" r:id="rId6"/>
    <p:sldId id="278" r:id="rId7"/>
    <p:sldId id="281" r:id="rId8"/>
    <p:sldId id="282" r:id="rId9"/>
    <p:sldId id="283" r:id="rId10"/>
    <p:sldId id="284" r:id="rId11"/>
    <p:sldId id="303" r:id="rId12"/>
    <p:sldId id="304" r:id="rId13"/>
    <p:sldId id="343" r:id="rId14"/>
    <p:sldId id="305" r:id="rId15"/>
    <p:sldId id="306" r:id="rId16"/>
    <p:sldId id="307" r:id="rId17"/>
    <p:sldId id="308" r:id="rId18"/>
    <p:sldId id="309" r:id="rId19"/>
    <p:sldId id="310" r:id="rId20"/>
    <p:sldId id="271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02" r:id="rId29"/>
    <p:sldId id="318" r:id="rId30"/>
    <p:sldId id="274" r:id="rId31"/>
    <p:sldId id="334" r:id="rId32"/>
    <p:sldId id="329" r:id="rId33"/>
    <p:sldId id="268" r:id="rId34"/>
    <p:sldId id="335" r:id="rId35"/>
    <p:sldId id="336" r:id="rId36"/>
    <p:sldId id="337" r:id="rId37"/>
    <p:sldId id="323" r:id="rId38"/>
    <p:sldId id="324" r:id="rId39"/>
    <p:sldId id="332" r:id="rId40"/>
    <p:sldId id="333" r:id="rId41"/>
    <p:sldId id="257" r:id="rId42"/>
    <p:sldId id="259" r:id="rId43"/>
    <p:sldId id="338" r:id="rId44"/>
    <p:sldId id="339" r:id="rId45"/>
    <p:sldId id="340" r:id="rId46"/>
    <p:sldId id="341" r:id="rId47"/>
    <p:sldId id="261" r:id="rId48"/>
    <p:sldId id="262" r:id="rId49"/>
    <p:sldId id="301" r:id="rId50"/>
    <p:sldId id="275" r:id="rId51"/>
    <p:sldId id="276" r:id="rId52"/>
    <p:sldId id="277" r:id="rId53"/>
    <p:sldId id="279" r:id="rId54"/>
    <p:sldId id="342" r:id="rId55"/>
    <p:sldId id="260" r:id="rId5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AAC0F1-BC79-44F0-97D5-951E9F34FB89}" v="1" dt="2025-04-15T10:42:44.430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howGuides="1">
      <p:cViewPr varScale="1">
        <p:scale>
          <a:sx n="75" d="100"/>
          <a:sy n="75" d="100"/>
        </p:scale>
        <p:origin x="1330" y="53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iej Bachryj" userId="14c45b87-85f8-46bd-a71e-a851eb4ca933" providerId="ADAL" clId="{E9AAC0F1-BC79-44F0-97D5-951E9F34FB89}"/>
    <pc:docChg chg="delSld">
      <pc:chgData name="Maciej Bachryj" userId="14c45b87-85f8-46bd-a71e-a851eb4ca933" providerId="ADAL" clId="{E9AAC0F1-BC79-44F0-97D5-951E9F34FB89}" dt="2025-04-15T10:42:28.380" v="0" actId="2696"/>
      <pc:docMkLst>
        <pc:docMk/>
      </pc:docMkLst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257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259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261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262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2735698471" sldId="301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338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339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340"/>
        </pc:sldMkLst>
      </pc:sldChg>
      <pc:sldChg chg="del">
        <pc:chgData name="Maciej Bachryj" userId="14c45b87-85f8-46bd-a71e-a851eb4ca933" providerId="ADAL" clId="{E9AAC0F1-BC79-44F0-97D5-951E9F34FB89}" dt="2025-04-15T10:42:28.380" v="0" actId="2696"/>
        <pc:sldMkLst>
          <pc:docMk/>
          <pc:sldMk cId="0" sldId="3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41CB10-933B-4F6F-AA5F-210F172FE027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9A4B81E-0EAE-4AB6-ACFE-EB1F3B3D67BC}">
      <dgm:prSet phldrT="[Tekst]"/>
      <dgm:spPr/>
      <dgm:t>
        <a:bodyPr/>
        <a:lstStyle/>
        <a:p>
          <a:r>
            <a:rPr lang="pl-PL" dirty="0"/>
            <a:t>Zachowanie</a:t>
          </a:r>
        </a:p>
      </dgm:t>
    </dgm:pt>
    <dgm:pt modelId="{E4AE01FB-B6E7-4697-A1C9-26BCED2BBC80}" type="parTrans" cxnId="{E14DD036-0B73-4605-BDDD-13C6E38D5CFA}">
      <dgm:prSet/>
      <dgm:spPr/>
      <dgm:t>
        <a:bodyPr/>
        <a:lstStyle/>
        <a:p>
          <a:endParaRPr lang="pl-PL"/>
        </a:p>
      </dgm:t>
    </dgm:pt>
    <dgm:pt modelId="{EAD43D4C-5751-4FBA-8721-AA7E67C19B9C}" type="sibTrans" cxnId="{E14DD036-0B73-4605-BDDD-13C6E38D5CFA}">
      <dgm:prSet/>
      <dgm:spPr/>
      <dgm:t>
        <a:bodyPr/>
        <a:lstStyle/>
        <a:p>
          <a:endParaRPr lang="pl-PL"/>
        </a:p>
      </dgm:t>
    </dgm:pt>
    <dgm:pt modelId="{3FCFDF07-DF17-44F2-ABC5-58CB900EBCEE}">
      <dgm:prSet phldrT="[Tekst]"/>
      <dgm:spPr>
        <a:solidFill>
          <a:srgbClr val="00B050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pl-PL" dirty="0"/>
            <a:t>osoba</a:t>
          </a:r>
        </a:p>
      </dgm:t>
    </dgm:pt>
    <dgm:pt modelId="{502A7BDF-9823-4C75-A796-23CA1A954D80}" type="parTrans" cxnId="{35E6A277-BD87-4ACC-ADCF-2D894B084B38}">
      <dgm:prSet/>
      <dgm:spPr>
        <a:ln w="38100">
          <a:headEnd type="triangle"/>
        </a:ln>
      </dgm:spPr>
      <dgm:t>
        <a:bodyPr/>
        <a:lstStyle/>
        <a:p>
          <a:endParaRPr lang="pl-PL"/>
        </a:p>
      </dgm:t>
    </dgm:pt>
    <dgm:pt modelId="{2FFAE266-C5D4-4F8C-B9DE-A469CC73AC76}" type="sibTrans" cxnId="{35E6A277-BD87-4ACC-ADCF-2D894B084B38}">
      <dgm:prSet/>
      <dgm:spPr/>
      <dgm:t>
        <a:bodyPr/>
        <a:lstStyle/>
        <a:p>
          <a:endParaRPr lang="pl-PL"/>
        </a:p>
      </dgm:t>
    </dgm:pt>
    <dgm:pt modelId="{4AAD5EB1-9A3F-4087-B599-008311BE1FC2}">
      <dgm:prSet phldrT="[Tekst]"/>
      <dgm:spPr>
        <a:solidFill>
          <a:srgbClr val="7030A0"/>
        </a:solidFill>
      </dgm:spPr>
      <dgm:t>
        <a:bodyPr/>
        <a:lstStyle/>
        <a:p>
          <a:r>
            <a:rPr lang="pl-PL" dirty="0"/>
            <a:t>kultura</a:t>
          </a:r>
        </a:p>
      </dgm:t>
    </dgm:pt>
    <dgm:pt modelId="{C77FEA87-D910-4854-BFB3-B96B999BDB88}" type="parTrans" cxnId="{A5599716-1AA8-4D2B-A6BA-12AA65BB28C3}">
      <dgm:prSet/>
      <dgm:spPr>
        <a:ln w="38100">
          <a:headEnd type="triangle"/>
        </a:ln>
      </dgm:spPr>
      <dgm:t>
        <a:bodyPr/>
        <a:lstStyle/>
        <a:p>
          <a:endParaRPr lang="pl-PL"/>
        </a:p>
      </dgm:t>
    </dgm:pt>
    <dgm:pt modelId="{E328DB47-896E-4CCD-B305-33321460E59E}" type="sibTrans" cxnId="{A5599716-1AA8-4D2B-A6BA-12AA65BB28C3}">
      <dgm:prSet/>
      <dgm:spPr/>
      <dgm:t>
        <a:bodyPr/>
        <a:lstStyle/>
        <a:p>
          <a:endParaRPr lang="pl-PL"/>
        </a:p>
      </dgm:t>
    </dgm:pt>
    <dgm:pt modelId="{789CC32C-2A24-41E2-998B-9AE7BCCC2B48}">
      <dgm:prSet phldrT="[Tekst]"/>
      <dgm:spPr>
        <a:solidFill>
          <a:srgbClr val="FFC000"/>
        </a:solidFill>
      </dgm:spPr>
      <dgm:t>
        <a:bodyPr/>
        <a:lstStyle/>
        <a:p>
          <a:r>
            <a:rPr lang="pl-PL" dirty="0"/>
            <a:t>sytuacja</a:t>
          </a:r>
        </a:p>
      </dgm:t>
    </dgm:pt>
    <dgm:pt modelId="{5BF5D25A-A2F5-42F8-ABC6-39D1F6053A51}" type="parTrans" cxnId="{77D3488A-22D5-4FCC-818A-880B7EACCC3B}">
      <dgm:prSet/>
      <dgm:spPr>
        <a:ln w="38100">
          <a:headEnd type="triangle"/>
        </a:ln>
      </dgm:spPr>
      <dgm:t>
        <a:bodyPr/>
        <a:lstStyle/>
        <a:p>
          <a:endParaRPr lang="pl-PL"/>
        </a:p>
      </dgm:t>
    </dgm:pt>
    <dgm:pt modelId="{D0149365-BC22-4273-BAC7-0BAD53532015}" type="sibTrans" cxnId="{77D3488A-22D5-4FCC-818A-880B7EACCC3B}">
      <dgm:prSet/>
      <dgm:spPr/>
      <dgm:t>
        <a:bodyPr/>
        <a:lstStyle/>
        <a:p>
          <a:endParaRPr lang="pl-PL"/>
        </a:p>
      </dgm:t>
    </dgm:pt>
    <dgm:pt modelId="{A5A9A07F-ECFE-47C6-A0B8-56C096FA0DC1}" type="pres">
      <dgm:prSet presAssocID="{0B41CB10-933B-4F6F-AA5F-210F172FE02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FC3C3B8-70B5-4318-A0C6-0796F0587680}" type="pres">
      <dgm:prSet presAssocID="{E9A4B81E-0EAE-4AB6-ACFE-EB1F3B3D67BC}" presName="singleCycle" presStyleCnt="0"/>
      <dgm:spPr/>
    </dgm:pt>
    <dgm:pt modelId="{52C2D816-BFAF-4BB8-AF7F-90C7E3B25977}" type="pres">
      <dgm:prSet presAssocID="{E9A4B81E-0EAE-4AB6-ACFE-EB1F3B3D67BC}" presName="singleCenter" presStyleLbl="node1" presStyleIdx="0" presStyleCnt="4">
        <dgm:presLayoutVars>
          <dgm:chMax val="7"/>
          <dgm:chPref val="7"/>
        </dgm:presLayoutVars>
      </dgm:prSet>
      <dgm:spPr/>
    </dgm:pt>
    <dgm:pt modelId="{AAC01B2F-1782-44EA-8F50-F2191ACD777A}" type="pres">
      <dgm:prSet presAssocID="{502A7BDF-9823-4C75-A796-23CA1A954D80}" presName="Name56" presStyleLbl="parChTrans1D2" presStyleIdx="0" presStyleCnt="3"/>
      <dgm:spPr/>
    </dgm:pt>
    <dgm:pt modelId="{CCA4D970-30F0-40A8-85E3-0B7AA611385A}" type="pres">
      <dgm:prSet presAssocID="{3FCFDF07-DF17-44F2-ABC5-58CB900EBCEE}" presName="text0" presStyleLbl="node1" presStyleIdx="1" presStyleCnt="4">
        <dgm:presLayoutVars>
          <dgm:bulletEnabled val="1"/>
        </dgm:presLayoutVars>
      </dgm:prSet>
      <dgm:spPr/>
    </dgm:pt>
    <dgm:pt modelId="{BB84D3E8-E770-4315-9FC6-CCBB3BFB6681}" type="pres">
      <dgm:prSet presAssocID="{C77FEA87-D910-4854-BFB3-B96B999BDB88}" presName="Name56" presStyleLbl="parChTrans1D2" presStyleIdx="1" presStyleCnt="3"/>
      <dgm:spPr/>
    </dgm:pt>
    <dgm:pt modelId="{D25716DF-FDA0-4523-B18E-BCF63B6AFEB4}" type="pres">
      <dgm:prSet presAssocID="{4AAD5EB1-9A3F-4087-B599-008311BE1FC2}" presName="text0" presStyleLbl="node1" presStyleIdx="2" presStyleCnt="4">
        <dgm:presLayoutVars>
          <dgm:bulletEnabled val="1"/>
        </dgm:presLayoutVars>
      </dgm:prSet>
      <dgm:spPr/>
    </dgm:pt>
    <dgm:pt modelId="{CB53477D-C322-40A4-AD3C-6ED415194C00}" type="pres">
      <dgm:prSet presAssocID="{5BF5D25A-A2F5-42F8-ABC6-39D1F6053A51}" presName="Name56" presStyleLbl="parChTrans1D2" presStyleIdx="2" presStyleCnt="3"/>
      <dgm:spPr/>
    </dgm:pt>
    <dgm:pt modelId="{FD7DF1A5-D90D-4A89-A87E-4AE20089476C}" type="pres">
      <dgm:prSet presAssocID="{789CC32C-2A24-41E2-998B-9AE7BCCC2B48}" presName="text0" presStyleLbl="node1" presStyleIdx="3" presStyleCnt="4">
        <dgm:presLayoutVars>
          <dgm:bulletEnabled val="1"/>
        </dgm:presLayoutVars>
      </dgm:prSet>
      <dgm:spPr/>
    </dgm:pt>
  </dgm:ptLst>
  <dgm:cxnLst>
    <dgm:cxn modelId="{C56ABA00-79B2-45EB-A568-317C53B2585F}" type="presOf" srcId="{502A7BDF-9823-4C75-A796-23CA1A954D80}" destId="{AAC01B2F-1782-44EA-8F50-F2191ACD777A}" srcOrd="0" destOrd="0" presId="urn:microsoft.com/office/officeart/2008/layout/RadialCluster"/>
    <dgm:cxn modelId="{A5599716-1AA8-4D2B-A6BA-12AA65BB28C3}" srcId="{E9A4B81E-0EAE-4AB6-ACFE-EB1F3B3D67BC}" destId="{4AAD5EB1-9A3F-4087-B599-008311BE1FC2}" srcOrd="1" destOrd="0" parTransId="{C77FEA87-D910-4854-BFB3-B96B999BDB88}" sibTransId="{E328DB47-896E-4CCD-B305-33321460E59E}"/>
    <dgm:cxn modelId="{E14DD036-0B73-4605-BDDD-13C6E38D5CFA}" srcId="{0B41CB10-933B-4F6F-AA5F-210F172FE027}" destId="{E9A4B81E-0EAE-4AB6-ACFE-EB1F3B3D67BC}" srcOrd="0" destOrd="0" parTransId="{E4AE01FB-B6E7-4697-A1C9-26BCED2BBC80}" sibTransId="{EAD43D4C-5751-4FBA-8721-AA7E67C19B9C}"/>
    <dgm:cxn modelId="{80DF2D66-A4CC-463F-A0EE-C1867034D80A}" type="presOf" srcId="{4AAD5EB1-9A3F-4087-B599-008311BE1FC2}" destId="{D25716DF-FDA0-4523-B18E-BCF63B6AFEB4}" srcOrd="0" destOrd="0" presId="urn:microsoft.com/office/officeart/2008/layout/RadialCluster"/>
    <dgm:cxn modelId="{35E6A277-BD87-4ACC-ADCF-2D894B084B38}" srcId="{E9A4B81E-0EAE-4AB6-ACFE-EB1F3B3D67BC}" destId="{3FCFDF07-DF17-44F2-ABC5-58CB900EBCEE}" srcOrd="0" destOrd="0" parTransId="{502A7BDF-9823-4C75-A796-23CA1A954D80}" sibTransId="{2FFAE266-C5D4-4F8C-B9DE-A469CC73AC76}"/>
    <dgm:cxn modelId="{A7626389-B954-4917-B4E0-D0257297E1EC}" type="presOf" srcId="{C77FEA87-D910-4854-BFB3-B96B999BDB88}" destId="{BB84D3E8-E770-4315-9FC6-CCBB3BFB6681}" srcOrd="0" destOrd="0" presId="urn:microsoft.com/office/officeart/2008/layout/RadialCluster"/>
    <dgm:cxn modelId="{77D3488A-22D5-4FCC-818A-880B7EACCC3B}" srcId="{E9A4B81E-0EAE-4AB6-ACFE-EB1F3B3D67BC}" destId="{789CC32C-2A24-41E2-998B-9AE7BCCC2B48}" srcOrd="2" destOrd="0" parTransId="{5BF5D25A-A2F5-42F8-ABC6-39D1F6053A51}" sibTransId="{D0149365-BC22-4273-BAC7-0BAD53532015}"/>
    <dgm:cxn modelId="{316CBCBE-4E1A-4977-A3D7-2045763A3345}" type="presOf" srcId="{0B41CB10-933B-4F6F-AA5F-210F172FE027}" destId="{A5A9A07F-ECFE-47C6-A0B8-56C096FA0DC1}" srcOrd="0" destOrd="0" presId="urn:microsoft.com/office/officeart/2008/layout/RadialCluster"/>
    <dgm:cxn modelId="{EF2F6AC3-8CCE-40D8-83D9-98D09948AC6D}" type="presOf" srcId="{3FCFDF07-DF17-44F2-ABC5-58CB900EBCEE}" destId="{CCA4D970-30F0-40A8-85E3-0B7AA611385A}" srcOrd="0" destOrd="0" presId="urn:microsoft.com/office/officeart/2008/layout/RadialCluster"/>
    <dgm:cxn modelId="{DB4B59EF-628B-4550-8E56-134A5EE4E58F}" type="presOf" srcId="{E9A4B81E-0EAE-4AB6-ACFE-EB1F3B3D67BC}" destId="{52C2D816-BFAF-4BB8-AF7F-90C7E3B25977}" srcOrd="0" destOrd="0" presId="urn:microsoft.com/office/officeart/2008/layout/RadialCluster"/>
    <dgm:cxn modelId="{B593E5F4-A557-4818-A3C1-EFFA6BD09423}" type="presOf" srcId="{789CC32C-2A24-41E2-998B-9AE7BCCC2B48}" destId="{FD7DF1A5-D90D-4A89-A87E-4AE20089476C}" srcOrd="0" destOrd="0" presId="urn:microsoft.com/office/officeart/2008/layout/RadialCluster"/>
    <dgm:cxn modelId="{E8FD7EFB-7DE2-4E81-8FC0-D4C81AB0568B}" type="presOf" srcId="{5BF5D25A-A2F5-42F8-ABC6-39D1F6053A51}" destId="{CB53477D-C322-40A4-AD3C-6ED415194C00}" srcOrd="0" destOrd="0" presId="urn:microsoft.com/office/officeart/2008/layout/RadialCluster"/>
    <dgm:cxn modelId="{F8D67AFC-A5C4-42B4-993D-6619701E37C8}" type="presParOf" srcId="{A5A9A07F-ECFE-47C6-A0B8-56C096FA0DC1}" destId="{AFC3C3B8-70B5-4318-A0C6-0796F0587680}" srcOrd="0" destOrd="0" presId="urn:microsoft.com/office/officeart/2008/layout/RadialCluster"/>
    <dgm:cxn modelId="{E3D5C100-F705-411C-8E72-620740EA5607}" type="presParOf" srcId="{AFC3C3B8-70B5-4318-A0C6-0796F0587680}" destId="{52C2D816-BFAF-4BB8-AF7F-90C7E3B25977}" srcOrd="0" destOrd="0" presId="urn:microsoft.com/office/officeart/2008/layout/RadialCluster"/>
    <dgm:cxn modelId="{A783EF1D-B0A9-4C1B-AB37-BAC082E48689}" type="presParOf" srcId="{AFC3C3B8-70B5-4318-A0C6-0796F0587680}" destId="{AAC01B2F-1782-44EA-8F50-F2191ACD777A}" srcOrd="1" destOrd="0" presId="urn:microsoft.com/office/officeart/2008/layout/RadialCluster"/>
    <dgm:cxn modelId="{0ACCA657-5CBB-426F-926A-9D1C6E2B0933}" type="presParOf" srcId="{AFC3C3B8-70B5-4318-A0C6-0796F0587680}" destId="{CCA4D970-30F0-40A8-85E3-0B7AA611385A}" srcOrd="2" destOrd="0" presId="urn:microsoft.com/office/officeart/2008/layout/RadialCluster"/>
    <dgm:cxn modelId="{6BE3E864-DD14-4AE7-9BE6-AE35022AAE71}" type="presParOf" srcId="{AFC3C3B8-70B5-4318-A0C6-0796F0587680}" destId="{BB84D3E8-E770-4315-9FC6-CCBB3BFB6681}" srcOrd="3" destOrd="0" presId="urn:microsoft.com/office/officeart/2008/layout/RadialCluster"/>
    <dgm:cxn modelId="{078037FB-EEE1-464E-AB7C-80AADBBAAB0E}" type="presParOf" srcId="{AFC3C3B8-70B5-4318-A0C6-0796F0587680}" destId="{D25716DF-FDA0-4523-B18E-BCF63B6AFEB4}" srcOrd="4" destOrd="0" presId="urn:microsoft.com/office/officeart/2008/layout/RadialCluster"/>
    <dgm:cxn modelId="{BF61D288-7A38-4F77-8A08-71A25AB86153}" type="presParOf" srcId="{AFC3C3B8-70B5-4318-A0C6-0796F0587680}" destId="{CB53477D-C322-40A4-AD3C-6ED415194C00}" srcOrd="5" destOrd="0" presId="urn:microsoft.com/office/officeart/2008/layout/RadialCluster"/>
    <dgm:cxn modelId="{0C4901CC-B23C-4111-B356-DAE946370519}" type="presParOf" srcId="{AFC3C3B8-70B5-4318-A0C6-0796F0587680}" destId="{FD7DF1A5-D90D-4A89-A87E-4AE20089476C}" srcOrd="6" destOrd="0" presId="urn:microsoft.com/office/officeart/2008/layout/RadialCluster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920886-AF24-4F6A-B5C9-A2D36FA9BBA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4E5A21-9CAE-49FA-BFE9-4F2B027414E1}">
      <dgm:prSet/>
      <dgm:spPr/>
      <dgm:t>
        <a:bodyPr/>
        <a:lstStyle/>
        <a:p>
          <a:pPr algn="just"/>
          <a:r>
            <a:rPr lang="pl-PL" b="1" dirty="0"/>
            <a:t>Zaufanie jako fundament współpracy</a:t>
          </a:r>
          <a:r>
            <a:rPr lang="pl-PL" dirty="0"/>
            <a:t>: </a:t>
          </a:r>
        </a:p>
        <a:p>
          <a:pPr algn="just"/>
          <a:r>
            <a:rPr lang="pl-PL" dirty="0"/>
            <a:t>Znaczenie zaufania i bezpieczeństwa psychologicznego w zespole. Rola zrozumienia i akceptacji różnorodnych perspektyw kulturowych w budowaniu zaufania.</a:t>
          </a:r>
          <a:endParaRPr lang="en-US" dirty="0"/>
        </a:p>
      </dgm:t>
    </dgm:pt>
    <dgm:pt modelId="{E3907846-F611-42C8-8712-CD6FEA66BB94}" type="parTrans" cxnId="{7C92BA53-11DB-4DCB-8A51-A3CD7A0B293C}">
      <dgm:prSet/>
      <dgm:spPr/>
      <dgm:t>
        <a:bodyPr/>
        <a:lstStyle/>
        <a:p>
          <a:endParaRPr lang="en-US"/>
        </a:p>
      </dgm:t>
    </dgm:pt>
    <dgm:pt modelId="{57EB765B-4DD4-4D46-95C3-4943E734B51B}" type="sibTrans" cxnId="{7C92BA53-11DB-4DCB-8A51-A3CD7A0B293C}">
      <dgm:prSet/>
      <dgm:spPr/>
      <dgm:t>
        <a:bodyPr/>
        <a:lstStyle/>
        <a:p>
          <a:endParaRPr lang="en-US"/>
        </a:p>
      </dgm:t>
    </dgm:pt>
    <dgm:pt modelId="{4239155C-E07D-4CCE-A298-2EE90F628B4C}">
      <dgm:prSet/>
      <dgm:spPr/>
      <dgm:t>
        <a:bodyPr/>
        <a:lstStyle/>
        <a:p>
          <a:pPr algn="just"/>
          <a:r>
            <a:rPr lang="pl-PL" b="1" dirty="0"/>
            <a:t>Zarządzanie konfliktem w kontekście międzykulturowym</a:t>
          </a:r>
          <a:r>
            <a:rPr lang="pl-PL" dirty="0"/>
            <a:t>: </a:t>
          </a:r>
        </a:p>
        <a:p>
          <a:pPr algn="just"/>
          <a:r>
            <a:rPr lang="pl-PL" dirty="0"/>
            <a:t>Różne sposoby postrzegania konfliktu w różnych kręgach kulturowych (np. unikanie vs. bezpośrednia konfrontacja); metody mediacji i rozwiązywania konfliktów opartych na szacunku i empatii.</a:t>
          </a:r>
          <a:endParaRPr lang="en-US" dirty="0"/>
        </a:p>
      </dgm:t>
    </dgm:pt>
    <dgm:pt modelId="{F2144EDD-7E81-411B-805D-D6594F1367D2}" type="parTrans" cxnId="{C2A2CB41-0A8D-4D08-9993-390352A29714}">
      <dgm:prSet/>
      <dgm:spPr/>
      <dgm:t>
        <a:bodyPr/>
        <a:lstStyle/>
        <a:p>
          <a:endParaRPr lang="en-US"/>
        </a:p>
      </dgm:t>
    </dgm:pt>
    <dgm:pt modelId="{B77859E3-1643-4B76-AC60-03BB70278E41}" type="sibTrans" cxnId="{C2A2CB41-0A8D-4D08-9993-390352A29714}">
      <dgm:prSet/>
      <dgm:spPr/>
      <dgm:t>
        <a:bodyPr/>
        <a:lstStyle/>
        <a:p>
          <a:endParaRPr lang="en-US"/>
        </a:p>
      </dgm:t>
    </dgm:pt>
    <dgm:pt modelId="{155CD3A8-405A-4B7C-A492-F3D174F1DAAF}">
      <dgm:prSet/>
      <dgm:spPr/>
      <dgm:t>
        <a:bodyPr/>
        <a:lstStyle/>
        <a:p>
          <a:pPr algn="just"/>
          <a:r>
            <a:rPr lang="pl-PL" b="1" dirty="0"/>
            <a:t>Style przywództwa i motywowania</a:t>
          </a:r>
          <a:r>
            <a:rPr lang="pl-PL" dirty="0"/>
            <a:t>: </a:t>
          </a:r>
        </a:p>
        <a:p>
          <a:pPr algn="just"/>
          <a:r>
            <a:rPr lang="pl-PL" dirty="0"/>
            <a:t>Jak dopasować styl przywództwa do różnorodnego zespołu. Świadomość potrzeb, wartości i oczekiwań członków zespołu.</a:t>
          </a:r>
          <a:endParaRPr lang="en-US" dirty="0"/>
        </a:p>
      </dgm:t>
    </dgm:pt>
    <dgm:pt modelId="{1F495D9C-C7A5-4C5C-9179-46161FBCD10D}" type="parTrans" cxnId="{8FCD1386-1ADD-4912-BD5D-AF89AF42BDB4}">
      <dgm:prSet/>
      <dgm:spPr/>
      <dgm:t>
        <a:bodyPr/>
        <a:lstStyle/>
        <a:p>
          <a:endParaRPr lang="en-US"/>
        </a:p>
      </dgm:t>
    </dgm:pt>
    <dgm:pt modelId="{AE151781-4B47-4F05-83E5-810C7933B604}" type="sibTrans" cxnId="{8FCD1386-1ADD-4912-BD5D-AF89AF42BDB4}">
      <dgm:prSet/>
      <dgm:spPr/>
      <dgm:t>
        <a:bodyPr/>
        <a:lstStyle/>
        <a:p>
          <a:endParaRPr lang="en-US"/>
        </a:p>
      </dgm:t>
    </dgm:pt>
    <dgm:pt modelId="{2F5B06A9-8F5A-4A02-8540-4A75101B79EC}" type="pres">
      <dgm:prSet presAssocID="{B3920886-AF24-4F6A-B5C9-A2D36FA9BBAF}" presName="vert0" presStyleCnt="0">
        <dgm:presLayoutVars>
          <dgm:dir/>
          <dgm:animOne val="branch"/>
          <dgm:animLvl val="lvl"/>
        </dgm:presLayoutVars>
      </dgm:prSet>
      <dgm:spPr/>
    </dgm:pt>
    <dgm:pt modelId="{B4572AB8-B613-4470-B033-3D72DD3DB345}" type="pres">
      <dgm:prSet presAssocID="{BB4E5A21-9CAE-49FA-BFE9-4F2B027414E1}" presName="thickLine" presStyleLbl="alignNode1" presStyleIdx="0" presStyleCnt="3"/>
      <dgm:spPr/>
    </dgm:pt>
    <dgm:pt modelId="{72762BAF-5DA9-4C82-B647-FCDADE17216B}" type="pres">
      <dgm:prSet presAssocID="{BB4E5A21-9CAE-49FA-BFE9-4F2B027414E1}" presName="horz1" presStyleCnt="0"/>
      <dgm:spPr/>
    </dgm:pt>
    <dgm:pt modelId="{08947E39-3B4F-47EF-BA12-FE951609EFA3}" type="pres">
      <dgm:prSet presAssocID="{BB4E5A21-9CAE-49FA-BFE9-4F2B027414E1}" presName="tx1" presStyleLbl="revTx" presStyleIdx="0" presStyleCnt="3"/>
      <dgm:spPr/>
    </dgm:pt>
    <dgm:pt modelId="{CECDC0DA-EFA5-42CD-A298-B49D23CDE4FB}" type="pres">
      <dgm:prSet presAssocID="{BB4E5A21-9CAE-49FA-BFE9-4F2B027414E1}" presName="vert1" presStyleCnt="0"/>
      <dgm:spPr/>
    </dgm:pt>
    <dgm:pt modelId="{C6AE5646-C182-46D2-874A-6A900180D202}" type="pres">
      <dgm:prSet presAssocID="{4239155C-E07D-4CCE-A298-2EE90F628B4C}" presName="thickLine" presStyleLbl="alignNode1" presStyleIdx="1" presStyleCnt="3"/>
      <dgm:spPr/>
    </dgm:pt>
    <dgm:pt modelId="{C3F46CB7-EECA-4214-9B7C-E71430043101}" type="pres">
      <dgm:prSet presAssocID="{4239155C-E07D-4CCE-A298-2EE90F628B4C}" presName="horz1" presStyleCnt="0"/>
      <dgm:spPr/>
    </dgm:pt>
    <dgm:pt modelId="{ED7E8208-EA1F-4C48-A396-0642CF8092CA}" type="pres">
      <dgm:prSet presAssocID="{4239155C-E07D-4CCE-A298-2EE90F628B4C}" presName="tx1" presStyleLbl="revTx" presStyleIdx="1" presStyleCnt="3"/>
      <dgm:spPr/>
    </dgm:pt>
    <dgm:pt modelId="{A45E435E-7607-4395-8996-344E96739A55}" type="pres">
      <dgm:prSet presAssocID="{4239155C-E07D-4CCE-A298-2EE90F628B4C}" presName="vert1" presStyleCnt="0"/>
      <dgm:spPr/>
    </dgm:pt>
    <dgm:pt modelId="{82721F47-14F0-41CF-B9A2-1194788B2CBB}" type="pres">
      <dgm:prSet presAssocID="{155CD3A8-405A-4B7C-A492-F3D174F1DAAF}" presName="thickLine" presStyleLbl="alignNode1" presStyleIdx="2" presStyleCnt="3"/>
      <dgm:spPr/>
    </dgm:pt>
    <dgm:pt modelId="{105AFE90-0A26-4014-AAC9-68CA3312118C}" type="pres">
      <dgm:prSet presAssocID="{155CD3A8-405A-4B7C-A492-F3D174F1DAAF}" presName="horz1" presStyleCnt="0"/>
      <dgm:spPr/>
    </dgm:pt>
    <dgm:pt modelId="{C107A244-0D47-4B75-913E-5221B4435256}" type="pres">
      <dgm:prSet presAssocID="{155CD3A8-405A-4B7C-A492-F3D174F1DAAF}" presName="tx1" presStyleLbl="revTx" presStyleIdx="2" presStyleCnt="3"/>
      <dgm:spPr/>
    </dgm:pt>
    <dgm:pt modelId="{E20CE3E9-5019-409D-B36B-28C288CB22FB}" type="pres">
      <dgm:prSet presAssocID="{155CD3A8-405A-4B7C-A492-F3D174F1DAAF}" presName="vert1" presStyleCnt="0"/>
      <dgm:spPr/>
    </dgm:pt>
  </dgm:ptLst>
  <dgm:cxnLst>
    <dgm:cxn modelId="{C2D7D408-A75A-4332-B106-36A268025AD0}" type="presOf" srcId="{B3920886-AF24-4F6A-B5C9-A2D36FA9BBAF}" destId="{2F5B06A9-8F5A-4A02-8540-4A75101B79EC}" srcOrd="0" destOrd="0" presId="urn:microsoft.com/office/officeart/2008/layout/LinedList"/>
    <dgm:cxn modelId="{C2A2CB41-0A8D-4D08-9993-390352A29714}" srcId="{B3920886-AF24-4F6A-B5C9-A2D36FA9BBAF}" destId="{4239155C-E07D-4CCE-A298-2EE90F628B4C}" srcOrd="1" destOrd="0" parTransId="{F2144EDD-7E81-411B-805D-D6594F1367D2}" sibTransId="{B77859E3-1643-4B76-AC60-03BB70278E41}"/>
    <dgm:cxn modelId="{0EA67451-DCC1-451F-94B6-7816C30F14B4}" type="presOf" srcId="{155CD3A8-405A-4B7C-A492-F3D174F1DAAF}" destId="{C107A244-0D47-4B75-913E-5221B4435256}" srcOrd="0" destOrd="0" presId="urn:microsoft.com/office/officeart/2008/layout/LinedList"/>
    <dgm:cxn modelId="{7C92BA53-11DB-4DCB-8A51-A3CD7A0B293C}" srcId="{B3920886-AF24-4F6A-B5C9-A2D36FA9BBAF}" destId="{BB4E5A21-9CAE-49FA-BFE9-4F2B027414E1}" srcOrd="0" destOrd="0" parTransId="{E3907846-F611-42C8-8712-CD6FEA66BB94}" sibTransId="{57EB765B-4DD4-4D46-95C3-4943E734B51B}"/>
    <dgm:cxn modelId="{A4034E82-15A2-4219-90FA-C5AB03CDB644}" type="presOf" srcId="{BB4E5A21-9CAE-49FA-BFE9-4F2B027414E1}" destId="{08947E39-3B4F-47EF-BA12-FE951609EFA3}" srcOrd="0" destOrd="0" presId="urn:microsoft.com/office/officeart/2008/layout/LinedList"/>
    <dgm:cxn modelId="{8FCD1386-1ADD-4912-BD5D-AF89AF42BDB4}" srcId="{B3920886-AF24-4F6A-B5C9-A2D36FA9BBAF}" destId="{155CD3A8-405A-4B7C-A492-F3D174F1DAAF}" srcOrd="2" destOrd="0" parTransId="{1F495D9C-C7A5-4C5C-9179-46161FBCD10D}" sibTransId="{AE151781-4B47-4F05-83E5-810C7933B604}"/>
    <dgm:cxn modelId="{ABACA7FD-77CC-4FAB-BACF-61BCACB89B2D}" type="presOf" srcId="{4239155C-E07D-4CCE-A298-2EE90F628B4C}" destId="{ED7E8208-EA1F-4C48-A396-0642CF8092CA}" srcOrd="0" destOrd="0" presId="urn:microsoft.com/office/officeart/2008/layout/LinedList"/>
    <dgm:cxn modelId="{06CF6CD8-312E-4BEE-9416-832556269B31}" type="presParOf" srcId="{2F5B06A9-8F5A-4A02-8540-4A75101B79EC}" destId="{B4572AB8-B613-4470-B033-3D72DD3DB345}" srcOrd="0" destOrd="0" presId="urn:microsoft.com/office/officeart/2008/layout/LinedList"/>
    <dgm:cxn modelId="{49648145-48A5-4967-B44F-4C80EEA89F59}" type="presParOf" srcId="{2F5B06A9-8F5A-4A02-8540-4A75101B79EC}" destId="{72762BAF-5DA9-4C82-B647-FCDADE17216B}" srcOrd="1" destOrd="0" presId="urn:microsoft.com/office/officeart/2008/layout/LinedList"/>
    <dgm:cxn modelId="{CA9089A7-D4E3-40A0-9DE6-5C5634217486}" type="presParOf" srcId="{72762BAF-5DA9-4C82-B647-FCDADE17216B}" destId="{08947E39-3B4F-47EF-BA12-FE951609EFA3}" srcOrd="0" destOrd="0" presId="urn:microsoft.com/office/officeart/2008/layout/LinedList"/>
    <dgm:cxn modelId="{35604343-E13A-470F-B514-4A5A4FF03FE8}" type="presParOf" srcId="{72762BAF-5DA9-4C82-B647-FCDADE17216B}" destId="{CECDC0DA-EFA5-42CD-A298-B49D23CDE4FB}" srcOrd="1" destOrd="0" presId="urn:microsoft.com/office/officeart/2008/layout/LinedList"/>
    <dgm:cxn modelId="{AE200BF6-BB1D-479C-9466-AF690F247C79}" type="presParOf" srcId="{2F5B06A9-8F5A-4A02-8540-4A75101B79EC}" destId="{C6AE5646-C182-46D2-874A-6A900180D202}" srcOrd="2" destOrd="0" presId="urn:microsoft.com/office/officeart/2008/layout/LinedList"/>
    <dgm:cxn modelId="{025BA7F4-2611-4EBE-B646-E6E0A3A049B2}" type="presParOf" srcId="{2F5B06A9-8F5A-4A02-8540-4A75101B79EC}" destId="{C3F46CB7-EECA-4214-9B7C-E71430043101}" srcOrd="3" destOrd="0" presId="urn:microsoft.com/office/officeart/2008/layout/LinedList"/>
    <dgm:cxn modelId="{E5AB19F9-5969-4BBB-8B56-F4F8C0D8845F}" type="presParOf" srcId="{C3F46CB7-EECA-4214-9B7C-E71430043101}" destId="{ED7E8208-EA1F-4C48-A396-0642CF8092CA}" srcOrd="0" destOrd="0" presId="urn:microsoft.com/office/officeart/2008/layout/LinedList"/>
    <dgm:cxn modelId="{31638DE6-AE09-4DEF-8043-5986C08ADBA5}" type="presParOf" srcId="{C3F46CB7-EECA-4214-9B7C-E71430043101}" destId="{A45E435E-7607-4395-8996-344E96739A55}" srcOrd="1" destOrd="0" presId="urn:microsoft.com/office/officeart/2008/layout/LinedList"/>
    <dgm:cxn modelId="{61B49CB8-EA93-442C-B349-A12175A97EF6}" type="presParOf" srcId="{2F5B06A9-8F5A-4A02-8540-4A75101B79EC}" destId="{82721F47-14F0-41CF-B9A2-1194788B2CBB}" srcOrd="4" destOrd="0" presId="urn:microsoft.com/office/officeart/2008/layout/LinedList"/>
    <dgm:cxn modelId="{4BA3CB1A-4137-45BF-8CDB-09B62E16824D}" type="presParOf" srcId="{2F5B06A9-8F5A-4A02-8540-4A75101B79EC}" destId="{105AFE90-0A26-4014-AAC9-68CA3312118C}" srcOrd="5" destOrd="0" presId="urn:microsoft.com/office/officeart/2008/layout/LinedList"/>
    <dgm:cxn modelId="{4C8FA3AD-44B5-42AD-80E2-1D0435414965}" type="presParOf" srcId="{105AFE90-0A26-4014-AAC9-68CA3312118C}" destId="{C107A244-0D47-4B75-913E-5221B4435256}" srcOrd="0" destOrd="0" presId="urn:microsoft.com/office/officeart/2008/layout/LinedList"/>
    <dgm:cxn modelId="{549AD74B-9A79-43FC-A35A-7F865B378A16}" type="presParOf" srcId="{105AFE90-0A26-4014-AAC9-68CA3312118C}" destId="{E20CE3E9-5019-409D-B36B-28C288CB22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2D816-BFAF-4BB8-AF7F-90C7E3B25977}">
      <dsp:nvSpPr>
        <dsp:cNvPr id="0" name=""/>
        <dsp:cNvSpPr/>
      </dsp:nvSpPr>
      <dsp:spPr>
        <a:xfrm>
          <a:off x="3618388" y="2177273"/>
          <a:ext cx="1403985" cy="1403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Zachowanie</a:t>
          </a:r>
        </a:p>
      </dsp:txBody>
      <dsp:txXfrm>
        <a:off x="3686925" y="2245810"/>
        <a:ext cx="1266911" cy="1266911"/>
      </dsp:txXfrm>
    </dsp:sp>
    <dsp:sp modelId="{AAC01B2F-1782-44EA-8F50-F2191ACD777A}">
      <dsp:nvSpPr>
        <dsp:cNvPr id="0" name=""/>
        <dsp:cNvSpPr/>
      </dsp:nvSpPr>
      <dsp:spPr>
        <a:xfrm rot="16200000">
          <a:off x="3827963" y="1684855"/>
          <a:ext cx="9848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4836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4D970-30F0-40A8-85E3-0B7AA611385A}">
      <dsp:nvSpPr>
        <dsp:cNvPr id="0" name=""/>
        <dsp:cNvSpPr/>
      </dsp:nvSpPr>
      <dsp:spPr>
        <a:xfrm>
          <a:off x="3850046" y="251766"/>
          <a:ext cx="940669" cy="940669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osoba</a:t>
          </a:r>
        </a:p>
      </dsp:txBody>
      <dsp:txXfrm>
        <a:off x="3895966" y="297686"/>
        <a:ext cx="848829" cy="848829"/>
      </dsp:txXfrm>
    </dsp:sp>
    <dsp:sp modelId="{BB84D3E8-E770-4315-9FC6-CCBB3BFB6681}">
      <dsp:nvSpPr>
        <dsp:cNvPr id="0" name=""/>
        <dsp:cNvSpPr/>
      </dsp:nvSpPr>
      <dsp:spPr>
        <a:xfrm rot="1800000">
          <a:off x="4968551" y="3485430"/>
          <a:ext cx="8034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3477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5716DF-FDA0-4523-B18E-BCF63B6AFEB4}">
      <dsp:nvSpPr>
        <dsp:cNvPr id="0" name=""/>
        <dsp:cNvSpPr/>
      </dsp:nvSpPr>
      <dsp:spPr>
        <a:xfrm>
          <a:off x="5718205" y="3487513"/>
          <a:ext cx="940669" cy="94066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kultura</a:t>
          </a:r>
        </a:p>
      </dsp:txBody>
      <dsp:txXfrm>
        <a:off x="5764125" y="3533433"/>
        <a:ext cx="848829" cy="848829"/>
      </dsp:txXfrm>
    </dsp:sp>
    <dsp:sp modelId="{CB53477D-C322-40A4-AD3C-6ED415194C00}">
      <dsp:nvSpPr>
        <dsp:cNvPr id="0" name=""/>
        <dsp:cNvSpPr/>
      </dsp:nvSpPr>
      <dsp:spPr>
        <a:xfrm rot="9000000">
          <a:off x="2868734" y="3485430"/>
          <a:ext cx="80347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3477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  <a:head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DF1A5-D90D-4A89-A87E-4AE20089476C}">
      <dsp:nvSpPr>
        <dsp:cNvPr id="0" name=""/>
        <dsp:cNvSpPr/>
      </dsp:nvSpPr>
      <dsp:spPr>
        <a:xfrm>
          <a:off x="1981887" y="3487513"/>
          <a:ext cx="940669" cy="94066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sytuacja</a:t>
          </a:r>
        </a:p>
      </dsp:txBody>
      <dsp:txXfrm>
        <a:off x="2027807" y="3533433"/>
        <a:ext cx="848829" cy="8488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72AB8-B613-4470-B033-3D72DD3DB345}">
      <dsp:nvSpPr>
        <dsp:cNvPr id="0" name=""/>
        <dsp:cNvSpPr/>
      </dsp:nvSpPr>
      <dsp:spPr>
        <a:xfrm>
          <a:off x="0" y="2285"/>
          <a:ext cx="864038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7E39-3B4F-47EF-BA12-FE951609EFA3}">
      <dsp:nvSpPr>
        <dsp:cNvPr id="0" name=""/>
        <dsp:cNvSpPr/>
      </dsp:nvSpPr>
      <dsp:spPr>
        <a:xfrm>
          <a:off x="0" y="2285"/>
          <a:ext cx="8640382" cy="1558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/>
            <a:t>Zaufanie jako fundament współpracy</a:t>
          </a:r>
          <a:r>
            <a:rPr lang="pl-PL" sz="2200" kern="1200" dirty="0"/>
            <a:t>: </a:t>
          </a:r>
        </a:p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Znaczenie zaufania i bezpieczeństwa psychologicznego w zespole. Rola zrozumienia i akceptacji różnorodnych perspektyw kulturowych w budowaniu zaufania.</a:t>
          </a:r>
          <a:endParaRPr lang="en-US" sz="2200" kern="1200" dirty="0"/>
        </a:p>
      </dsp:txBody>
      <dsp:txXfrm>
        <a:off x="0" y="2285"/>
        <a:ext cx="8640382" cy="1558477"/>
      </dsp:txXfrm>
    </dsp:sp>
    <dsp:sp modelId="{C6AE5646-C182-46D2-874A-6A900180D202}">
      <dsp:nvSpPr>
        <dsp:cNvPr id="0" name=""/>
        <dsp:cNvSpPr/>
      </dsp:nvSpPr>
      <dsp:spPr>
        <a:xfrm>
          <a:off x="0" y="1560762"/>
          <a:ext cx="864038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E8208-EA1F-4C48-A396-0642CF8092CA}">
      <dsp:nvSpPr>
        <dsp:cNvPr id="0" name=""/>
        <dsp:cNvSpPr/>
      </dsp:nvSpPr>
      <dsp:spPr>
        <a:xfrm>
          <a:off x="0" y="1560762"/>
          <a:ext cx="8640382" cy="1558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/>
            <a:t>Zarządzanie konfliktem w kontekście międzykulturowym</a:t>
          </a:r>
          <a:r>
            <a:rPr lang="pl-PL" sz="2200" kern="1200" dirty="0"/>
            <a:t>: </a:t>
          </a:r>
        </a:p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Różne sposoby postrzegania konfliktu w różnych kręgach kulturowych (np. unikanie vs. bezpośrednia konfrontacja); metody mediacji i rozwiązywania konfliktów opartych na szacunku i empatii.</a:t>
          </a:r>
          <a:endParaRPr lang="en-US" sz="2200" kern="1200" dirty="0"/>
        </a:p>
      </dsp:txBody>
      <dsp:txXfrm>
        <a:off x="0" y="1560762"/>
        <a:ext cx="8640382" cy="1558477"/>
      </dsp:txXfrm>
    </dsp:sp>
    <dsp:sp modelId="{82721F47-14F0-41CF-B9A2-1194788B2CBB}">
      <dsp:nvSpPr>
        <dsp:cNvPr id="0" name=""/>
        <dsp:cNvSpPr/>
      </dsp:nvSpPr>
      <dsp:spPr>
        <a:xfrm>
          <a:off x="0" y="3119239"/>
          <a:ext cx="864038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7A244-0D47-4B75-913E-5221B4435256}">
      <dsp:nvSpPr>
        <dsp:cNvPr id="0" name=""/>
        <dsp:cNvSpPr/>
      </dsp:nvSpPr>
      <dsp:spPr>
        <a:xfrm>
          <a:off x="0" y="3119239"/>
          <a:ext cx="8640382" cy="1558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/>
            <a:t>Style przywództwa i motywowania</a:t>
          </a:r>
          <a:r>
            <a:rPr lang="pl-PL" sz="2200" kern="1200" dirty="0"/>
            <a:t>: </a:t>
          </a:r>
        </a:p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Jak dopasować styl przywództwa do różnorodnego zespołu. Świadomość potrzeb, wartości i oczekiwań członków zespołu.</a:t>
          </a:r>
          <a:endParaRPr lang="en-US" sz="2200" kern="1200" dirty="0"/>
        </a:p>
      </dsp:txBody>
      <dsp:txXfrm>
        <a:off x="0" y="3119239"/>
        <a:ext cx="8640382" cy="1558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15.04.2025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1D06-D775-469D-8594-92DCCF2DD43A}" type="datetimeFigureOut">
              <a:rPr lang="pl-PL" smtClean="0"/>
              <a:pPr/>
              <a:t>15.04.2025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A66B-2915-498F-B9F4-70110DC812A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167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15.04.2025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15.04.2025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  <p:sldLayoutId id="2147483741" r:id="rId11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/>
              <a:t>ZARZĄDZANIE MIĘDZYKULTUROWE </a:t>
            </a:r>
            <a:br>
              <a:rPr lang="pl-PL" dirty="0"/>
            </a:br>
            <a:r>
              <a:rPr lang="pl-PL" dirty="0"/>
              <a:t>W ORGANIZACJI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/>
              <a:t>Dr hab. Maciej </a:t>
            </a:r>
            <a:r>
              <a:rPr lang="pl-PL" dirty="0" err="1"/>
              <a:t>Bachryj</a:t>
            </a:r>
            <a:r>
              <a:rPr lang="pl-PL" dirty="0"/>
              <a:t> i Dr Anna Cichecka</a:t>
            </a:r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6E7575-670E-43FA-B695-33890DE0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Niezależne i współzależne pojęcie 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416E34-DE3C-48BE-B361-83C0118D4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pl-PL" b="1" dirty="0">
                <a:solidFill>
                  <a:srgbClr val="FF0000"/>
                </a:solidFill>
              </a:rPr>
              <a:t>Emocje niezaangażowane społecznie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Pojawiają się w sytuacji, w której nasze atrybuty uzyskują potwierdzenie (pozytywne) lub zostają zakwestionowane (negatywne)</a:t>
            </a:r>
          </a:p>
          <a:p>
            <a:pPr lvl="2">
              <a:lnSpc>
                <a:spcPct val="120000"/>
              </a:lnSpc>
            </a:pPr>
            <a:r>
              <a:rPr lang="pl-PL" dirty="0"/>
              <a:t>Porażka na egzaminie podważa moje przekonanie o mojej inteligencji, pracowitości etc.  i wywołuje np. poczucie frustracji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Są one oddzielone od naszych relacji społecznych</a:t>
            </a:r>
          </a:p>
          <a:p>
            <a:pPr>
              <a:lnSpc>
                <a:spcPct val="120000"/>
              </a:lnSpc>
            </a:pPr>
            <a:r>
              <a:rPr lang="pl-PL" b="1" dirty="0">
                <a:solidFill>
                  <a:srgbClr val="00B050"/>
                </a:solidFill>
              </a:rPr>
              <a:t>Emocje zaangażowane społecznie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Pojawiają się gdy potrafimy (pozytywne) lub nie potrafimy (negatywne) funkcjonować w relacji opartej na współzależności</a:t>
            </a:r>
          </a:p>
          <a:p>
            <a:pPr lvl="2">
              <a:lnSpc>
                <a:spcPct val="120000"/>
              </a:lnSpc>
            </a:pPr>
            <a:r>
              <a:rPr lang="pl-PL" dirty="0"/>
              <a:t>Np. wyrządziliśmy komuś krzywdę, zawiedliśmy przyjaciela</a:t>
            </a:r>
          </a:p>
          <a:p>
            <a:pPr>
              <a:lnSpc>
                <a:spcPct val="120000"/>
              </a:lnSpc>
            </a:pPr>
            <a:r>
              <a:rPr lang="pl-PL" dirty="0"/>
              <a:t>Emocje </a:t>
            </a:r>
            <a:r>
              <a:rPr lang="pl-PL" b="1" dirty="0">
                <a:solidFill>
                  <a:srgbClr val="00B050"/>
                </a:solidFill>
              </a:rPr>
              <a:t>zaangażowane społecznie </a:t>
            </a:r>
            <a:r>
              <a:rPr lang="pl-PL" dirty="0"/>
              <a:t>są bardziej intensywne dla osób o </a:t>
            </a:r>
            <a:r>
              <a:rPr lang="pl-PL" b="1" dirty="0">
                <a:solidFill>
                  <a:srgbClr val="00B050"/>
                </a:solidFill>
              </a:rPr>
              <a:t>Ja współzależnym</a:t>
            </a:r>
            <a:r>
              <a:rPr lang="pl-PL" dirty="0"/>
              <a:t>, natomiast osoby o </a:t>
            </a:r>
            <a:r>
              <a:rPr lang="pl-PL" b="1" dirty="0">
                <a:solidFill>
                  <a:srgbClr val="FF0000"/>
                </a:solidFill>
              </a:rPr>
              <a:t>Ja niezależnym </a:t>
            </a:r>
            <a:r>
              <a:rPr lang="pl-PL" dirty="0"/>
              <a:t>intensywniej przeżywają </a:t>
            </a:r>
            <a:r>
              <a:rPr lang="pl-PL" b="1" dirty="0">
                <a:solidFill>
                  <a:srgbClr val="FF0000"/>
                </a:solidFill>
              </a:rPr>
              <a:t>emocje niezaangażowane społecznie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Wynika to z roli jaką </a:t>
            </a:r>
            <a:r>
              <a:rPr lang="pl-PL" b="1" i="1" dirty="0"/>
              <a:t>atrybuty</a:t>
            </a:r>
            <a:r>
              <a:rPr lang="pl-PL" dirty="0"/>
              <a:t> i </a:t>
            </a:r>
            <a:r>
              <a:rPr lang="pl-PL" b="1" i="1" dirty="0"/>
              <a:t>relacje</a:t>
            </a:r>
            <a:r>
              <a:rPr lang="pl-PL" dirty="0"/>
              <a:t> odgrywają w koncepcji tożsamości osób o Ja współzależnym i Ja niezależnym.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578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71120-96BC-435A-8290-E0223FC5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Niezależne i współzależne pojęcie „Ja”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3BF949-F6FE-4152-B3B7-A3FA9A4BA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Poczucie szczęścia:</a:t>
            </a:r>
          </a:p>
          <a:p>
            <a:pPr lvl="1"/>
            <a:r>
              <a:rPr lang="pl-PL" i="1" dirty="0"/>
              <a:t>Osoby o Ja niezależnym</a:t>
            </a:r>
            <a:r>
              <a:rPr lang="pl-PL" dirty="0"/>
              <a:t>:</a:t>
            </a:r>
          </a:p>
          <a:p>
            <a:pPr lvl="2"/>
            <a:r>
              <a:rPr lang="pl-PL" dirty="0"/>
              <a:t>Pozytywne emocje kojarzone są z </a:t>
            </a:r>
            <a:r>
              <a:rPr lang="pl-PL" dirty="0">
                <a:solidFill>
                  <a:srgbClr val="FF0000"/>
                </a:solidFill>
              </a:rPr>
              <a:t>emocjami niezaangażowanymi społecznie</a:t>
            </a:r>
            <a:r>
              <a:rPr lang="pl-PL" dirty="0"/>
              <a:t> (potwierdzenie cenionych atrybutów)</a:t>
            </a:r>
          </a:p>
          <a:p>
            <a:pPr lvl="1"/>
            <a:r>
              <a:rPr lang="pl-PL" i="1" dirty="0"/>
              <a:t>Osoby o Ja współzależnym</a:t>
            </a:r>
            <a:r>
              <a:rPr lang="pl-PL" dirty="0"/>
              <a:t>:</a:t>
            </a:r>
          </a:p>
          <a:p>
            <a:pPr lvl="2"/>
            <a:r>
              <a:rPr lang="pl-PL" dirty="0"/>
              <a:t>Pozytywne emocje kojarzone są z </a:t>
            </a:r>
            <a:r>
              <a:rPr lang="pl-PL" dirty="0">
                <a:solidFill>
                  <a:srgbClr val="00B050"/>
                </a:solidFill>
              </a:rPr>
              <a:t>emocjami zaangażowanymi społecznie </a:t>
            </a:r>
            <a:r>
              <a:rPr lang="pl-PL" dirty="0"/>
              <a:t>(potwierdzenie prawidłowego funkcjonowania w relacji z innymi)</a:t>
            </a:r>
          </a:p>
        </p:txBody>
      </p:sp>
    </p:spTree>
    <p:extLst>
      <p:ext uri="{BB962C8B-B14F-4D97-AF65-F5344CB8AC3E}">
        <p14:creationId xmlns:p14="http://schemas.microsoft.com/office/powerpoint/2010/main" val="40987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2BD516-0A4C-4736-A425-A6EFCBDE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Wartości podstawowe – S. Schwartz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E43A61DA-44F6-4794-91E8-E3C10041C6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5062" y="2255419"/>
          <a:ext cx="9221688" cy="380556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610844">
                  <a:extLst>
                    <a:ext uri="{9D8B030D-6E8A-4147-A177-3AD203B41FA5}">
                      <a16:colId xmlns:a16="http://schemas.microsoft.com/office/drawing/2014/main" val="1974600099"/>
                    </a:ext>
                  </a:extLst>
                </a:gridCol>
                <a:gridCol w="4610844">
                  <a:extLst>
                    <a:ext uri="{9D8B030D-6E8A-4147-A177-3AD203B41FA5}">
                      <a16:colId xmlns:a16="http://schemas.microsoft.com/office/drawing/2014/main" val="399361771"/>
                    </a:ext>
                  </a:extLst>
                </a:gridCol>
              </a:tblGrid>
              <a:tr h="56734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otwartość na zmiany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dirty="0">
                          <a:effectLst/>
                        </a:rPr>
                        <a:t>kierowanie sobą (podmiotowość) - </a:t>
                      </a:r>
                      <a:r>
                        <a:rPr lang="pl-PL" sz="1200" b="0" dirty="0" err="1">
                          <a:effectLst/>
                        </a:rPr>
                        <a:t>self-direction</a:t>
                      </a:r>
                      <a:r>
                        <a:rPr lang="pl-PL" sz="1200" b="0" dirty="0">
                          <a:effectLst/>
                        </a:rPr>
                        <a:t> (SD): </a:t>
                      </a:r>
                      <a:endParaRPr lang="pl-PL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1031637713"/>
                  </a:ext>
                </a:extLst>
              </a:tr>
              <a:tr h="56734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stymulacja (poszukiwanie doznań) - </a:t>
                      </a:r>
                      <a:r>
                        <a:rPr lang="pl-PL" sz="1200" dirty="0" err="1">
                          <a:effectLst/>
                        </a:rPr>
                        <a:t>stimulation</a:t>
                      </a:r>
                      <a:r>
                        <a:rPr lang="pl-PL" sz="1200" dirty="0">
                          <a:effectLst/>
                        </a:rPr>
                        <a:t> (ST)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3134949657"/>
                  </a:ext>
                </a:extLst>
              </a:tr>
              <a:tr h="410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Hedonizm - </a:t>
                      </a:r>
                      <a:r>
                        <a:rPr lang="pl-PL" sz="1200" dirty="0" err="1">
                          <a:effectLst/>
                        </a:rPr>
                        <a:t>hedonism</a:t>
                      </a:r>
                      <a:r>
                        <a:rPr lang="pl-PL" sz="1200" dirty="0">
                          <a:effectLst/>
                        </a:rPr>
                        <a:t> (HE)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1989103151"/>
                  </a:ext>
                </a:extLst>
              </a:tr>
              <a:tr h="23617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umacnianie na siebie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826782"/>
                  </a:ext>
                </a:extLst>
              </a:tr>
              <a:tr h="3419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Osiągnięcia - </a:t>
                      </a:r>
                      <a:r>
                        <a:rPr lang="pl-PL" sz="1200" dirty="0" err="1">
                          <a:effectLst/>
                        </a:rPr>
                        <a:t>achievment</a:t>
                      </a:r>
                      <a:r>
                        <a:rPr lang="pl-PL" sz="1200" dirty="0">
                          <a:effectLst/>
                        </a:rPr>
                        <a:t> (AC)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303719977"/>
                  </a:ext>
                </a:extLst>
              </a:tr>
              <a:tr h="3419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Władza - </a:t>
                      </a:r>
                      <a:r>
                        <a:rPr lang="pl-PL" sz="1200" dirty="0" err="1">
                          <a:effectLst/>
                        </a:rPr>
                        <a:t>power</a:t>
                      </a:r>
                      <a:r>
                        <a:rPr lang="pl-PL" sz="1200" dirty="0">
                          <a:effectLst/>
                        </a:rPr>
                        <a:t> (PO)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2750852846"/>
                  </a:ext>
                </a:extLst>
              </a:tr>
              <a:tr h="34194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konserwatyzm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Bezpieczeństwo - </a:t>
                      </a:r>
                      <a:r>
                        <a:rPr lang="pl-PL" sz="1200" dirty="0" err="1">
                          <a:effectLst/>
                        </a:rPr>
                        <a:t>security</a:t>
                      </a:r>
                      <a:r>
                        <a:rPr lang="pl-PL" sz="1200" dirty="0">
                          <a:effectLst/>
                        </a:rPr>
                        <a:t> (SE)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1572690547"/>
                  </a:ext>
                </a:extLst>
              </a:tr>
              <a:tr h="3419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Konformizm - </a:t>
                      </a:r>
                      <a:r>
                        <a:rPr lang="pl-PL" sz="1200" dirty="0" err="1">
                          <a:effectLst/>
                        </a:rPr>
                        <a:t>conformity</a:t>
                      </a:r>
                      <a:r>
                        <a:rPr lang="pl-PL" sz="1200" dirty="0">
                          <a:effectLst/>
                        </a:rPr>
                        <a:t> (CO)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2877056568"/>
                  </a:ext>
                </a:extLst>
              </a:tr>
              <a:tr h="3419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Tradycja - </a:t>
                      </a:r>
                      <a:r>
                        <a:rPr lang="pl-PL" sz="1200" dirty="0" err="1">
                          <a:effectLst/>
                        </a:rPr>
                        <a:t>tradition</a:t>
                      </a:r>
                      <a:r>
                        <a:rPr lang="pl-PL" sz="1200" dirty="0">
                          <a:effectLst/>
                        </a:rPr>
                        <a:t> (TR)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1088995468"/>
                  </a:ext>
                </a:extLst>
              </a:tr>
              <a:tr h="3419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przekraczanie siebie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Życzliwość (dobroć) - </a:t>
                      </a:r>
                      <a:r>
                        <a:rPr lang="pl-PL" sz="1200" dirty="0" err="1">
                          <a:effectLst/>
                        </a:rPr>
                        <a:t>benevolence</a:t>
                      </a:r>
                      <a:r>
                        <a:rPr lang="pl-PL" sz="1200" dirty="0">
                          <a:effectLst/>
                        </a:rPr>
                        <a:t> (BE)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763470031"/>
                  </a:ext>
                </a:extLst>
              </a:tr>
              <a:tr h="3419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Uniwersalizm – </a:t>
                      </a:r>
                      <a:r>
                        <a:rPr lang="pl-PL" sz="1200" dirty="0" err="1">
                          <a:effectLst/>
                        </a:rPr>
                        <a:t>universalism</a:t>
                      </a:r>
                      <a:r>
                        <a:rPr lang="pl-PL" sz="1200" dirty="0">
                          <a:effectLst/>
                        </a:rPr>
                        <a:t> (UN)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81" marR="38981" marT="0" marB="0" anchor="ctr"/>
                </a:tc>
                <a:extLst>
                  <a:ext uri="{0D108BD9-81ED-4DB2-BD59-A6C34878D82A}">
                    <a16:rowId xmlns:a16="http://schemas.microsoft.com/office/drawing/2014/main" val="523000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36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66D55713-4BB0-4CC5-85CF-94140E9A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10" y="1468151"/>
            <a:ext cx="6289793" cy="4502255"/>
          </a:xfrm>
        </p:spPr>
      </p:pic>
    </p:spTree>
    <p:extLst>
      <p:ext uri="{BB962C8B-B14F-4D97-AF65-F5344CB8AC3E}">
        <p14:creationId xmlns:p14="http://schemas.microsoft.com/office/powerpoint/2010/main" val="3377970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C970AE7-8E7F-43CF-A4CE-B2E5F0BD8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54" y="945039"/>
            <a:ext cx="8138904" cy="5237059"/>
          </a:xfrm>
        </p:spPr>
      </p:pic>
    </p:spTree>
    <p:extLst>
      <p:ext uri="{BB962C8B-B14F-4D97-AF65-F5344CB8AC3E}">
        <p14:creationId xmlns:p14="http://schemas.microsoft.com/office/powerpoint/2010/main" val="64742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500" b="1" dirty="0"/>
              <a:t>7 typów kultur:</a:t>
            </a:r>
          </a:p>
          <a:p>
            <a:pPr lvl="1"/>
            <a:r>
              <a:rPr lang="pl-PL" dirty="0"/>
              <a:t>Zakorzenienia</a:t>
            </a:r>
          </a:p>
          <a:p>
            <a:pPr lvl="1"/>
            <a:r>
              <a:rPr lang="pl-PL" dirty="0"/>
              <a:t>Hierarchii</a:t>
            </a:r>
          </a:p>
          <a:p>
            <a:pPr lvl="1"/>
            <a:r>
              <a:rPr lang="pl-PL" dirty="0"/>
              <a:t>Mistrzostwa</a:t>
            </a:r>
          </a:p>
          <a:p>
            <a:pPr lvl="1"/>
            <a:r>
              <a:rPr lang="pl-PL" dirty="0"/>
              <a:t>Autonomii afektywnej</a:t>
            </a:r>
          </a:p>
          <a:p>
            <a:pPr lvl="1"/>
            <a:r>
              <a:rPr lang="pl-PL" dirty="0"/>
              <a:t>Autonomii intelektualnej</a:t>
            </a:r>
          </a:p>
          <a:p>
            <a:pPr lvl="1"/>
            <a:r>
              <a:rPr lang="pl-PL" dirty="0"/>
              <a:t>Egalitaryzmu</a:t>
            </a:r>
          </a:p>
          <a:p>
            <a:pPr lvl="1"/>
            <a:r>
              <a:rPr lang="pl-PL" dirty="0"/>
              <a:t>Harmonii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Kulturowa mapa świata – S. Schwartz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75E80-DA36-EC9B-04A5-75653EFBB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7374DEC-A015-099A-5E50-865A6530F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49" y="741714"/>
            <a:ext cx="8306715" cy="6055363"/>
          </a:xfrm>
        </p:spPr>
      </p:pic>
    </p:spTree>
    <p:extLst>
      <p:ext uri="{BB962C8B-B14F-4D97-AF65-F5344CB8AC3E}">
        <p14:creationId xmlns:p14="http://schemas.microsoft.com/office/powerpoint/2010/main" val="682088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70352-4C99-E165-60D3-459424261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2434021-8CF6-3A11-6362-81C1E13FC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3" y="933528"/>
            <a:ext cx="9211407" cy="5692618"/>
          </a:xfrm>
        </p:spPr>
      </p:pic>
    </p:spTree>
    <p:extLst>
      <p:ext uri="{BB962C8B-B14F-4D97-AF65-F5344CB8AC3E}">
        <p14:creationId xmlns:p14="http://schemas.microsoft.com/office/powerpoint/2010/main" val="182348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9CE09-F06B-4647-9912-01DC809B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Stereotyp:</a:t>
            </a:r>
            <a:br>
              <a:rPr lang="pl-PL" dirty="0"/>
            </a:br>
            <a:r>
              <a:rPr lang="pl-PL" dirty="0"/>
              <a:t>komponent poznawczy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664CC3-8DD7-47E1-1B2E-F7DAF0531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marL="503971" lvl="1" indent="0">
              <a:buNone/>
            </a:pPr>
            <a:endParaRPr lang="pl-PL" sz="4000" dirty="0"/>
          </a:p>
          <a:p>
            <a:pPr marL="503971" lvl="1" indent="0">
              <a:buNone/>
            </a:pPr>
            <a:r>
              <a:rPr lang="pl-PL" sz="2500" dirty="0"/>
              <a:t>Generalizacja odnosząca się do grupy, w ramach której identyczne charakterystyki zostają przypisane wszystkim jej członkom niezależnie od rzeczywistych różnic między nimi</a:t>
            </a:r>
          </a:p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pl-PL" sz="300"/>
          </a:p>
        </p:txBody>
      </p:sp>
      <p:pic>
        <p:nvPicPr>
          <p:cNvPr id="8" name="Symbol zastępczy obrazu 7" descr="Obraz zawierający pionek szachowy, Sporty halowe, szachy/kłos, gra planszowa&#10;&#10;Opis wygenerowany automatycznie">
            <a:extLst>
              <a:ext uri="{FF2B5EF4-FFF2-40B4-BE49-F238E27FC236}">
                <a16:creationId xmlns:a16="http://schemas.microsoft.com/office/drawing/2014/main" id="{F42ECFB4-A599-E893-564B-AFE827F1D6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r="6712" b="-2"/>
          <a:stretch/>
        </p:blipFill>
        <p:spPr>
          <a:xfrm>
            <a:off x="377354" y="900113"/>
            <a:ext cx="4824536" cy="5759726"/>
          </a:xfrm>
          <a:noFill/>
        </p:spPr>
      </p:pic>
    </p:spTree>
    <p:extLst>
      <p:ext uri="{BB962C8B-B14F-4D97-AF65-F5344CB8AC3E}">
        <p14:creationId xmlns:p14="http://schemas.microsoft.com/office/powerpoint/2010/main" val="2336477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5F411-C5F5-149D-2DB7-52122130F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6EDAA0-43E8-146F-C166-8EBF78003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 anchor="t">
            <a:normAutofit fontScale="90000"/>
          </a:bodyPr>
          <a:lstStyle/>
          <a:p>
            <a:r>
              <a:rPr lang="pl-PL" dirty="0"/>
              <a:t>Uprzedzenie: </a:t>
            </a:r>
            <a:br>
              <a:rPr lang="pl-PL" dirty="0"/>
            </a:br>
            <a:r>
              <a:rPr lang="pl-PL" dirty="0"/>
              <a:t>komponent emocjonalny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2E1839-4C51-5442-B8D6-4A91AAEF5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marL="503971" lvl="1" indent="0">
              <a:buNone/>
            </a:pPr>
            <a:endParaRPr lang="pl-PL" sz="4000" dirty="0"/>
          </a:p>
          <a:p>
            <a:pPr marL="503971" lvl="1" indent="0">
              <a:buNone/>
            </a:pPr>
            <a:endParaRPr lang="pl-PL" sz="4000" dirty="0"/>
          </a:p>
          <a:p>
            <a:r>
              <a:rPr lang="pl-PL" altLang="pl-PL" sz="2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Wroga bądź negatywna postawa dotycząca wyróżniającej się jakiś sposób grupy ludzi, oparta wyłącznie na ich przynależności do tej grupy</a:t>
            </a:r>
            <a:endParaRPr lang="en-US" altLang="pl-PL" sz="2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0E17EDF-3820-B364-A4BF-2A8B535269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pl-PL" sz="300"/>
          </a:p>
        </p:txBody>
      </p:sp>
      <p:pic>
        <p:nvPicPr>
          <p:cNvPr id="8" name="Symbol zastępczy obrazu 7" descr="Obraz zawierający pionek szachowy, Sporty halowe, szachy/kłos, gra planszowa&#10;&#10;Opis wygenerowany automatycznie">
            <a:extLst>
              <a:ext uri="{FF2B5EF4-FFF2-40B4-BE49-F238E27FC236}">
                <a16:creationId xmlns:a16="http://schemas.microsoft.com/office/drawing/2014/main" id="{F6CF27FE-C33C-AFE1-6261-FA36320CC0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r="6712" b="-2"/>
          <a:stretch/>
        </p:blipFill>
        <p:spPr>
          <a:xfrm>
            <a:off x="249100" y="900113"/>
            <a:ext cx="4737238" cy="5472012"/>
          </a:xfrm>
          <a:noFill/>
        </p:spPr>
      </p:pic>
    </p:spTree>
    <p:extLst>
      <p:ext uri="{BB962C8B-B14F-4D97-AF65-F5344CB8AC3E}">
        <p14:creationId xmlns:p14="http://schemas.microsoft.com/office/powerpoint/2010/main" val="2786359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3568BE-245E-449B-9BA3-0D02E7BF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Kultura to…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C2F625A-2277-4F6D-95F0-91B1E0486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„Kultura, czyli cywilizacja, jest to złożona całość, która obejmuje wiedzę, wierzenia i sztukę, moralność, prawa, obyczaje oraz inne zdolności i nawyki nabyte przez ludzi jako członków społeczeństwa”</a:t>
            </a:r>
          </a:p>
          <a:p>
            <a:pPr marL="0" indent="0">
              <a:buNone/>
            </a:pPr>
            <a:r>
              <a:rPr lang="pl-PL"/>
              <a:t>                     - Edward Taylor (antropolog)</a:t>
            </a:r>
          </a:p>
          <a:p>
            <a:endParaRPr lang="pl-PL" dirty="0"/>
          </a:p>
        </p:txBody>
      </p:sp>
      <p:pic>
        <p:nvPicPr>
          <p:cNvPr id="5" name="Obraz 4" descr="Obraz zawierający Sztuka dziecięca, Wielobarwność, sztuka">
            <a:extLst>
              <a:ext uri="{FF2B5EF4-FFF2-40B4-BE49-F238E27FC236}">
                <a16:creationId xmlns:a16="http://schemas.microsoft.com/office/drawing/2014/main" id="{3F6C6128-F1FA-6B10-3ED8-C65F355B6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r="21623"/>
          <a:stretch/>
        </p:blipFill>
        <p:spPr>
          <a:xfrm>
            <a:off x="5525906" y="2249726"/>
            <a:ext cx="4140000" cy="4140000"/>
          </a:xfrm>
          <a:prstGeom prst="rect">
            <a:avLst/>
          </a:pr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F983DD0-4842-A6DC-7548-303128CB2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B229C2C5-54F9-4EC4-92E9-11C5F82C31F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0C2D1261-A096-4701-818F-FA57047FD5DA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839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FA28A-9735-2CDF-61A5-7488B6EB5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FAC02C-52B8-2EF5-A22F-A874D32E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 anchor="t">
            <a:normAutofit fontScale="90000"/>
          </a:bodyPr>
          <a:lstStyle/>
          <a:p>
            <a:r>
              <a:rPr lang="pl-PL" dirty="0"/>
              <a:t>Dyskryminacja: komponent behawioralny</a:t>
            </a:r>
            <a:br>
              <a:rPr lang="pl-PL" dirty="0"/>
            </a:br>
            <a:endParaRPr lang="pl-PL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7A73AC-9B7F-5EBB-FE42-2FC901F104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marL="503971" lvl="1" indent="0">
              <a:buNone/>
            </a:pPr>
            <a:endParaRPr lang="pl-PL" sz="4000" dirty="0"/>
          </a:p>
          <a:p>
            <a:pPr marL="503971" lvl="1" indent="0">
              <a:buNone/>
            </a:pPr>
            <a:r>
              <a:rPr lang="pl-PL" sz="2500" dirty="0"/>
              <a:t>Nieusprawiedliwione, negatywne lub krzywdzące zachowanie skierowane przeciwko członkowi danej grupy, wyłącznie dlatego, że do niej należy</a:t>
            </a:r>
          </a:p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14BE014-DD6F-EC3B-4324-2DD62ECE77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pl-PL" sz="300"/>
          </a:p>
        </p:txBody>
      </p:sp>
      <p:pic>
        <p:nvPicPr>
          <p:cNvPr id="8" name="Symbol zastępczy obrazu 7" descr="Obraz zawierający pionek szachowy, Sporty halowe, szachy/kłos, gra planszowa&#10;&#10;Opis wygenerowany automatycznie">
            <a:extLst>
              <a:ext uri="{FF2B5EF4-FFF2-40B4-BE49-F238E27FC236}">
                <a16:creationId xmlns:a16="http://schemas.microsoft.com/office/drawing/2014/main" id="{9076AC55-DC29-C5B1-E866-676669BD3B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r="6712" b="-2"/>
          <a:stretch/>
        </p:blipFill>
        <p:spPr>
          <a:xfrm>
            <a:off x="186760" y="900113"/>
            <a:ext cx="4799577" cy="5544020"/>
          </a:xfrm>
          <a:noFill/>
        </p:spPr>
      </p:pic>
    </p:spTree>
    <p:extLst>
      <p:ext uri="{BB962C8B-B14F-4D97-AF65-F5344CB8AC3E}">
        <p14:creationId xmlns:p14="http://schemas.microsoft.com/office/powerpoint/2010/main" val="992007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7EBF7-A5F9-D5E2-075F-C34F1A3D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2D778C-28B4-7D4F-17BB-32CEE26C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sz="2000" dirty="0"/>
              <a:t>Psychologiczne koszty uprzedzeń, stereotypów i dyskryminacji</a:t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7" name="Symbol zastępczy obrazu 6" descr="Obraz zawierający rysowanie, ubrania, Ludzka twarz, ilustracja&#10;&#10;Opis wygenerowany automatycznie">
            <a:extLst>
              <a:ext uri="{FF2B5EF4-FFF2-40B4-BE49-F238E27FC236}">
                <a16:creationId xmlns:a16="http://schemas.microsoft.com/office/drawing/2014/main" id="{3C970158-A873-F24A-5669-3A25CCD2A0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8"/>
          <a:stretch/>
        </p:blipFill>
        <p:spPr>
          <a:xfrm>
            <a:off x="1025906" y="1979837"/>
            <a:ext cx="4140000" cy="4680018"/>
          </a:xfr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97F5E8-A33B-1164-9E09-494E2059D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>
            <a:normAutofit/>
          </a:bodyPr>
          <a:lstStyle/>
          <a:p>
            <a:pPr marL="503971" lvl="1" indent="0">
              <a:buNone/>
            </a:pPr>
            <a:endParaRPr lang="pl-PL" dirty="0"/>
          </a:p>
          <a:p>
            <a:r>
              <a:rPr lang="pl-PL" altLang="pl-PL" dirty="0"/>
              <a:t>Przedstawiciele mniejszości w grupie:</a:t>
            </a:r>
            <a:endParaRPr lang="en-US" altLang="pl-PL" dirty="0"/>
          </a:p>
          <a:p>
            <a:pPr lvl="1"/>
            <a:r>
              <a:rPr lang="pl-PL" altLang="pl-PL" dirty="0"/>
              <a:t>Odczuwają wzmożony niepokój i skrępowanie</a:t>
            </a:r>
            <a:endParaRPr lang="en-US" altLang="pl-PL" dirty="0"/>
          </a:p>
          <a:p>
            <a:pPr lvl="1"/>
            <a:r>
              <a:rPr lang="pl-PL" altLang="pl-PL" dirty="0"/>
              <a:t>W rezultacie gorzej wykonują zadania wymagające koncentracji</a:t>
            </a:r>
            <a:endParaRPr lang="en-US" altLang="pl-PL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170BD3D-7A38-ED21-9DAC-83C19D869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pl-PL" sz="300"/>
          </a:p>
        </p:txBody>
      </p:sp>
    </p:spTree>
    <p:extLst>
      <p:ext uri="{BB962C8B-B14F-4D97-AF65-F5344CB8AC3E}">
        <p14:creationId xmlns:p14="http://schemas.microsoft.com/office/powerpoint/2010/main" val="219788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E311F-EF19-EA42-359E-AF397C817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032715-FA34-6087-8A69-F4AB2919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br>
              <a:rPr lang="pl-PL" sz="2000" dirty="0"/>
            </a:br>
            <a:r>
              <a:rPr lang="pl-PL" sz="2000" dirty="0"/>
              <a:t>Zagrożenie stereotypem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FF61B7-1B86-3889-5150-96A11CD81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>
            <a:normAutofit/>
          </a:bodyPr>
          <a:lstStyle/>
          <a:p>
            <a:pPr marL="503971" lvl="1" indent="0">
              <a:buNone/>
            </a:pPr>
            <a:endParaRPr lang="pl-PL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DD4D4E-A464-3C25-B465-52C4D6C3B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pl-PL" sz="3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D23387-49EC-2E9A-74AF-7F7E9E69B5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altLang="pl-PL" dirty="0"/>
              <a:t>Obawa przedstawiciela mniejszości, że może potwierdzić negatywny stereotyp na temat własnej grupy</a:t>
            </a:r>
          </a:p>
          <a:p>
            <a:r>
              <a:rPr lang="pl-PL" altLang="pl-PL" sz="1800" dirty="0"/>
              <a:t>Zagrożenie stereotypem czasami skutkuje </a:t>
            </a:r>
            <a:r>
              <a:rPr lang="pl-PL" altLang="pl-PL" sz="1800" i="1" dirty="0" err="1">
                <a:solidFill>
                  <a:srgbClr val="FF0000"/>
                </a:solidFill>
              </a:rPr>
              <a:t>dezidentyfikacją</a:t>
            </a:r>
            <a:r>
              <a:rPr lang="pl-PL" altLang="pl-PL" sz="1800" dirty="0"/>
              <a:t> z dziedzinami, w których społeczeństwo oczekuje od nich porażki</a:t>
            </a:r>
            <a:endParaRPr lang="en-US" altLang="pl-PL" sz="1800" dirty="0"/>
          </a:p>
          <a:p>
            <a:pPr lvl="1"/>
            <a:r>
              <a:rPr lang="pl-PL" altLang="pl-PL" i="1" dirty="0" err="1">
                <a:solidFill>
                  <a:schemeClr val="folHlink"/>
                </a:solidFill>
              </a:rPr>
              <a:t>Dezidentyfikacja</a:t>
            </a:r>
            <a:r>
              <a:rPr lang="pl-PL" altLang="pl-PL" i="1" dirty="0">
                <a:solidFill>
                  <a:schemeClr val="folHlink"/>
                </a:solidFill>
              </a:rPr>
              <a:t>: </a:t>
            </a:r>
            <a:br>
              <a:rPr lang="en-US" altLang="pl-PL" i="1" dirty="0">
                <a:solidFill>
                  <a:schemeClr val="folHlink"/>
                </a:solidFill>
              </a:rPr>
            </a:br>
            <a:r>
              <a:rPr lang="pl-PL" altLang="pl-PL" dirty="0"/>
              <a:t>zmniejszenie znaczenia danej dziedziny dla własnej samooceny</a:t>
            </a:r>
            <a:endParaRPr lang="en-US" altLang="pl-PL" dirty="0"/>
          </a:p>
          <a:p>
            <a:pPr lvl="1"/>
            <a:endParaRPr lang="pl-PL" dirty="0"/>
          </a:p>
        </p:txBody>
      </p:sp>
      <p:pic>
        <p:nvPicPr>
          <p:cNvPr id="8" name="Obraz 7" descr="Obraz zawierający tekst, ubrania, tablica, pismo odręczne&#10;&#10;Opis wygenerowany automatycznie">
            <a:extLst>
              <a:ext uri="{FF2B5EF4-FFF2-40B4-BE49-F238E27FC236}">
                <a16:creationId xmlns:a16="http://schemas.microsoft.com/office/drawing/2014/main" id="{D2AF29FA-C6A0-304A-6257-8FDCE09D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97" y="1355122"/>
            <a:ext cx="4680018" cy="46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22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63FC-CA38-3ED8-D71C-DE1C1031B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525C281-9AF4-A6F8-8857-AF04EDBC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Funkcje uprzedzeń, stereotypów i dyskryminacji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D3945C-D130-DA79-8765-BE4822FCA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8640382" cy="4680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eaLnBrk="1" hangingPunct="1"/>
            <a:r>
              <a:rPr lang="pl-PL" altLang="pl-PL" sz="2500" dirty="0"/>
              <a:t>Wspieranie i ochrona grupy własnej (faworyzowanie grupy własnej)</a:t>
            </a:r>
            <a:endParaRPr lang="en-US" altLang="pl-PL" sz="2500" dirty="0"/>
          </a:p>
          <a:p>
            <a:pPr eaLnBrk="1" hangingPunct="1"/>
            <a:r>
              <a:rPr lang="pl-PL" altLang="pl-PL" sz="2500" dirty="0"/>
              <a:t>Zyskanie aprobaty społecznej</a:t>
            </a:r>
            <a:endParaRPr lang="en-US" altLang="pl-PL" sz="2500" dirty="0"/>
          </a:p>
          <a:p>
            <a:pPr eaLnBrk="1" hangingPunct="1"/>
            <a:r>
              <a:rPr lang="pl-PL" altLang="pl-PL" sz="2500" dirty="0"/>
              <a:t>Zarządzanie wizerunkiem własnej osoby (teoria tożsamości społecznej)</a:t>
            </a:r>
            <a:endParaRPr lang="en-US" altLang="pl-PL" sz="2500" dirty="0"/>
          </a:p>
          <a:p>
            <a:pPr eaLnBrk="1" hangingPunct="1"/>
            <a:r>
              <a:rPr lang="pl-PL" altLang="pl-PL" sz="2500" dirty="0"/>
              <a:t>Oszczędność poznawcza (minimalizacja/maksymalizacja różnic wewnątrz/</a:t>
            </a:r>
            <a:r>
              <a:rPr lang="pl-PL" altLang="pl-PL" sz="2500" dirty="0" err="1"/>
              <a:t>międzygrypowych</a:t>
            </a:r>
            <a:r>
              <a:rPr lang="pl-PL" altLang="pl-PL" sz="2500" dirty="0"/>
              <a:t>)</a:t>
            </a:r>
          </a:p>
          <a:p>
            <a:pPr eaLnBrk="1" hangingPunct="1"/>
            <a:r>
              <a:rPr lang="pl-PL" altLang="pl-PL" sz="2500" dirty="0"/>
              <a:t>Obronne procesy </a:t>
            </a:r>
            <a:r>
              <a:rPr lang="pl-PL" altLang="pl-PL" sz="2500" dirty="0" err="1"/>
              <a:t>atrybucyjne</a:t>
            </a:r>
            <a:endParaRPr lang="pl-PL" altLang="pl-PL" sz="2500" dirty="0"/>
          </a:p>
          <a:p>
            <a:pPr lvl="1" eaLnBrk="1" hangingPunct="1"/>
            <a:r>
              <a:rPr lang="pl-PL" altLang="pl-PL" sz="2000" dirty="0"/>
              <a:t>Kulturowe zróżnicowanie procesów </a:t>
            </a:r>
            <a:r>
              <a:rPr lang="pl-PL" altLang="pl-PL" sz="2000" dirty="0" err="1"/>
              <a:t>atrybucyjnych</a:t>
            </a:r>
            <a:endParaRPr lang="en-US" altLang="pl-PL" sz="20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BA2499B-070E-4A3D-2C94-EE1801224F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23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8BF76FF5-CAA9-B8C1-593F-FD5C5973743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D857886D-A165-4D54-8DB0-CE6586ECA8EC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32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Milton </a:t>
            </a:r>
            <a:r>
              <a:rPr lang="pl-PL" b="1" dirty="0" err="1">
                <a:solidFill>
                  <a:srgbClr val="00B050"/>
                </a:solidFill>
              </a:rPr>
              <a:t>Bennet</a:t>
            </a:r>
            <a:r>
              <a:rPr lang="pl-PL" b="1" dirty="0">
                <a:solidFill>
                  <a:srgbClr val="00B050"/>
                </a:solidFill>
              </a:rPr>
              <a:t> - model teoretyczny </a:t>
            </a:r>
            <a:r>
              <a:rPr lang="pl-PL" b="1" dirty="0" err="1">
                <a:solidFill>
                  <a:srgbClr val="00B050"/>
                </a:solidFill>
              </a:rPr>
              <a:t>entocentryzm</a:t>
            </a:r>
            <a:r>
              <a:rPr lang="pl-PL" b="1" dirty="0">
                <a:solidFill>
                  <a:srgbClr val="00B050"/>
                </a:solidFill>
              </a:rPr>
              <a:t> - </a:t>
            </a:r>
            <a:r>
              <a:rPr lang="pl-PL" b="1" dirty="0" err="1">
                <a:solidFill>
                  <a:srgbClr val="00B050"/>
                </a:solidFill>
              </a:rPr>
              <a:t>etnorelatywizm</a:t>
            </a:r>
            <a:r>
              <a:rPr lang="pl-PL" b="1" dirty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pl-PL" dirty="0"/>
              <a:t>Wrażliwość międzykulturowa nie jest „naturalnym” nastawieniem ludzi, nie jest spontanicznym odruchem poznawczym</a:t>
            </a:r>
          </a:p>
          <a:p>
            <a:pPr lvl="1"/>
            <a:r>
              <a:rPr lang="pl-PL" dirty="0"/>
              <a:t>Przezwyciężenie </a:t>
            </a:r>
            <a:r>
              <a:rPr lang="pl-PL" dirty="0" err="1"/>
              <a:t>entocentryzmu</a:t>
            </a:r>
            <a:r>
              <a:rPr lang="pl-PL" dirty="0"/>
              <a:t> wymaga sprzyjających warunków i/lub treningu</a:t>
            </a:r>
          </a:p>
          <a:p>
            <a:pPr lvl="1"/>
            <a:r>
              <a:rPr lang="pl-PL" dirty="0"/>
              <a:t>Problemem dla ludzi jest nie tyle lekceważenie podobieństw, co nieradzenie sobie z różnicami</a:t>
            </a:r>
          </a:p>
          <a:p>
            <a:pPr lvl="1"/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Etnocentryzm - </a:t>
            </a:r>
            <a:r>
              <a:rPr lang="pl-PL" dirty="0" err="1"/>
              <a:t>etnorelatywizm</a:t>
            </a:r>
            <a:endParaRPr lang="pl-PL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Etnocentryzm - </a:t>
            </a:r>
            <a:r>
              <a:rPr lang="pl-PL" dirty="0" err="1"/>
              <a:t>etnorelatywizm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Etnocentryzm</a:t>
            </a:r>
            <a:r>
              <a:rPr lang="pl-PL" dirty="0"/>
              <a:t> – postrzeganie świata przez pryzmat własnych filtrów kulturowych oraz towarzyszące temu niechęć i/lub nieumiejętność do wyjścia poza perspektywę przekonań, norm i wartości własnej formacji kulturowej i grupy etnicznej.</a:t>
            </a:r>
          </a:p>
          <a:p>
            <a:pPr lvl="1"/>
            <a:r>
              <a:rPr lang="pl-PL" dirty="0"/>
              <a:t>W kontaktach z innymi kulturami przejawia się często w  wywyższeniu własnej kultury, traktowaniu jej jako nadrzędnej i będącej miarą oceny innych kultur. </a:t>
            </a:r>
          </a:p>
          <a:p>
            <a:pPr lvl="1"/>
            <a:r>
              <a:rPr lang="pl-PL" dirty="0"/>
              <a:t>Takiej postawie towarzyszą często wrogość i niechęć wynikająca z traktowania zwyczajów i norm innych kultur jako aberracyjnych, nienaturalnych, niezrozumiałych, barbarzyńskich.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71B79-F76F-41A1-668B-153870973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F4278A-72BD-2124-DD9F-40BF5FD4897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Etnocentryzm - </a:t>
            </a:r>
            <a:r>
              <a:rPr lang="pl-PL" dirty="0" err="1"/>
              <a:t>etnorelatywizm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96605A-B903-838C-433E-2B333CE61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Etnorelatywizm - </a:t>
            </a:r>
            <a:r>
              <a:rPr lang="pl-PL" dirty="0"/>
              <a:t>Postawa otwartości wobec różnic kulturowych i gotowość poznawania ich. Oznacza umiejętność „wzięcia w nawias” wartości i norm własnej kultury jako miernika kultury odmiennej. Polega na postrzeganiu, interpretowaniu i ewentualnym ocenianiu kultur (zachowań, norm i wartości) jedynie w kontekście w jakim funkcjonuje każda z nich. Wiąże się z odchodzeniem od jednoznaczności, absolutyzmu i uniwersalności.</a:t>
            </a:r>
            <a:endParaRPr lang="pl-P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98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pPr algn="ctr"/>
            <a:r>
              <a:rPr lang="pl-PL" dirty="0"/>
              <a:t>Kompetencja międzykulturowa</a:t>
            </a:r>
            <a:br>
              <a:rPr lang="pl-PL" dirty="0"/>
            </a:br>
            <a:r>
              <a:rPr lang="pl-PL" dirty="0"/>
              <a:t>i szok kulturowy</a:t>
            </a:r>
          </a:p>
        </p:txBody>
      </p:sp>
      <p:pic>
        <p:nvPicPr>
          <p:cNvPr id="2" name="Obraz 1" descr="Obraz zawierający ilustracja, Kreskówka, clipart, Animacja&#10;&#10;Opis wygenerowany automatycznie">
            <a:extLst>
              <a:ext uri="{FF2B5EF4-FFF2-40B4-BE49-F238E27FC236}">
                <a16:creationId xmlns:a16="http://schemas.microsoft.com/office/drawing/2014/main" id="{412F3094-B5B8-B84D-3337-B42AC3D97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0" y="2609837"/>
            <a:ext cx="4140000" cy="2340000"/>
          </a:xfrm>
          <a:prstGeom prst="rect">
            <a:avLst/>
          </a:prstGeom>
          <a:noFill/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1890" y="2339677"/>
            <a:ext cx="4968552" cy="4320162"/>
          </a:xfrm>
        </p:spPr>
        <p:txBody>
          <a:bodyPr>
            <a:normAutofit/>
          </a:bodyPr>
          <a:lstStyle/>
          <a:p>
            <a:r>
              <a:rPr lang="pl-PL" sz="2000" dirty="0"/>
              <a:t>Stereotypy i uprzedzenia</a:t>
            </a:r>
          </a:p>
          <a:p>
            <a:r>
              <a:rPr lang="pl-PL" sz="2000" dirty="0"/>
              <a:t>Fazy szoku kulturowego: faza turystyczna, faza szoku, dostosowanie, adaptacja/akulturacja</a:t>
            </a:r>
          </a:p>
          <a:p>
            <a:pPr marL="0" indent="0">
              <a:buNone/>
            </a:pPr>
            <a:r>
              <a:rPr lang="pl-PL" sz="2000" dirty="0"/>
              <a:t>*Szok kulturowy w Polsce – perspektywa cudzoziemców</a:t>
            </a:r>
          </a:p>
          <a:p>
            <a:r>
              <a:rPr lang="pl-PL" sz="2000" dirty="0"/>
              <a:t>Strategie akulturacji: integracja, asymilacja, separacja, marginalizacja</a:t>
            </a:r>
          </a:p>
          <a:p>
            <a:endParaRPr lang="pl-PL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680E920-3EA0-9160-C6D9-8E14B2F9A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27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D857886D-A165-4D54-8DB0-CE6586ECA8EC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992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F07E7-9EEB-B513-2B3E-CDD16CBB0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70BC61-E0C4-62F2-DA88-BE0BD15A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Wymiary kultury – G. </a:t>
            </a:r>
            <a:r>
              <a:rPr lang="pl-PL" dirty="0" err="1"/>
              <a:t>Hofstede</a:t>
            </a:r>
            <a:endParaRPr lang="pl-PL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CE26689C-11B6-439F-B1E8-95185794AC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5525" y="2986355"/>
          <a:ext cx="8693626" cy="2887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6813">
                  <a:extLst>
                    <a:ext uri="{9D8B030D-6E8A-4147-A177-3AD203B41FA5}">
                      <a16:colId xmlns:a16="http://schemas.microsoft.com/office/drawing/2014/main" val="3454195005"/>
                    </a:ext>
                  </a:extLst>
                </a:gridCol>
                <a:gridCol w="4346813">
                  <a:extLst>
                    <a:ext uri="{9D8B030D-6E8A-4147-A177-3AD203B41FA5}">
                      <a16:colId xmlns:a16="http://schemas.microsoft.com/office/drawing/2014/main" val="1235013456"/>
                    </a:ext>
                  </a:extLst>
                </a:gridCol>
              </a:tblGrid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Niski dystans władzy 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Wysoki dystans władzy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3682758045"/>
                  </a:ext>
                </a:extLst>
              </a:tr>
              <a:tr h="445181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Małe, trudno zauważalne różnice w statusie społecznym ludzi:</a:t>
                      </a:r>
                    </a:p>
                    <a:p>
                      <a:pPr marL="675422" marR="0" lvl="1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200" dirty="0"/>
                        <a:t>Niechęć i brak akceptacji do manifestowania różnic w statusie</a:t>
                      </a:r>
                    </a:p>
                    <a:p>
                      <a:pPr marL="675422" marR="0" lvl="1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200" dirty="0"/>
                        <a:t>Silniejsza preferencja dla struktur horyzontalnych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Duże, wyraźnie dostrzegalne różnice w statusie:</a:t>
                      </a:r>
                    </a:p>
                    <a:p>
                      <a:pPr marL="675422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200" dirty="0"/>
                        <a:t>Akceptacja i potrzeba wyraźnego akcentowania różnić w statusie</a:t>
                      </a:r>
                    </a:p>
                    <a:p>
                      <a:pPr marL="675422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pl-PL" sz="1200" dirty="0"/>
                        <a:t>Silniejsza preferencja dla struktur wertykalnych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1222036318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Łatwy i bezpośredni dostęp do przełożonych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Nawiązanie kontaktów między przełożonymi  i podwładnymi jest możliwe tylko z inicjatywy przełożonych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152681407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Podwładni oczekują, że wszelkie decyzje mające wpływ na ich pracę będą z nimi konsultowane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Podwładni oczekują instrukcji od przełożonego</a:t>
                      </a:r>
                    </a:p>
                    <a:p>
                      <a:endParaRPr lang="pl-PL" sz="1200" dirty="0"/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2029691790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Przełożeni chętnie delegują zadania i odpowiedzialność i oczekują inicjatywy od podwładnych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Inicjatywa i decyzja należą do przełożonego, od podwładnych oczekują przede wszystkim realizacji zleconych zadań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2075772563"/>
                  </a:ext>
                </a:extLst>
              </a:tr>
              <a:tr h="445181">
                <a:tc>
                  <a:txBody>
                    <a:bodyPr/>
                    <a:lstStyle/>
                    <a:p>
                      <a:r>
                        <a:rPr lang="pl-PL" sz="1200" dirty="0"/>
                        <a:t>Otwarta krytyka, polemika, dyskusja z przełożonym jest czymś normalnym i akceptowalnym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Kwestionowanie decyzji przełożonego, wchodzenie z nim w spór i polemikę, zwłaszcza w sytuacji publicznej, stanowi naruszenie norm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433372576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6BC80316-1410-5C75-78D0-22E47A07C042}"/>
              </a:ext>
            </a:extLst>
          </p:cNvPr>
          <p:cNvSpPr txBox="1"/>
          <p:nvPr/>
        </p:nvSpPr>
        <p:spPr>
          <a:xfrm>
            <a:off x="1025525" y="2322443"/>
            <a:ext cx="8693626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88" b="1" dirty="0"/>
              <a:t>Dystans władzy – poziom akceptacji nierówności</a:t>
            </a:r>
          </a:p>
        </p:txBody>
      </p:sp>
    </p:spTree>
    <p:extLst>
      <p:ext uri="{BB962C8B-B14F-4D97-AF65-F5344CB8AC3E}">
        <p14:creationId xmlns:p14="http://schemas.microsoft.com/office/powerpoint/2010/main" val="1359157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F23AAE-925C-4DFD-90FC-914F638AF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Wymiary kultury – G. </a:t>
            </a:r>
            <a:r>
              <a:rPr lang="pl-PL" dirty="0" err="1"/>
              <a:t>Hofstede</a:t>
            </a:r>
            <a:endParaRPr lang="pl-PL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29518F09-A75E-4DDB-AD71-DAECDF488F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9093" y="3072694"/>
          <a:ext cx="8693626" cy="3347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6813">
                  <a:extLst>
                    <a:ext uri="{9D8B030D-6E8A-4147-A177-3AD203B41FA5}">
                      <a16:colId xmlns:a16="http://schemas.microsoft.com/office/drawing/2014/main" val="3454195005"/>
                    </a:ext>
                  </a:extLst>
                </a:gridCol>
                <a:gridCol w="4346813">
                  <a:extLst>
                    <a:ext uri="{9D8B030D-6E8A-4147-A177-3AD203B41FA5}">
                      <a16:colId xmlns:a16="http://schemas.microsoft.com/office/drawing/2014/main" val="1235013456"/>
                    </a:ext>
                  </a:extLst>
                </a:gridCol>
              </a:tblGrid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Indywidualizm 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Kolektywizm 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3682758045"/>
                  </a:ext>
                </a:extLst>
              </a:tr>
              <a:tr h="445181">
                <a:tc>
                  <a:txBody>
                    <a:bodyPr/>
                    <a:lstStyle/>
                    <a:p>
                      <a:r>
                        <a:rPr lang="pl-PL" sz="1200" dirty="0"/>
                        <a:t>Tożsamość definiowana poprzez cechy indywidualne – „ja niezależne”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Tożsamość definiowana poprzez przynależność do grupy i związki z innymi – „ja zależne”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1222036318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Jednostka jest podstawą społeczeństwa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Grupa jest podstawą społeczeństwa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152681407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Luźniejsze zależności między grupą i jednostką - stowarzyszenie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Silniejsze zależności między grupą i jednostką - wspólnota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2029691790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Dobro jednostki przedkładane nad dobro grupy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Dobro grupy przedkładane nad dobro jednostki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2075772563"/>
                  </a:ext>
                </a:extLst>
              </a:tr>
              <a:tr h="445181">
                <a:tc>
                  <a:txBody>
                    <a:bodyPr/>
                    <a:lstStyle/>
                    <a:p>
                      <a:r>
                        <a:rPr lang="pl-PL" sz="1200" dirty="0"/>
                        <a:t>Indywidualne cele jednostki stanowią priorytet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Cele grupowe stanowią są priorytetowe – harmonia, współpraca, współodpowiedzialność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433372576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Status wynika z osobistych osiągnięć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Status wynika z przynależności i aprobaty grupy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938437889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Wina 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Wstyd 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2105099665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W komunikacji większa rola przekazu werbalnego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W komunikacji większa rola kontekstu i przekazu niewerbalnego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357875237"/>
                  </a:ext>
                </a:extLst>
              </a:tr>
              <a:tr h="306587">
                <a:tc>
                  <a:txBody>
                    <a:bodyPr/>
                    <a:lstStyle/>
                    <a:p>
                      <a:r>
                        <a:rPr lang="pl-PL" sz="1200" dirty="0"/>
                        <a:t>Wyraźny życia ról zawodowych i osobistych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Słabszy rozdział ról zawodowych i osobistych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3191105072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805D2041-6BA1-4B24-A633-BACD9DB05902}"/>
              </a:ext>
            </a:extLst>
          </p:cNvPr>
          <p:cNvSpPr txBox="1"/>
          <p:nvPr/>
        </p:nvSpPr>
        <p:spPr>
          <a:xfrm>
            <a:off x="999093" y="2648707"/>
            <a:ext cx="8693626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88" b="1" dirty="0"/>
              <a:t>Indywidualizm – (kolektywizm): relacje jednostka – społeczeństwo, rola jednostki i grupy w społeczeństwie</a:t>
            </a:r>
          </a:p>
        </p:txBody>
      </p:sp>
    </p:spTree>
    <p:extLst>
      <p:ext uri="{BB962C8B-B14F-4D97-AF65-F5344CB8AC3E}">
        <p14:creationId xmlns:p14="http://schemas.microsoft.com/office/powerpoint/2010/main" val="83810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81317-217B-5071-D1D2-7C110E4E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CF2DF81-1CFA-9AF4-8410-F3F4415C3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/>
              <a:t>Koncepcja kultury jako góry lodowej</a:t>
            </a:r>
          </a:p>
        </p:txBody>
      </p:sp>
      <p:pic>
        <p:nvPicPr>
          <p:cNvPr id="2" name="Symbol zastępczy zawartości 4" descr="Obraz zawierający tekst, list, Czcionka">
            <a:extLst>
              <a:ext uri="{FF2B5EF4-FFF2-40B4-BE49-F238E27FC236}">
                <a16:creationId xmlns:a16="http://schemas.microsoft.com/office/drawing/2014/main" id="{89F16C72-7BA8-9E1F-F362-4F8013D7C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35" y="1979837"/>
            <a:ext cx="6758125" cy="4680002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  <a:noFill/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833FC68-6FCE-CABB-EF80-D82119D44E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12281C2C-59D1-2E69-53F4-1A2F2BF45AD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D857886D-A165-4D54-8DB0-CE6586ECA8EC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809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6B04DC-5AB6-438E-BBA8-5D2215A3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Wymiary kultury – G. </a:t>
            </a:r>
            <a:r>
              <a:rPr lang="pl-PL" dirty="0" err="1"/>
              <a:t>Hofstede</a:t>
            </a:r>
            <a:endParaRPr lang="pl-PL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34BFD7C3-7A35-4A17-82E8-5DA88A5914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19305" y="3709596"/>
          <a:ext cx="8693626" cy="2578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6813">
                  <a:extLst>
                    <a:ext uri="{9D8B030D-6E8A-4147-A177-3AD203B41FA5}">
                      <a16:colId xmlns:a16="http://schemas.microsoft.com/office/drawing/2014/main" val="3396492993"/>
                    </a:ext>
                  </a:extLst>
                </a:gridCol>
                <a:gridCol w="4346813">
                  <a:extLst>
                    <a:ext uri="{9D8B030D-6E8A-4147-A177-3AD203B41FA5}">
                      <a16:colId xmlns:a16="http://schemas.microsoft.com/office/drawing/2014/main" val="256515404"/>
                    </a:ext>
                  </a:extLst>
                </a:gridCol>
              </a:tblGrid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Kultury męskie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Kultury kobiece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3529208425"/>
                  </a:ext>
                </a:extLst>
              </a:tr>
              <a:tr h="1251546">
                <a:tc>
                  <a:txBody>
                    <a:bodyPr/>
                    <a:lstStyle/>
                    <a:p>
                      <a:r>
                        <a:rPr lang="pl-PL" sz="1500" dirty="0"/>
                        <a:t>Wyraźna polaryzacja ról płciowych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/>
                        <a:t>Odmienny zestaw norm, wartości i oczekiwań społecznych dla kobiet i mężczyzn w sferze publicznej, prywatnej i zawodowej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500" dirty="0"/>
                        <a:t>Różnice rodzajowe zacierają się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l-PL" sz="1500" dirty="0"/>
                        <a:t>Od kobiet i mężczyzn oczekuje się tych samych zachowań, zaciera się podział na sprawy „męskie” i „kobiece”, sferze publicznej, prywatnej i zawodowej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3592043771"/>
                  </a:ext>
                </a:extLst>
              </a:tr>
              <a:tr h="1016356">
                <a:tc>
                  <a:txBody>
                    <a:bodyPr/>
                    <a:lstStyle/>
                    <a:p>
                      <a:r>
                        <a:rPr lang="pl-PL" sz="1500" dirty="0"/>
                        <a:t>Wartości instrumentalne: asertywność, współzawodnictwo, sukces, realizowanie celów ego, hierarchiczność (większa kulturowa rola stereotypowych ról męskich)</a:t>
                      </a:r>
                    </a:p>
                  </a:txBody>
                  <a:tcPr marL="75597" marR="75597" marT="37798" marB="37798"/>
                </a:tc>
                <a:tc>
                  <a:txBody>
                    <a:bodyPr/>
                    <a:lstStyle/>
                    <a:p>
                      <a:r>
                        <a:rPr lang="pl-PL" sz="1500" dirty="0"/>
                        <a:t>Wartości interpersonalne: opiekuńczość, troskliwość, nastawienie na relacje, egalitaryzm (większa kulturowa rola stereotypowych cech kobiecych)</a:t>
                      </a:r>
                    </a:p>
                  </a:txBody>
                  <a:tcPr marL="75597" marR="75597" marT="37798" marB="37798"/>
                </a:tc>
                <a:extLst>
                  <a:ext uri="{0D108BD9-81ED-4DB2-BD59-A6C34878D82A}">
                    <a16:rowId xmlns:a16="http://schemas.microsoft.com/office/drawing/2014/main" val="3123361410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117D872B-C183-4D6E-BB32-672FD3F4EB4B}"/>
              </a:ext>
            </a:extLst>
          </p:cNvPr>
          <p:cNvSpPr txBox="1"/>
          <p:nvPr/>
        </p:nvSpPr>
        <p:spPr>
          <a:xfrm>
            <a:off x="999093" y="1978954"/>
            <a:ext cx="8693626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88" b="1" dirty="0"/>
              <a:t>Męskość – kobiecość: koncepcje ról płciowych – ideologie ról płciowych, relacje między kobietami i mężczyznami</a:t>
            </a:r>
          </a:p>
          <a:p>
            <a:pPr algn="ctr"/>
            <a:r>
              <a:rPr lang="pl-PL" sz="1488" b="1" dirty="0"/>
              <a:t>(</a:t>
            </a:r>
            <a:r>
              <a:rPr lang="pl-PL" sz="1488" b="1" dirty="0" err="1"/>
              <a:t>Motivation</a:t>
            </a:r>
            <a:r>
              <a:rPr lang="pl-PL" sz="1488" b="1" dirty="0"/>
              <a:t> </a:t>
            </a:r>
            <a:r>
              <a:rPr lang="pl-PL" sz="1488" b="1" dirty="0" err="1"/>
              <a:t>toward</a:t>
            </a:r>
            <a:r>
              <a:rPr lang="pl-PL" sz="1488" b="1" dirty="0"/>
              <a:t> </a:t>
            </a:r>
            <a:r>
              <a:rPr lang="pl-PL" sz="1488" b="1" dirty="0" err="1"/>
              <a:t>achievment</a:t>
            </a:r>
            <a:r>
              <a:rPr lang="pl-PL" sz="1488" b="1" dirty="0"/>
              <a:t> and </a:t>
            </a:r>
            <a:r>
              <a:rPr lang="pl-PL" sz="1488" b="1" dirty="0" err="1"/>
              <a:t>success</a:t>
            </a:r>
            <a:r>
              <a:rPr lang="pl-PL" sz="1488" b="1" dirty="0"/>
              <a:t>/orientacja na osiągnięcia i sukces) </a:t>
            </a:r>
          </a:p>
          <a:p>
            <a:pPr algn="ctr"/>
            <a:endParaRPr lang="pl-PL" sz="1488" dirty="0"/>
          </a:p>
        </p:txBody>
      </p:sp>
    </p:spTree>
    <p:extLst>
      <p:ext uri="{BB962C8B-B14F-4D97-AF65-F5344CB8AC3E}">
        <p14:creationId xmlns:p14="http://schemas.microsoft.com/office/powerpoint/2010/main" val="4266772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CC0C06-F6B0-49ED-9105-0B2191DF2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Wymiary kultury – G. </a:t>
            </a:r>
            <a:r>
              <a:rPr lang="pl-PL" dirty="0" err="1"/>
              <a:t>Hofstede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1130BB-A361-43BB-A565-9E7586E94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Unikanie niepewności </a:t>
            </a:r>
            <a:r>
              <a:rPr lang="pl-PL" dirty="0"/>
              <a:t>– każde społeczeństwo dąży do redukcji żywiołowości życia społecznego w celu zwiększenia jego przewidywalności za pomocą trzech mechanizmów regulacji:</a:t>
            </a:r>
          </a:p>
          <a:p>
            <a:pPr lvl="1"/>
            <a:r>
              <a:rPr lang="pl-PL" dirty="0"/>
              <a:t>Technologia – pozwala na kontrolę zjawisk naturalnych</a:t>
            </a:r>
          </a:p>
          <a:p>
            <a:pPr lvl="1"/>
            <a:r>
              <a:rPr lang="pl-PL" dirty="0"/>
              <a:t>Prawo – poprzez normy i zakazy reguluje swobodę ludzkich zachowań</a:t>
            </a:r>
          </a:p>
          <a:p>
            <a:pPr lvl="1"/>
            <a:r>
              <a:rPr lang="pl-PL" dirty="0"/>
              <a:t>Religia/ideologia – dają poczucie przewidywalności i uporządkowania przyszłości indywidualnej i zbiorowej</a:t>
            </a:r>
          </a:p>
          <a:p>
            <a:r>
              <a:rPr lang="pl-PL" dirty="0"/>
              <a:t>Kultury </a:t>
            </a:r>
            <a:r>
              <a:rPr lang="pl-PL" dirty="0">
                <a:solidFill>
                  <a:srgbClr val="00B050"/>
                </a:solidFill>
              </a:rPr>
              <a:t>o wysokim stopniu unikania niepewności</a:t>
            </a:r>
            <a:r>
              <a:rPr lang="pl-PL" dirty="0"/>
              <a:t>, to takie, w których istnieje wysoka potrzeba i akceptacja dla rozwiniętego i precyzyjnego systemu reguł chroniący przed koniecznością improwizacji, redukujących niepewności.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74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8FBF-5FA6-0168-1059-A702F40FF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9FC978-9A9A-E348-27FD-DDC31E6E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Wymiary kultury – G. </a:t>
            </a:r>
            <a:r>
              <a:rPr lang="pl-PL" dirty="0" err="1"/>
              <a:t>Hofstede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25F298-0030-CDE6-C730-9CAFB41AE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50"/>
                </a:solidFill>
              </a:rPr>
              <a:t>Wysoki poziom unikania niepewności </a:t>
            </a:r>
            <a:r>
              <a:rPr lang="pl-PL" dirty="0"/>
              <a:t>manifestuje się w:</a:t>
            </a:r>
          </a:p>
          <a:p>
            <a:pPr lvl="1"/>
            <a:r>
              <a:rPr lang="pl-PL" dirty="0"/>
              <a:t>Skłonności do bardziej drobiazgowego i precyzyjnego planowania</a:t>
            </a:r>
          </a:p>
          <a:p>
            <a:pPr lvl="1"/>
            <a:r>
              <a:rPr lang="pl-PL" dirty="0"/>
              <a:t>Silniejszej potrzebie i akceptacji do reguł, planów, harmonogramów, procedur itp.</a:t>
            </a:r>
          </a:p>
          <a:p>
            <a:pPr lvl="1"/>
            <a:r>
              <a:rPr lang="pl-PL" dirty="0"/>
              <a:t>Większej wagi przywiązywanej do czasu i punktualności</a:t>
            </a:r>
          </a:p>
          <a:p>
            <a:r>
              <a:rPr lang="pl-PL" dirty="0">
                <a:solidFill>
                  <a:srgbClr val="FF0000"/>
                </a:solidFill>
              </a:rPr>
              <a:t>Niski poziom unikania niepewności </a:t>
            </a:r>
            <a:r>
              <a:rPr lang="pl-PL" dirty="0"/>
              <a:t>manifestuje się w:</a:t>
            </a:r>
          </a:p>
          <a:p>
            <a:pPr lvl="1"/>
            <a:r>
              <a:rPr lang="pl-PL" dirty="0"/>
              <a:t>Swobodniejszego podejścia do planowania, większej akceptacji dla spontaniczności, żywiołowości i nieprzewidywalności</a:t>
            </a:r>
          </a:p>
          <a:p>
            <a:pPr lvl="1"/>
            <a:r>
              <a:rPr lang="pl-PL" dirty="0"/>
              <a:t>Niższa akceptacja dla rozbudowanych i szczegółowych regulacji, wyższa akceptacja dla ich swobodnego traktowania</a:t>
            </a:r>
          </a:p>
          <a:p>
            <a:pPr lvl="1"/>
            <a:r>
              <a:rPr lang="pl-PL" dirty="0"/>
              <a:t>Luźniejsze podejście do czasu i punktualności</a:t>
            </a:r>
          </a:p>
          <a:p>
            <a:pPr lvl="1"/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23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/>
              <a:t>Wymiary kultury – F. </a:t>
            </a:r>
            <a:r>
              <a:rPr lang="pl-PL" dirty="0" err="1"/>
              <a:t>Trompenaars</a:t>
            </a:r>
            <a:r>
              <a:rPr lang="pl-PL" dirty="0"/>
              <a:t> 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l-PL" sz="2000" dirty="0"/>
              <a:t>Uniwersalizm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/>
              <a:t>Skupia się bardziej na zasadach niż na stosunkach międzyludzkich</a:t>
            </a:r>
          </a:p>
          <a:p>
            <a:r>
              <a:rPr lang="pl-PL" dirty="0"/>
              <a:t>Osoba godna zaufania to taka, która respektuje dane słowo i zawarty kontrakt</a:t>
            </a:r>
          </a:p>
          <a:p>
            <a:r>
              <a:rPr lang="pl-PL" dirty="0"/>
              <a:t>Szybkie i bezpośrednie przechodzenie do sedna sprawy</a:t>
            </a:r>
          </a:p>
          <a:p>
            <a:r>
              <a:rPr lang="pl-PL" dirty="0"/>
              <a:t>Dążenie do ustalenie niezmiennych i jednolitych procedur</a:t>
            </a:r>
          </a:p>
          <a:p>
            <a:r>
              <a:rPr lang="pl-PL" dirty="0"/>
              <a:t>Sprawiedliwe traktowanie to traktowanie wszystkich w ten sam sposób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pPr algn="ctr"/>
            <a:r>
              <a:rPr lang="pl-PL" sz="2000" dirty="0"/>
              <a:t>Partykularyzm</a:t>
            </a:r>
            <a:r>
              <a:rPr lang="pl-PL" dirty="0"/>
              <a:t> 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/>
              <a:t>Stosunki międzyludzkie są ważniejsze niż oficjalne zasady i regulacje</a:t>
            </a:r>
          </a:p>
          <a:p>
            <a:r>
              <a:rPr lang="pl-PL" dirty="0"/>
              <a:t>Osoba godna zaufania to taka, która respektuje zmieniające się okoliczności</a:t>
            </a:r>
          </a:p>
          <a:p>
            <a:r>
              <a:rPr lang="pl-PL" dirty="0"/>
              <a:t>Załatwienie sprawy poprzedzone jest zawsze osobistymi rozmowami i budowaniem relacji</a:t>
            </a:r>
          </a:p>
          <a:p>
            <a:r>
              <a:rPr lang="pl-PL" dirty="0"/>
              <a:t>Nastawienie na tworzenie nieformalnych sieci, luźny stosunek do reguł, naginanie ich do indywidualnych potrzeb</a:t>
            </a:r>
          </a:p>
          <a:p>
            <a:r>
              <a:rPr lang="pl-PL" dirty="0"/>
              <a:t>Sprawiedliwe traktowanie to takie, które uwzględnia złożoność i wyjątkowość poszczególnych przypadków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6905-93A4-43A3-D741-8751DB7EE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22B9DA-A3AA-2A42-D95E-CD15C141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Wymiary kultury – F. </a:t>
            </a:r>
            <a:r>
              <a:rPr lang="pl-PL" dirty="0" err="1"/>
              <a:t>Trompenaars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8985CC-3A05-95A1-0AA7-F573A9DFE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Wymiar </a:t>
            </a:r>
            <a:r>
              <a:rPr lang="pl-PL" b="1" dirty="0">
                <a:solidFill>
                  <a:srgbClr val="0070C0"/>
                </a:solidFill>
              </a:rPr>
              <a:t>wycinkowość – całościowość </a:t>
            </a:r>
            <a:r>
              <a:rPr lang="pl-PL" dirty="0"/>
              <a:t>wyraża tendencje do oddzielania od siebie różnych sfer życia, separowania relacji z innymi na różnych płaszczyznach interakcji, stopień dopuszczania innych do różnych obszarów własnego życia.</a:t>
            </a:r>
          </a:p>
          <a:p>
            <a:pPr lvl="1"/>
            <a:r>
              <a:rPr lang="pl-PL" dirty="0">
                <a:solidFill>
                  <a:srgbClr val="00B050"/>
                </a:solidFill>
              </a:rPr>
              <a:t>Kultury całościowe </a:t>
            </a:r>
            <a:r>
              <a:rPr lang="pl-PL" dirty="0"/>
              <a:t>– przestrzenie życiowe mają tendencje do przenikania się</a:t>
            </a:r>
          </a:p>
          <a:p>
            <a:pPr lvl="2"/>
            <a:r>
              <a:rPr lang="pl-PL" dirty="0"/>
              <a:t>Przestrzeń publiczna jest mała, przestrzeń prywatna jest duża i całościowa</a:t>
            </a:r>
          </a:p>
          <a:p>
            <a:pPr lvl="1"/>
            <a:r>
              <a:rPr lang="pl-PL" dirty="0">
                <a:solidFill>
                  <a:srgbClr val="FF0000"/>
                </a:solidFill>
              </a:rPr>
              <a:t>Kultury wycinkowe </a:t>
            </a:r>
            <a:r>
              <a:rPr lang="pl-PL" dirty="0"/>
              <a:t>– przestrzenie życiowe pozostają od siebie oddzielone</a:t>
            </a:r>
          </a:p>
          <a:p>
            <a:pPr lvl="2"/>
            <a:r>
              <a:rPr lang="pl-PL" dirty="0"/>
              <a:t>Przewaga przestrzeni publicznej nad prywatną, przestrzeń publiczna jest duża i podzielona na odrębne segmenty </a:t>
            </a:r>
          </a:p>
        </p:txBody>
      </p:sp>
    </p:spTree>
    <p:extLst>
      <p:ext uri="{BB962C8B-B14F-4D97-AF65-F5344CB8AC3E}">
        <p14:creationId xmlns:p14="http://schemas.microsoft.com/office/powerpoint/2010/main" val="35456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16156-86CB-787D-2281-B63C16FE6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D68F43-0E7B-BDD1-40BB-23B3374E3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67" y="2087253"/>
            <a:ext cx="7245140" cy="3385169"/>
          </a:xfrm>
        </p:spPr>
      </p:pic>
    </p:spTree>
    <p:extLst>
      <p:ext uri="{BB962C8B-B14F-4D97-AF65-F5344CB8AC3E}">
        <p14:creationId xmlns:p14="http://schemas.microsoft.com/office/powerpoint/2010/main" val="949071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/>
              <a:t>Wymiary kultury – F. </a:t>
            </a:r>
            <a:r>
              <a:rPr lang="pl-PL" dirty="0" err="1"/>
              <a:t>Trompenaars</a:t>
            </a:r>
            <a:r>
              <a:rPr lang="pl-PL" dirty="0"/>
              <a:t>  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l-PL" sz="2000" dirty="0"/>
              <a:t>Powściągliwość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Ludzie nie ujawniają co myślą i czują</a:t>
            </a:r>
          </a:p>
          <a:p>
            <a:r>
              <a:rPr lang="pl-PL" dirty="0"/>
              <a:t>Stale tajone emocje od czasu do czasu wybuchają  z całą siłą</a:t>
            </a:r>
          </a:p>
          <a:p>
            <a:r>
              <a:rPr lang="pl-PL" dirty="0"/>
              <a:t>Kontakt fizyczny, gestykulacja albo wyrazista mimika często stanowią tabu</a:t>
            </a:r>
          </a:p>
          <a:p>
            <a:r>
              <a:rPr lang="pl-PL" dirty="0"/>
              <a:t>Wylewne zachowanie odbierane jest jako brak kontroli nad własnymi emocjami i nie licuje zwłaszcza z wysoką pozycją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l-PL" sz="2000" dirty="0"/>
              <a:t>Emocjonalność 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Ludzie ujawniają myśli i uczucie werbalnie i niewerbalnie</a:t>
            </a:r>
          </a:p>
          <a:p>
            <a:r>
              <a:rPr lang="pl-PL" dirty="0"/>
              <a:t>Emocje ujawniają się łatwo, wylewnie, gwałtownie i bez </a:t>
            </a:r>
            <a:r>
              <a:rPr lang="pl-PL" dirty="0" err="1"/>
              <a:t>zahamowań</a:t>
            </a:r>
            <a:endParaRPr lang="pl-PL" dirty="0"/>
          </a:p>
          <a:p>
            <a:r>
              <a:rPr lang="pl-PL" dirty="0"/>
              <a:t>akceptowane jest dotykanie się, żywiołowe gestykulowanie i wyrazista mimika</a:t>
            </a:r>
          </a:p>
          <a:p>
            <a:r>
              <a:rPr lang="pl-PL" dirty="0"/>
              <a:t>Należy unikać postawy powściągliwej, chłodnej, dwuznacznej. Będzie odebrana jako ocena negatywna, lekceważenie, niechęć i dystansowanie się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/>
              <a:t>Wymiary kultury – F. </a:t>
            </a:r>
            <a:r>
              <a:rPr lang="pl-PL" dirty="0" err="1"/>
              <a:t>Trompenaars</a:t>
            </a:r>
            <a:r>
              <a:rPr lang="pl-PL" dirty="0"/>
              <a:t> 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ctr">
            <a:normAutofit/>
          </a:bodyPr>
          <a:lstStyle/>
          <a:p>
            <a:pPr algn="ctr"/>
            <a:r>
              <a:rPr lang="pl-PL" sz="2000" dirty="0"/>
              <a:t>Status osiągnięty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/>
              <a:t>Tytułów używa się tylko wtedy kiedy wiąże się on z wiedzą potrzebną w wykonywanym zadaniu</a:t>
            </a:r>
          </a:p>
          <a:p>
            <a:r>
              <a:rPr lang="pl-PL" dirty="0"/>
              <a:t>Szacunek do stojących wyżej wynika z tego, jak efektywnie wykonują swoją pracę i jak przydaj się ich wiedza</a:t>
            </a:r>
          </a:p>
          <a:p>
            <a:r>
              <a:rPr lang="pl-PL" dirty="0"/>
              <a:t>W gremiach kierowniczych spotyka się osoby w różnym wieku i różnej płci, które wykazały się osiągnięciami w konkretnej pracy</a:t>
            </a:r>
          </a:p>
          <a:p>
            <a:r>
              <a:rPr lang="pl-PL" dirty="0"/>
              <a:t>Należy szanować ludzi za ich wiedzę i rozeznanie w różnych sprawach</a:t>
            </a:r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pl-PL" sz="2000" dirty="0"/>
              <a:t>Status przypisany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/>
              <a:t>Tytułami posługuje się na co dzień, szczególnie jeśli dzięki temu łatwiejsze jest określenie statusu w organizacji</a:t>
            </a:r>
          </a:p>
          <a:p>
            <a:r>
              <a:rPr lang="pl-PL" dirty="0"/>
              <a:t>Szacunek dla osób stojących wyżej w hierarchii jest postrzegany jako miara oddania organizacji i realizowanym przez nią zadaniom</a:t>
            </a:r>
          </a:p>
          <a:p>
            <a:r>
              <a:rPr lang="pl-PL" dirty="0"/>
              <a:t>W gremiach kierowniczych przeważają mężczyźni w średnim wieku, posiadający odpowiednie pochodzenie, wykształcenie i </a:t>
            </a:r>
            <a:r>
              <a:rPr lang="pl-PL" dirty="0" err="1"/>
              <a:t>tp</a:t>
            </a:r>
            <a:r>
              <a:rPr lang="pl-PL" dirty="0"/>
              <a:t>.</a:t>
            </a:r>
          </a:p>
          <a:p>
            <a:r>
              <a:rPr lang="pl-PL" dirty="0"/>
              <a:t>Należy szanować status innych osób, nawet jeśli podejrzewa się, że mają jakieś braki nie należy ich demaskować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B69C7-4AD4-29B1-3512-61CC41936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544704-5E7B-B118-3B65-F877BAEE5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Komunikacja </a:t>
            </a:r>
            <a:r>
              <a:rPr lang="pl-PL" b="1" dirty="0" err="1"/>
              <a:t>wewnątrzkulturowa</a:t>
            </a:r>
            <a:endParaRPr lang="pl-PL" b="1" dirty="0"/>
          </a:p>
          <a:p>
            <a:pPr lvl="1"/>
            <a:r>
              <a:rPr lang="pl-PL" dirty="0"/>
              <a:t>Jednolity kod kulturowo-językowy po stronie nadawcy i odbiorcy komunikatu</a:t>
            </a:r>
          </a:p>
          <a:p>
            <a:r>
              <a:rPr lang="pl-PL" b="1" dirty="0"/>
              <a:t>Komunikacja międzykulturowa</a:t>
            </a:r>
          </a:p>
          <a:p>
            <a:pPr lvl="1"/>
            <a:r>
              <a:rPr lang="pl-PL" dirty="0"/>
              <a:t>Brak jednolitego kodu kulturowo-językowego po stronie nadawcy i odbiorcy komunikatu</a:t>
            </a:r>
          </a:p>
          <a:p>
            <a:pPr lvl="2">
              <a:buFont typeface="Wingdings" pitchFamily="2" charset="2"/>
              <a:buChar char="Ø"/>
            </a:pPr>
            <a:r>
              <a:rPr lang="pl-PL" i="1" dirty="0"/>
              <a:t>Niepewność</a:t>
            </a:r>
            <a:r>
              <a:rPr lang="pl-PL" dirty="0"/>
              <a:t> odnośnie podstawowych reguł jakimi kierują się uczestnicy interakcji w zakresie zachowań werbalnych i niewerbalnych.</a:t>
            </a:r>
          </a:p>
          <a:p>
            <a:pPr lvl="2">
              <a:buFont typeface="Wingdings" pitchFamily="2" charset="2"/>
              <a:buChar char="Ø"/>
            </a:pPr>
            <a:r>
              <a:rPr lang="pl-PL" i="1" dirty="0"/>
              <a:t>Konflikt </a:t>
            </a:r>
            <a:r>
              <a:rPr lang="pl-PL" dirty="0"/>
              <a:t>zachowania partnerów interakcji często są niezgodne z naszymi oczekiwaniami. Nasi rozmówcy reagują na nasze bodźce komunikacyjne w sposób inny niż przewidują to nasze skrypty zachowań komunikacyjnych.</a:t>
            </a:r>
          </a:p>
          <a:p>
            <a:pPr lvl="2">
              <a:buFont typeface="Wingdings" pitchFamily="2" charset="2"/>
              <a:buChar char="Ø"/>
            </a:pPr>
            <a:endParaRPr lang="pl-PL" i="1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A4B2285-55DF-F5AA-6DD7-7863BFA1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Komunikacja międzykulturowa</a:t>
            </a:r>
          </a:p>
        </p:txBody>
      </p:sp>
    </p:spTree>
    <p:extLst>
      <p:ext uri="{BB962C8B-B14F-4D97-AF65-F5344CB8AC3E}">
        <p14:creationId xmlns:p14="http://schemas.microsoft.com/office/powerpoint/2010/main" val="194626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D7B7D-F7BF-68A7-0A22-ABED1E02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239393-09A3-3AC8-6ED2-07DCA245C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Przeszkody utrudniające komunikację międzykulturową:</a:t>
            </a:r>
          </a:p>
          <a:p>
            <a:pPr lvl="1"/>
            <a:r>
              <a:rPr lang="pl-PL" b="1" dirty="0"/>
              <a:t>Zakładane podobieństwo</a:t>
            </a:r>
          </a:p>
          <a:p>
            <a:pPr lvl="1"/>
            <a:r>
              <a:rPr lang="pl-PL" b="1" dirty="0"/>
              <a:t>Różnice językowe – </a:t>
            </a:r>
            <a:r>
              <a:rPr lang="pl-PL" dirty="0"/>
              <a:t>odmienny słownik i zakres znaczeniowy słów w poszczególnych językach </a:t>
            </a:r>
          </a:p>
          <a:p>
            <a:pPr lvl="1"/>
            <a:r>
              <a:rPr lang="pl-PL" b="1" dirty="0"/>
              <a:t>Błędna interpretacja sygnałów niewerbalnych</a:t>
            </a:r>
          </a:p>
          <a:p>
            <a:pPr lvl="1"/>
            <a:r>
              <a:rPr lang="pl-PL" b="1" dirty="0"/>
              <a:t>Stereotypy i uprzedzenia</a:t>
            </a:r>
          </a:p>
          <a:p>
            <a:pPr lvl="1"/>
            <a:r>
              <a:rPr lang="pl-PL" b="1" dirty="0"/>
              <a:t>Skłonność do formułowania sądów wartościujących</a:t>
            </a:r>
          </a:p>
          <a:p>
            <a:pPr lvl="1"/>
            <a:r>
              <a:rPr lang="pl-PL" b="1" dirty="0"/>
              <a:t>Podwyższony poziom lęku i/lub napięcia</a:t>
            </a:r>
            <a:endParaRPr lang="pl-PL" dirty="0"/>
          </a:p>
          <a:p>
            <a:pPr lvl="1"/>
            <a:endParaRPr lang="pl-PL" dirty="0"/>
          </a:p>
          <a:p>
            <a:pPr lvl="1"/>
            <a:endParaRPr lang="pl-PL" b="1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6D660B60-D284-22BB-6B3C-8DBA3EE4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międzykulturowa</a:t>
            </a:r>
          </a:p>
        </p:txBody>
      </p:sp>
    </p:spTree>
    <p:extLst>
      <p:ext uri="{BB962C8B-B14F-4D97-AF65-F5344CB8AC3E}">
        <p14:creationId xmlns:p14="http://schemas.microsoft.com/office/powerpoint/2010/main" val="428172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39CE09-F06B-4647-9912-01DC809B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+mn-lt"/>
              </a:rPr>
              <a:t>Podstawowy błąd atrybucji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74AC62-8E1C-4C6E-B44D-4B59AE83A2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Skłonność obserwatorów do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przeceniania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przyczynowego wpływu czynników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osobowościowych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zachowania przy jednoczesnym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niedocenianiu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przyczynowej roli czynników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sytuacyjnych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A23CD72-CE85-40C5-BC6D-D9D4A0A40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F8EF768C-F287-DBA2-F2AF-31E7E092FD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3766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B9D83-B78D-FE91-E7EF-24567AE1E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6493BF-F792-7A54-F61A-62734EF24EE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/>
              <a:t>Style komunikowania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0995B7-49FD-5036-3998-6A3D4A04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Cztery wymiary stylów komunikowania:</a:t>
            </a:r>
          </a:p>
          <a:p>
            <a:pPr lvl="1"/>
            <a:r>
              <a:rPr lang="pl-PL" dirty="0"/>
              <a:t>Bezpośredni vs. nie wprost</a:t>
            </a:r>
          </a:p>
          <a:p>
            <a:pPr lvl="1"/>
            <a:r>
              <a:rPr lang="pl-PL" dirty="0"/>
              <a:t>Rozwinięty </a:t>
            </a:r>
            <a:r>
              <a:rPr lang="pl-PL" dirty="0" err="1"/>
              <a:t>vs</a:t>
            </a:r>
            <a:r>
              <a:rPr lang="pl-PL" dirty="0"/>
              <a:t>. zwarty </a:t>
            </a:r>
          </a:p>
          <a:p>
            <a:pPr lvl="1"/>
            <a:r>
              <a:rPr lang="pl-PL" dirty="0"/>
              <a:t>Osobisty </a:t>
            </a:r>
            <a:r>
              <a:rPr lang="pl-PL" dirty="0" err="1"/>
              <a:t>vs</a:t>
            </a:r>
            <a:r>
              <a:rPr lang="pl-PL" dirty="0"/>
              <a:t>. kontekstowy </a:t>
            </a:r>
          </a:p>
          <a:p>
            <a:pPr lvl="1"/>
            <a:r>
              <a:rPr lang="pl-PL" dirty="0"/>
              <a:t>Instrumentalny </a:t>
            </a:r>
            <a:r>
              <a:rPr lang="pl-PL" dirty="0" err="1"/>
              <a:t>vs</a:t>
            </a:r>
            <a:r>
              <a:rPr lang="pl-PL" dirty="0"/>
              <a:t>. uczuciowy</a:t>
            </a:r>
          </a:p>
        </p:txBody>
      </p:sp>
    </p:spTree>
    <p:extLst>
      <p:ext uri="{BB962C8B-B14F-4D97-AF65-F5344CB8AC3E}">
        <p14:creationId xmlns:p14="http://schemas.microsoft.com/office/powerpoint/2010/main" val="3013697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ABC63-437D-747C-8750-AEBFDD703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A7C2FC-C0FB-CA8F-965B-8BD6AA1E35C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Style komunikowania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CF7AC0-F923-7419-F87E-59101982A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Styl bezpośredni/ nie wprost: </a:t>
            </a:r>
            <a:r>
              <a:rPr lang="pl-PL" dirty="0"/>
              <a:t>określa stopień w jakim rozmówca ujawnia w swojej wypowiedzi prawdziwe intencje i zamiary. Styl „nie wprost” ukrywa intencje i pragnienia, taki rozmówca oczekuje, że z kontekstu domyślimy się faktycznego znaczenia jego słów</a:t>
            </a:r>
            <a:endParaRPr lang="pl-PL" dirty="0">
              <a:solidFill>
                <a:srgbClr val="FF0000"/>
              </a:solidFill>
            </a:endParaRPr>
          </a:p>
          <a:p>
            <a:pPr lvl="1"/>
            <a:r>
              <a:rPr lang="pl-PL" b="1" dirty="0">
                <a:solidFill>
                  <a:srgbClr val="FF0000"/>
                </a:solidFill>
              </a:rPr>
              <a:t>Prosto z mostu/owijanie w bawełnę</a:t>
            </a:r>
          </a:p>
        </p:txBody>
      </p:sp>
    </p:spTree>
    <p:extLst>
      <p:ext uri="{BB962C8B-B14F-4D97-AF65-F5344CB8AC3E}">
        <p14:creationId xmlns:p14="http://schemas.microsoft.com/office/powerpoint/2010/main" val="1097018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CAF47-598D-0959-86BC-3CD14B25D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40F421-ADA8-180D-C76B-D5BB7789DFE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tabLst>
                <a:tab pos="2175128" algn="l"/>
              </a:tabLst>
            </a:pPr>
            <a:r>
              <a:rPr lang="pl-PL" dirty="0"/>
              <a:t>Style komunikowania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1BF48F-4039-7C88-65AB-882B77704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Rozwinięty/zwarty styl: </a:t>
            </a:r>
            <a:r>
              <a:rPr lang="pl-PL" dirty="0"/>
              <a:t>chodzi o ilość wypowiedzianych słów i złożoność wypowiedzi.</a:t>
            </a:r>
          </a:p>
          <a:p>
            <a:pPr lvl="1"/>
            <a:r>
              <a:rPr lang="pl-PL" b="1" dirty="0">
                <a:solidFill>
                  <a:srgbClr val="0070C0"/>
                </a:solidFill>
              </a:rPr>
              <a:t>Rzeczowość i dobitność/kwiecistość </a:t>
            </a:r>
          </a:p>
          <a:p>
            <a:r>
              <a:rPr lang="pl-PL" b="1" dirty="0"/>
              <a:t>Osobisty/kontekstowy styl: </a:t>
            </a:r>
            <a:r>
              <a:rPr lang="pl-PL" dirty="0"/>
              <a:t>odnosi się do stopnia,  w jakim osoba mówiąca podkreśla swoją osobę w interakcji, w przeciwieństwie do jej roli społecznej. W takich wypowiedziach dominuje zaimek „ja”, a język wyraża osobistą, nieformalną i równoważną relację z interlokutorem. </a:t>
            </a:r>
          </a:p>
          <a:p>
            <a:pPr lvl="1"/>
            <a:r>
              <a:rPr lang="pl-PL" dirty="0"/>
              <a:t>Różne języki mają w różnym stopniu rozwinięta gradację w grzecznościowym zwracaniu się do innych. </a:t>
            </a:r>
          </a:p>
          <a:p>
            <a:pPr lvl="1"/>
            <a:r>
              <a:rPr lang="pl-PL" dirty="0"/>
              <a:t>Niektóre używają nawet innej formy „ja” w zależności od tego czy zwracają się do osoby wyższej, równiej lub niższej rangą</a:t>
            </a:r>
          </a:p>
        </p:txBody>
      </p:sp>
    </p:spTree>
    <p:extLst>
      <p:ext uri="{BB962C8B-B14F-4D97-AF65-F5344CB8AC3E}">
        <p14:creationId xmlns:p14="http://schemas.microsoft.com/office/powerpoint/2010/main" val="2103372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1097A-5AA5-5651-40CB-925FD1534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5FE5F4-167D-BFC0-DE5A-A2CD010688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dirty="0"/>
              <a:t>Style komunikowania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0466F3-5D4C-51AA-DE88-3234D55B5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Styl instrumentalny/uczuciowy: </a:t>
            </a:r>
            <a:r>
              <a:rPr lang="pl-PL" dirty="0"/>
              <a:t>wymiar określający wagę stron i kierunek interakcji.</a:t>
            </a:r>
          </a:p>
          <a:p>
            <a:pPr lvl="1"/>
            <a:r>
              <a:rPr lang="pl-PL" b="1" dirty="0"/>
              <a:t>Instrumentalny </a:t>
            </a:r>
            <a:r>
              <a:rPr lang="pl-PL" dirty="0"/>
              <a:t>zorientowany jest na nadawcę i koncentruje się na zadaniu. Komunikowanie ma na celu wyjaśnienie i przekazanie komunikatu odbiorcy, ceniona jest asertywność, precyzja oraz zdolność perswazji</a:t>
            </a:r>
          </a:p>
          <a:p>
            <a:pPr lvl="1"/>
            <a:r>
              <a:rPr lang="pl-PL" b="1" dirty="0"/>
              <a:t>Uczuciowy </a:t>
            </a:r>
            <a:r>
              <a:rPr lang="pl-PL" dirty="0"/>
              <a:t>orientuje się na odbiorcę i faworyzuje proces komunikowania. Skłania odbiorcę do przeczucia przekazu nawet zanim ten zostanie zwerbalizowany, ponieważ oględna i sformalizowana werbalizacja zorientowana jest przede wszystkim na utrzymanie dobrych relacji pomiędzy rozmówcami. Odbiorca jest odpowiedzialny za wywnioskowanie, jaki był sens komunikatu.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724081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EA6B4-0E42-E465-89BD-2DC42011D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E84254-57FE-A44E-3596-DCF84598AD7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/>
              <a:t>Kultury wysokiego i niskiego kontekstu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2CA1F3-1941-FC4D-18D5-9E02C54DE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Kultury niskiego kontekstu:</a:t>
            </a:r>
          </a:p>
          <a:p>
            <a:pPr lvl="1"/>
            <a:r>
              <a:rPr lang="pl-PL" dirty="0"/>
              <a:t>Komunikat jest jasny i precyzyjny, kanał werbalny pełni rolę dominującą</a:t>
            </a:r>
          </a:p>
          <a:p>
            <a:pPr lvl="1"/>
            <a:r>
              <a:rPr lang="pl-PL" dirty="0"/>
              <a:t>Dużo mniejsza waga i wyczulenie na komunikaty pozawerbalne (język ciała, sytuacja, okoliczności, aranżacja przestrzeni, status, czy wygląd rozmówcy)</a:t>
            </a:r>
          </a:p>
          <a:p>
            <a:pPr lvl="1"/>
            <a:r>
              <a:rPr lang="pl-PL" dirty="0"/>
              <a:t>Tendencja do segmentowania i organizowania informacji</a:t>
            </a:r>
          </a:p>
          <a:p>
            <a:pPr lvl="1"/>
            <a:r>
              <a:rPr lang="pl-PL" dirty="0"/>
              <a:t>Informacje dawkowane są adekwatnie do zapotrzebowania ujawnianego przez rozmówce lub do wymogów zadania</a:t>
            </a:r>
          </a:p>
          <a:p>
            <a:pPr lvl="1"/>
            <a:r>
              <a:rPr lang="pl-PL" dirty="0"/>
              <a:t>Rozmówcy oczekują wyraźnych instrukcji od osoby kompetentnej i zorientowanej w sprawie</a:t>
            </a:r>
          </a:p>
          <a:p>
            <a:r>
              <a:rPr lang="pl-PL" dirty="0"/>
              <a:t>Kraje skandynawskie, Niemcy, Szwajcaria, Austria, Ameryka Północna, Australia</a:t>
            </a:r>
          </a:p>
        </p:txBody>
      </p:sp>
    </p:spTree>
    <p:extLst>
      <p:ext uri="{BB962C8B-B14F-4D97-AF65-F5344CB8AC3E}">
        <p14:creationId xmlns:p14="http://schemas.microsoft.com/office/powerpoint/2010/main" val="4276202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26763-F805-1993-5B40-D5B34AFC5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9DF739-0E27-1307-FC1B-37638460918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pl-PL" dirty="0"/>
              <a:t>Kultury wysokiego i niskiego kontekstu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E726BD-6CF7-3941-BAF0-012B283AC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Kultury wysokiego kontekstu:</a:t>
            </a:r>
          </a:p>
          <a:p>
            <a:pPr lvl="1"/>
            <a:r>
              <a:rPr lang="pl-PL" dirty="0"/>
              <a:t>Bardziej niż na dosłownym przekazie werbalnym koncentrują się na znaczeniach sugerowanych, czy implikowanych kontekstem</a:t>
            </a:r>
          </a:p>
          <a:p>
            <a:pPr lvl="1"/>
            <a:r>
              <a:rPr lang="pl-PL" dirty="0"/>
              <a:t>Niewerbalny kanał komunikacji odgrywa szczególną rolę, pozwala „czytać między wierszami” i dorozumiewać intencje rozmówcy</a:t>
            </a:r>
          </a:p>
          <a:p>
            <a:pPr lvl="1"/>
            <a:r>
              <a:rPr lang="pl-PL" dirty="0"/>
              <a:t>Kontekst sytuacyjny i obyczajowy jako bardzo istotne źródło informacji</a:t>
            </a:r>
          </a:p>
          <a:p>
            <a:pPr lvl="1"/>
            <a:r>
              <a:rPr lang="pl-PL" dirty="0"/>
              <a:t>Istotne jest nie tylko, a nawet nie przede wszystkim, co jest mówione, lecz kto mówi i w jakim kontekście</a:t>
            </a:r>
          </a:p>
          <a:p>
            <a:pPr lvl="1"/>
            <a:r>
              <a:rPr lang="pl-PL" dirty="0"/>
              <a:t>Są przyzwyczajone do wtrętów, przerywanie, dygresje, które są akceptowalną normą</a:t>
            </a:r>
          </a:p>
          <a:p>
            <a:r>
              <a:rPr lang="pl-PL" dirty="0"/>
              <a:t>Daleki Wschód, kraje arabskie, kraje śródziemnomorskie, Afryka, Ameryka Łacińska, Europa Środkowo-Wschodnia</a:t>
            </a:r>
          </a:p>
          <a:p>
            <a:endParaRPr lang="pl-PL" dirty="0"/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3809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70BA4-D85B-45C4-6F35-6C5BFE6D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A3A602-7F0B-59C2-CBB3-E07227BB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01" y="302737"/>
            <a:ext cx="9071610" cy="1259946"/>
          </a:xfrm>
        </p:spPr>
        <p:txBody>
          <a:bodyPr anchor="ctr">
            <a:normAutofit/>
          </a:bodyPr>
          <a:lstStyle/>
          <a:p>
            <a:r>
              <a:rPr lang="pl-PL" dirty="0"/>
              <a:t>Zastanów się</a:t>
            </a:r>
          </a:p>
        </p:txBody>
      </p:sp>
      <p:pic>
        <p:nvPicPr>
          <p:cNvPr id="10" name="Symbol zastępczy zawartości 9" descr="Obraz zawierający człowiek, szkic, rysowanie, osoba&#10;&#10;Opis wygenerowany automatycznie">
            <a:extLst>
              <a:ext uri="{FF2B5EF4-FFF2-40B4-BE49-F238E27FC236}">
                <a16:creationId xmlns:a16="http://schemas.microsoft.com/office/drawing/2014/main" id="{9F14A4BE-8AE8-82EC-194B-934578B06E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" y="2032537"/>
            <a:ext cx="4451809" cy="4451809"/>
          </a:xfr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4DF2FF-2B3B-0C27-86C0-E7DE4616C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9902" y="1763924"/>
            <a:ext cx="4451809" cy="49890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425" dirty="0"/>
              <a:t>W której z poniższych sytuacji jest największa szansa na nieporozumienie: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pl-PL" sz="2425" dirty="0"/>
              <a:t> interakcja pomiędzy dwoma osobami z kultur niskiego kontekstu?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pl-PL" sz="2425" dirty="0"/>
              <a:t> interakcja pomiędzy dwoma osobami z kultur wysokiego kontekstu?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pl-PL" sz="2425" dirty="0"/>
              <a:t> interakcja pomiędzy osobą z kultury wysokiego i osobą z kultury niskiego </a:t>
            </a:r>
            <a:r>
              <a:rPr lang="pl-PL" sz="2425"/>
              <a:t>kontekstu?</a:t>
            </a:r>
          </a:p>
          <a:p>
            <a:pPr>
              <a:lnSpc>
                <a:spcPct val="90000"/>
              </a:lnSpc>
            </a:pPr>
            <a:endParaRPr lang="pl-PL" sz="2425" dirty="0"/>
          </a:p>
        </p:txBody>
      </p:sp>
    </p:spTree>
    <p:extLst>
      <p:ext uri="{BB962C8B-B14F-4D97-AF65-F5344CB8AC3E}">
        <p14:creationId xmlns:p14="http://schemas.microsoft.com/office/powerpoint/2010/main" val="2198983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5D7A3-6FD0-DEE8-6128-FF24C3F2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76CF5FF-DAF1-DE73-45C8-ED16977A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Różnice kulturowe – państwa azjatyckie</a:t>
            </a:r>
            <a:endParaRPr lang="pl-PL"/>
          </a:p>
        </p:txBody>
      </p:sp>
      <p:pic>
        <p:nvPicPr>
          <p:cNvPr id="2" name="Symbol zastępczy zawartości 4" descr="Dekoracyjne parasole">
            <a:extLst>
              <a:ext uri="{FF2B5EF4-FFF2-40B4-BE49-F238E27FC236}">
                <a16:creationId xmlns:a16="http://schemas.microsoft.com/office/drawing/2014/main" id="{0BF18668-0698-8852-3883-67005DA53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r="21880"/>
          <a:stretch/>
        </p:blipFill>
        <p:spPr>
          <a:xfrm>
            <a:off x="1025906" y="1979837"/>
            <a:ext cx="4140000" cy="4680018"/>
          </a:xfrm>
          <a:prstGeom prst="rect">
            <a:avLst/>
          </a:prstGeom>
          <a:noFill/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8E40B6A-38F3-284B-567F-D859A9659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>
            <a:normAutofit/>
          </a:bodyPr>
          <a:lstStyle/>
          <a:p>
            <a:r>
              <a:rPr lang="pl-PL" dirty="0"/>
              <a:t>Charakterystyka regionu</a:t>
            </a:r>
          </a:p>
          <a:p>
            <a:r>
              <a:rPr lang="pl-PL" dirty="0"/>
              <a:t>Kluczowe różnice w komunikacji i stylu negocjacji</a:t>
            </a:r>
          </a:p>
          <a:p>
            <a:r>
              <a:rPr lang="pl-PL" dirty="0"/>
              <a:t>Rola </a:t>
            </a:r>
            <a:r>
              <a:rPr lang="pl-PL" sz="2000" dirty="0"/>
              <a:t>rodziny</a:t>
            </a:r>
            <a:r>
              <a:rPr lang="pl-PL" dirty="0"/>
              <a:t>, tradycji i autorytetu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4CD116D-0AB7-04C6-BF99-2376CA1389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pl-PL" sz="300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CEDEDDD2-DDAA-F8BF-3FC3-43539B8906C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D857886D-A165-4D54-8DB0-CE6586ECA8EC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07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13B76-DF90-726E-AEF3-F034470E9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E8CAB49-1CE1-BBB4-88EF-DC6B64D3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pPr algn="ctr"/>
            <a:r>
              <a:rPr lang="pl-PL" dirty="0"/>
              <a:t>Różnice kulturowe – państwa afrykańskie</a:t>
            </a:r>
          </a:p>
        </p:txBody>
      </p:sp>
      <p:pic>
        <p:nvPicPr>
          <p:cNvPr id="3" name="Obraz 2" descr="Kolorowe kulki szachu">
            <a:extLst>
              <a:ext uri="{FF2B5EF4-FFF2-40B4-BE49-F238E27FC236}">
                <a16:creationId xmlns:a16="http://schemas.microsoft.com/office/drawing/2014/main" id="{036A0392-3C4F-A512-2DE7-8607C5887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 r="4055"/>
          <a:stretch/>
        </p:blipFill>
        <p:spPr>
          <a:xfrm>
            <a:off x="1025906" y="1979837"/>
            <a:ext cx="4140000" cy="4680018"/>
          </a:xfrm>
          <a:prstGeom prst="rect">
            <a:avLst/>
          </a:prstGeom>
          <a:noFill/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CE207D3-C9EB-C040-6FF2-818984341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428512" cy="4680226"/>
          </a:xfrm>
        </p:spPr>
        <p:txBody>
          <a:bodyPr>
            <a:normAutofit/>
          </a:bodyPr>
          <a:lstStyle/>
          <a:p>
            <a:r>
              <a:rPr lang="pl-PL" sz="2000" dirty="0"/>
              <a:t>Różnorodność kulturowa Afryki</a:t>
            </a:r>
          </a:p>
          <a:p>
            <a:r>
              <a:rPr lang="pl-PL" sz="2000" dirty="0"/>
              <a:t>Wpływ historii i kolonializmu na obecne relacje biznesowe</a:t>
            </a:r>
          </a:p>
          <a:p>
            <a:r>
              <a:rPr lang="pl-PL" sz="2000" dirty="0"/>
              <a:t>Wartości rodzinne i kolektywizm</a:t>
            </a:r>
          </a:p>
          <a:p>
            <a:r>
              <a:rPr lang="pl-PL" sz="2000" dirty="0"/>
              <a:t>Etno- i eurocentryczne stereotypy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4F14A49-C49B-B73E-213A-3A97D92A8A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48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05466646-4730-AB14-49D3-9C7DC918F26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D857886D-A165-4D54-8DB0-CE6586ECA8EC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852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336C-0742-9160-5CDE-02E168CA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6C68C3A-9CB8-A15D-7E69-D09DB120F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pPr algn="ctr"/>
            <a:r>
              <a:rPr lang="pl-PL" dirty="0"/>
              <a:t>Różnice kulturowe – państwa europejskie</a:t>
            </a:r>
          </a:p>
        </p:txBody>
      </p:sp>
      <p:pic>
        <p:nvPicPr>
          <p:cNvPr id="3" name="Obraz 2" descr="Kolorowe domy — Old Town , Niemcy">
            <a:extLst>
              <a:ext uri="{FF2B5EF4-FFF2-40B4-BE49-F238E27FC236}">
                <a16:creationId xmlns:a16="http://schemas.microsoft.com/office/drawing/2014/main" id="{07F3B329-8107-4575-94CE-1187FC972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r="25199"/>
          <a:stretch/>
        </p:blipFill>
        <p:spPr>
          <a:xfrm>
            <a:off x="1025906" y="1979837"/>
            <a:ext cx="4140000" cy="4680018"/>
          </a:xfrm>
          <a:prstGeom prst="rect">
            <a:avLst/>
          </a:prstGeom>
          <a:noFill/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98190F1-3F6E-E926-FBB8-32412BFF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428512" cy="4680226"/>
          </a:xfrm>
        </p:spPr>
        <p:txBody>
          <a:bodyPr>
            <a:normAutofit/>
          </a:bodyPr>
          <a:lstStyle/>
          <a:p>
            <a:r>
              <a:rPr lang="pl-PL" sz="2000" dirty="0"/>
              <a:t>Europa – jedność w różnorodności</a:t>
            </a:r>
          </a:p>
          <a:p>
            <a:r>
              <a:rPr lang="pl-PL" sz="2000" dirty="0"/>
              <a:t>Styl komunikacji i hierarchia</a:t>
            </a:r>
          </a:p>
          <a:p>
            <a:r>
              <a:rPr lang="pl-PL" sz="2000" dirty="0"/>
              <a:t>Praca zespołowa i podejście do czasu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43B27E-CA00-AA13-AFF9-7B6DFA726A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49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294E2BC7-4E7C-F433-D255-89474AFE678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D857886D-A165-4D54-8DB0-CE6586ECA8EC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090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Czynniki warunkujące zachowania </a:t>
            </a:r>
          </a:p>
        </p:txBody>
      </p:sp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69D7F7D8-B4F3-D9E4-294C-7D15B643AA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325204"/>
              </p:ext>
            </p:extLst>
          </p:nvPr>
        </p:nvGraphicFramePr>
        <p:xfrm>
          <a:off x="1025525" y="1979613"/>
          <a:ext cx="8640763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88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5A02F-2EC2-0733-21CD-19505356C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C51EDDB-41B3-2212-2D15-51F6EC67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pPr algn="ctr"/>
            <a:r>
              <a:rPr lang="pl-PL" dirty="0"/>
              <a:t>Budowanie zaufania i współpracy w zespołach wielokulturowych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353D15A-730C-8E5B-AA72-83E6305F2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50</a:t>
            </a:fld>
            <a:endParaRPr lang="pl-PL"/>
          </a:p>
        </p:txBody>
      </p:sp>
      <p:graphicFrame>
        <p:nvGraphicFramePr>
          <p:cNvPr id="8" name="Symbol zastępczy zawartości 5">
            <a:extLst>
              <a:ext uri="{FF2B5EF4-FFF2-40B4-BE49-F238E27FC236}">
                <a16:creationId xmlns:a16="http://schemas.microsoft.com/office/drawing/2014/main" id="{7C9FED06-803F-D146-58FD-613ECADB5A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51040"/>
              </p:ext>
            </p:extLst>
          </p:nvPr>
        </p:nvGraphicFramePr>
        <p:xfrm>
          <a:off x="1025907" y="1979837"/>
          <a:ext cx="8640382" cy="4680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49C04D5-BCF7-F7B0-F4A7-E38FC1B7AB0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D857886D-A165-4D54-8DB0-CE6586ECA8EC}" type="datetime1">
              <a:rPr lang="pl-PL" smtClean="0"/>
              <a:pPr>
                <a:spcAft>
                  <a:spcPts val="600"/>
                </a:spcAft>
              </a:pPr>
              <a:t>15.04.2025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6449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Incydent krytyczny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Pojęcie używane w analizie komunikacji międzykulturowej i treningu kompetencji międzykulturowych do opisu sytuacji, w których dochodzi do znaczących nieporozumień pomiędzy partnerami interakcji i która może mieć walor edukacyjny</a:t>
            </a:r>
          </a:p>
          <a:p>
            <a:pPr lvl="1"/>
            <a:r>
              <a:rPr lang="pl-PL" dirty="0"/>
              <a:t>Faktyczna interakcja pomiędzy przedstawicielami odmiennych kultur, która wywołuje silną reakcję emocjonalną i/lub zakłopotanie, ponieważ partnerzy interakcji napotykają zachowania niezrozumiałe w jej własnych ramach kulturowych</a:t>
            </a:r>
          </a:p>
          <a:p>
            <a:pPr lvl="2"/>
            <a:r>
              <a:rPr lang="pl-PL" dirty="0"/>
              <a:t>Przyczynek do refleksji i konfrontacji z własnymi wartościami i normami</a:t>
            </a:r>
          </a:p>
          <a:p>
            <a:pPr lvl="1"/>
            <a:r>
              <a:rPr lang="pl-PL" dirty="0"/>
              <a:t>Symulacja, realistyczny, krótki opis sytuacji, w których różnice kulturowe prowadzą do nieporozumień i napięć</a:t>
            </a:r>
          </a:p>
          <a:p>
            <a:pPr lvl="2"/>
            <a:r>
              <a:rPr lang="pl-PL" dirty="0"/>
              <a:t>Ich celem jest trening wrażliwości kulturowej i rozwój kompetencji międzykulturowych</a:t>
            </a:r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0413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CD17717-5751-F730-50BD-CBB39F57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Dziękujemy za uwagę i wspólnie spędzony czas!</a:t>
            </a:r>
          </a:p>
        </p:txBody>
      </p:sp>
      <p:pic>
        <p:nvPicPr>
          <p:cNvPr id="15" name="Symbol zastępczy obrazu 14" descr="Wiersz szczoteczek do zębów">
            <a:extLst>
              <a:ext uri="{FF2B5EF4-FFF2-40B4-BE49-F238E27FC236}">
                <a16:creationId xmlns:a16="http://schemas.microsoft.com/office/drawing/2014/main" id="{031EDF62-A779-EB38-597E-FEFD291C37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 b="46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599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CB025C-60D4-47BE-96E4-5B4FF67C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Niezależne i współzależne pojęcie 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CC9CC1-54E6-4ED0-B7C2-C986D3ADF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Ja niezależne:</a:t>
            </a:r>
          </a:p>
          <a:p>
            <a:pPr lvl="1"/>
            <a:r>
              <a:rPr lang="pl-PL" dirty="0"/>
              <a:t>Posiadam pewien zespół atrybutów</a:t>
            </a:r>
          </a:p>
          <a:p>
            <a:pPr lvl="1"/>
            <a:r>
              <a:rPr lang="pl-PL" dirty="0"/>
              <a:t>Moje działania, myśli i uczucia wynikają z faktu posiadania tych atrybutów</a:t>
            </a:r>
          </a:p>
          <a:p>
            <a:pPr lvl="1"/>
            <a:r>
              <a:rPr lang="pl-PL" dirty="0"/>
              <a:t>Ów zestaw atrybutów będzie kształtował moje przyszłe działania, plany, uczucia i myśli</a:t>
            </a:r>
          </a:p>
          <a:p>
            <a:pPr lvl="1"/>
            <a:r>
              <a:rPr lang="pl-PL" dirty="0"/>
              <a:t>To kim jestem i jak się zachowuję,  w większym stopniu wynika z moich cech i przekonań niż z relacji z innymi</a:t>
            </a:r>
          </a:p>
          <a:p>
            <a:r>
              <a:rPr lang="pl-PL" i="1" dirty="0"/>
              <a:t>Zdefiniowane kulturowo zadanie normatywne</a:t>
            </a:r>
          </a:p>
          <a:p>
            <a:pPr lvl="1"/>
            <a:r>
              <a:rPr lang="pl-PL" dirty="0"/>
              <a:t>Zachowanie niezależności jednostki, podtrzymanie odrębnego autonomicznego bytu</a:t>
            </a:r>
          </a:p>
          <a:p>
            <a:pPr lvl="1"/>
            <a:r>
              <a:rPr lang="pl-PL" dirty="0"/>
              <a:t>Kultura oczekuje i wspiera autonomię jednostek</a:t>
            </a:r>
          </a:p>
          <a:p>
            <a:pPr lvl="1"/>
            <a:r>
              <a:rPr lang="pl-PL" dirty="0"/>
              <a:t>w procesie socjalizacji jednostki uczą się eksponować swoją wyjątkowość, indywidualność, rozwijać osobiste atrybuty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08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5A173C-59D9-4E55-9DCC-00E403AC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Niezależne i współzależne pojęcie 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C26910-CE93-4E3B-8731-A603AF2F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pl-PL" b="1" dirty="0"/>
              <a:t>Ja współzależne: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Moje Ja to suma relacji z innymi ludźmi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Moje działania, myśli i uczucia wynikają z kontekstu społecznego, ról i relacji, w które został(e/a)m </a:t>
            </a:r>
            <a:r>
              <a:rPr lang="pl-PL" dirty="0" err="1"/>
              <a:t>wpisan</a:t>
            </a:r>
            <a:r>
              <a:rPr lang="pl-PL" dirty="0"/>
              <a:t>(y/a) oraz związanych z nimi powinności i oczekiwań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Moje przyszłe plany, działania i uczucia określone przez moje role i relacje jestem oraz związanych z nimi powinności i oczekiwań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Relacje społeczne odgrywają ważniejszą rolę jako regulator zachowań, myśli i uczuć niż indywidualne atrybuty </a:t>
            </a:r>
          </a:p>
          <a:p>
            <a:pPr>
              <a:lnSpc>
                <a:spcPct val="120000"/>
              </a:lnSpc>
            </a:pPr>
            <a:r>
              <a:rPr lang="pl-PL" i="1" dirty="0"/>
              <a:t>Zdefiniowane kulturowo zadania normatywne: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utrzymanie harmonii i wzajemnych powiązań między jednostkami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Kultura oczekuje i wspiera dostosowanie się do relacji i grupy społecznej</a:t>
            </a:r>
          </a:p>
          <a:p>
            <a:pPr lvl="1">
              <a:lnSpc>
                <a:spcPct val="120000"/>
              </a:lnSpc>
            </a:pPr>
            <a:r>
              <a:rPr lang="pl-PL" dirty="0"/>
              <a:t>W procesie socjalizacji jednostka uczy się odczytywać potrzeby innych, wypełniać role społeczne, kształtować tożsamość poprzez relacje</a:t>
            </a:r>
          </a:p>
        </p:txBody>
      </p:sp>
    </p:spTree>
    <p:extLst>
      <p:ext uri="{BB962C8B-B14F-4D97-AF65-F5344CB8AC3E}">
        <p14:creationId xmlns:p14="http://schemas.microsoft.com/office/powerpoint/2010/main" val="19460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7F8F8B-E627-9FA5-D801-DFB152AF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Niezależne i współzależne pojęcie 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05FF52-FF61-FE1B-2C55-558E41C27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Odmienne pojęcia Ja maja różne implikacje w zakresie postrzegania własnej osoby:</a:t>
            </a:r>
          </a:p>
          <a:p>
            <a:pPr lvl="1"/>
            <a:r>
              <a:rPr lang="pl-PL" b="1" i="1" dirty="0"/>
              <a:t>Ja niezależne</a:t>
            </a:r>
          </a:p>
          <a:p>
            <a:pPr lvl="2"/>
            <a:r>
              <a:rPr lang="pl-PL" dirty="0"/>
              <a:t>Najbardziej wyraziste aspekty ja to atrybuty wewnętrzne</a:t>
            </a:r>
          </a:p>
          <a:p>
            <a:pPr lvl="3"/>
            <a:r>
              <a:rPr lang="pl-PL" dirty="0"/>
              <a:t>W samopisie wybrzmiewają przede wszystkim cechy indywidualne</a:t>
            </a:r>
          </a:p>
          <a:p>
            <a:pPr lvl="1"/>
            <a:r>
              <a:rPr lang="pl-PL" b="1" i="1" dirty="0"/>
              <a:t>Ja współzależne</a:t>
            </a:r>
          </a:p>
          <a:p>
            <a:pPr lvl="2"/>
            <a:r>
              <a:rPr lang="pl-PL" dirty="0"/>
              <a:t>Najbardziej wyraziste aspekty ja to relacje z innymi, Ja definiowane jest przez kontekst społeczny</a:t>
            </a:r>
          </a:p>
          <a:p>
            <a:pPr lvl="3"/>
            <a:r>
              <a:rPr lang="pl-PL" dirty="0"/>
              <a:t>W </a:t>
            </a:r>
            <a:r>
              <a:rPr lang="pl-PL" dirty="0" err="1"/>
              <a:t>samoopisie</a:t>
            </a:r>
            <a:r>
              <a:rPr lang="pl-PL" dirty="0"/>
              <a:t> wymieniają wymieniają przede wszystkim związki społeczne i grupy, do których przynależą</a:t>
            </a:r>
          </a:p>
          <a:p>
            <a:pPr lvl="3"/>
            <a:r>
              <a:rPr lang="pl-PL" dirty="0"/>
              <a:t>Atrybuty indywidualne nie pojawiają się jako cechy abstrakcyjne i absolutne, rozumiane są zawsze w kontekście konkretnej sytuacji</a:t>
            </a:r>
          </a:p>
        </p:txBody>
      </p:sp>
    </p:spTree>
    <p:extLst>
      <p:ext uri="{BB962C8B-B14F-4D97-AF65-F5344CB8AC3E}">
        <p14:creationId xmlns:p14="http://schemas.microsoft.com/office/powerpoint/2010/main" val="402363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671E9A-BA3B-4F9B-B73C-F483AD04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Niezależne i współzależne pojęcie 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30ED08-674A-47A1-9D8F-B7A728EDA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/>
              <a:t>Sposób dokonywania atrybucji</a:t>
            </a:r>
          </a:p>
          <a:p>
            <a:pPr lvl="1"/>
            <a:r>
              <a:rPr lang="pl-PL" dirty="0"/>
              <a:t>Pojęcie Ja stanowi szablon poznawczy dla interpretacji zachowań innych ludzi</a:t>
            </a:r>
          </a:p>
          <a:p>
            <a:pPr lvl="2"/>
            <a:r>
              <a:rPr lang="pl-PL" dirty="0"/>
              <a:t>Osoby o </a:t>
            </a:r>
            <a:r>
              <a:rPr lang="pl-PL" dirty="0">
                <a:solidFill>
                  <a:srgbClr val="FF0000"/>
                </a:solidFill>
              </a:rPr>
              <a:t>niezależnym pojęciu Ja </a:t>
            </a:r>
            <a:r>
              <a:rPr lang="pl-PL" dirty="0"/>
              <a:t>przyjmują założenie, że czyjeś zachowanie wynika z ich osobistych indywidualnych atrybutów</a:t>
            </a:r>
          </a:p>
          <a:p>
            <a:pPr lvl="3"/>
            <a:r>
              <a:rPr lang="pl-PL" dirty="0"/>
              <a:t>Wnioskowanie o dyspozycyjnych cechach osobowości, podstawowy błąd atrybucji</a:t>
            </a:r>
          </a:p>
          <a:p>
            <a:pPr lvl="2"/>
            <a:r>
              <a:rPr lang="pl-PL" dirty="0"/>
              <a:t>Osoby o </a:t>
            </a:r>
            <a:r>
              <a:rPr lang="pl-PL" dirty="0">
                <a:solidFill>
                  <a:srgbClr val="00B050"/>
                </a:solidFill>
              </a:rPr>
              <a:t>współzależnym pojęciu Ja </a:t>
            </a:r>
            <a:r>
              <a:rPr lang="pl-PL" dirty="0"/>
              <a:t>przyjmują założenie, że zachowanie jednostki uzależnione jest od kontekstu i czynników sytuacyjnych</a:t>
            </a:r>
          </a:p>
          <a:p>
            <a:pPr lvl="3"/>
            <a:r>
              <a:rPr lang="pl-PL" dirty="0"/>
              <a:t>Wyjaśniają czyjeś zachowania jako skutek oddziaływania czynników zewnętrznych, a nie wewnętrznych predyspozycji</a:t>
            </a:r>
          </a:p>
        </p:txBody>
      </p:sp>
    </p:spTree>
    <p:extLst>
      <p:ext uri="{BB962C8B-B14F-4D97-AF65-F5344CB8AC3E}">
        <p14:creationId xmlns:p14="http://schemas.microsoft.com/office/powerpoint/2010/main" val="2968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6DF9CC6C6F6F408BECED7829EB77BB" ma:contentTypeVersion="8" ma:contentTypeDescription="Utwórz nowy dokument." ma:contentTypeScope="" ma:versionID="374e624cc67284b43172f821c4bbf923">
  <xsd:schema xmlns:xsd="http://www.w3.org/2001/XMLSchema" xmlns:xs="http://www.w3.org/2001/XMLSchema" xmlns:p="http://schemas.microsoft.com/office/2006/metadata/properties" xmlns:ns2="66cf2356-a1ad-49f5-82c2-8cb57264699b" targetNamespace="http://schemas.microsoft.com/office/2006/metadata/properties" ma:root="true" ma:fieldsID="01e8800729ff529ef1151a6eec8e5c4b" ns2:_="">
    <xsd:import namespace="66cf2356-a1ad-49f5-82c2-8cb572646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f2356-a1ad-49f5-82c2-8cb572646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52C0A7-6532-4A3D-9F51-847C67B1C0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cf2356-a1ad-49f5-82c2-8cb5726469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51E073-0215-4585-92DA-16F9734323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832E15-2B41-4BE7-860D-609EC2E5788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220</TotalTime>
  <Words>3136</Words>
  <Application>Microsoft Office PowerPoint</Application>
  <PresentationFormat>Niestandardowy</PresentationFormat>
  <Paragraphs>344</Paragraphs>
  <Slides>52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8" baseType="lpstr">
      <vt:lpstr>Aptos</vt:lpstr>
      <vt:lpstr>Arial</vt:lpstr>
      <vt:lpstr>Calibri</vt:lpstr>
      <vt:lpstr>Open Sans</vt:lpstr>
      <vt:lpstr>Wingdings</vt:lpstr>
      <vt:lpstr>Motyw pakietu Office</vt:lpstr>
      <vt:lpstr>ZARZĄDZANIE MIĘDZYKULTUROWE  W ORGANIZACJI</vt:lpstr>
      <vt:lpstr>Kultura to…</vt:lpstr>
      <vt:lpstr>Koncepcja kultury jako góry lodowej</vt:lpstr>
      <vt:lpstr>Podstawowy błąd atrybucji</vt:lpstr>
      <vt:lpstr>Czynniki warunkujące zachowania </vt:lpstr>
      <vt:lpstr>Niezależne i współzależne pojęcie Ja</vt:lpstr>
      <vt:lpstr>Niezależne i współzależne pojęcie Ja</vt:lpstr>
      <vt:lpstr>Niezależne i współzależne pojęcie Ja</vt:lpstr>
      <vt:lpstr>Niezależne i współzależne pojęcie Ja</vt:lpstr>
      <vt:lpstr>Niezależne i współzależne pojęcie Ja</vt:lpstr>
      <vt:lpstr>Niezależne i współzależne pojęcie „Ja”</vt:lpstr>
      <vt:lpstr>Wartości podstawowe – S. Schwartz</vt:lpstr>
      <vt:lpstr>Prezentacja programu PowerPoint</vt:lpstr>
      <vt:lpstr>Prezentacja programu PowerPoint</vt:lpstr>
      <vt:lpstr>Kulturowa mapa świata – S. Schwartz</vt:lpstr>
      <vt:lpstr>Prezentacja programu PowerPoint</vt:lpstr>
      <vt:lpstr>Prezentacja programu PowerPoint</vt:lpstr>
      <vt:lpstr>Stereotyp: komponent poznawczy</vt:lpstr>
      <vt:lpstr>Uprzedzenie:  komponent emocjonalny</vt:lpstr>
      <vt:lpstr>Dyskryminacja: komponent behawioralny </vt:lpstr>
      <vt:lpstr>Psychologiczne koszty uprzedzeń, stereotypów i dyskryminacji </vt:lpstr>
      <vt:lpstr> Zagrożenie stereotypem</vt:lpstr>
      <vt:lpstr>Funkcje uprzedzeń, stereotypów i dyskryminacji</vt:lpstr>
      <vt:lpstr>Etnocentryzm - etnorelatywizm</vt:lpstr>
      <vt:lpstr>Etnocentryzm - etnorelatywizm</vt:lpstr>
      <vt:lpstr>Etnocentryzm - etnorelatywizm</vt:lpstr>
      <vt:lpstr>Kompetencja międzykulturowa i szok kulturowy</vt:lpstr>
      <vt:lpstr>Wymiary kultury – G. Hofstede</vt:lpstr>
      <vt:lpstr>Wymiary kultury – G. Hofstede</vt:lpstr>
      <vt:lpstr>Wymiary kultury – G. Hofstede</vt:lpstr>
      <vt:lpstr>Wymiary kultury – G. Hofstede</vt:lpstr>
      <vt:lpstr>Wymiary kultury – G. Hofstede</vt:lpstr>
      <vt:lpstr>Wymiary kultury – F. Trompenaars </vt:lpstr>
      <vt:lpstr>Wymiary kultury – F. Trompenaars</vt:lpstr>
      <vt:lpstr>Prezentacja programu PowerPoint</vt:lpstr>
      <vt:lpstr>Wymiary kultury – F. Trompenaars  </vt:lpstr>
      <vt:lpstr>Wymiary kultury – F. Trompenaars </vt:lpstr>
      <vt:lpstr>Komunikacja międzykulturowa</vt:lpstr>
      <vt:lpstr>Komunikacja międzykulturowa</vt:lpstr>
      <vt:lpstr>Style komunikowania</vt:lpstr>
      <vt:lpstr>Style komunikowania</vt:lpstr>
      <vt:lpstr>Style komunikowania</vt:lpstr>
      <vt:lpstr>Style komunikowania</vt:lpstr>
      <vt:lpstr>Kultury wysokiego i niskiego kontekstu</vt:lpstr>
      <vt:lpstr>Kultury wysokiego i niskiego kontekstu</vt:lpstr>
      <vt:lpstr>Zastanów się</vt:lpstr>
      <vt:lpstr>Różnice kulturowe – państwa azjatyckie</vt:lpstr>
      <vt:lpstr>Różnice kulturowe – państwa afrykańskie</vt:lpstr>
      <vt:lpstr>Różnice kulturowe – państwa europejskie</vt:lpstr>
      <vt:lpstr>Budowanie zaufania i współpracy w zespołach wielokulturowych</vt:lpstr>
      <vt:lpstr>Incydent krytyczny</vt:lpstr>
      <vt:lpstr>Dziękujemy za uwagę i wspólnie spędzony czas!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Maciej Bachryj</cp:lastModifiedBy>
  <cp:revision>13</cp:revision>
  <dcterms:created xsi:type="dcterms:W3CDTF">2022-06-22T09:40:44Z</dcterms:created>
  <dcterms:modified xsi:type="dcterms:W3CDTF">2025-04-15T10:42:49Z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0x010100036DF9CC6C6F6F408BECED7829EB77BB</vt:lpwstr>
  </property>
</Properties>
</file>