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3"/>
  </p:notesMasterIdLst>
  <p:sldIdLst>
    <p:sldId id="256" r:id="rId5"/>
    <p:sldId id="284" r:id="rId6"/>
    <p:sldId id="265" r:id="rId7"/>
    <p:sldId id="274" r:id="rId8"/>
    <p:sldId id="281" r:id="rId9"/>
    <p:sldId id="282" r:id="rId10"/>
    <p:sldId id="285" r:id="rId11"/>
    <p:sldId id="283" r:id="rId1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57" d="100"/>
          <a:sy n="57" d="100"/>
        </p:scale>
        <p:origin x="1284" y="4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5">
            <a:extLst>
              <a:ext uri="{FF2B5EF4-FFF2-40B4-BE49-F238E27FC236}">
                <a16:creationId xmlns:a16="http://schemas.microsoft.com/office/drawing/2014/main" id="{A25330A2-9E51-44C6-5CF3-E97811EDF5E8}"/>
              </a:ext>
            </a:extLst>
          </p:cNvPr>
          <p:cNvSpPr txBox="1">
            <a:spLocks/>
          </p:cNvSpPr>
          <p:nvPr/>
        </p:nvSpPr>
        <p:spPr>
          <a:xfrm>
            <a:off x="1385888" y="4861794"/>
            <a:ext cx="7920037" cy="108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1007943" rtl="0" eaLnBrk="1" latinLnBrk="0" hangingPunct="1">
              <a:lnSpc>
                <a:spcPts val="3500"/>
              </a:lnSpc>
              <a:spcBef>
                <a:spcPts val="1102"/>
              </a:spcBef>
              <a:buClr>
                <a:schemeClr val="accent1"/>
              </a:buClr>
              <a:buFontTx/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03972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220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007943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198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511915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015886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>
                <a:solidFill>
                  <a:schemeClr val="bg1"/>
                </a:solidFill>
              </a:rPr>
              <a:t>WYKŁAD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350244"/>
            <a:ext cx="7920115" cy="1294427"/>
          </a:xfrm>
        </p:spPr>
        <p:txBody>
          <a:bodyPr>
            <a:noAutofit/>
          </a:bodyPr>
          <a:lstStyle/>
          <a:p>
            <a:pPr algn="ctr"/>
            <a:r>
              <a:rPr lang="pl-PL" sz="2800" dirty="0"/>
              <a:t>Wykorzystywanie metod fizykochemicznych w nauczaniu chemii w szkole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85F5-A64F-428D-9CAC-5D502640F501}" type="datetime1">
              <a:rPr lang="pl-PL" smtClean="0"/>
              <a:t>07.11.2025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514C46-2170-7E1F-C588-0E7F61387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235955"/>
            <a:ext cx="7920115" cy="1087764"/>
          </a:xfrm>
        </p:spPr>
        <p:txBody>
          <a:bodyPr>
            <a:normAutofit/>
          </a:bodyPr>
          <a:lstStyle/>
          <a:p>
            <a:pPr algn="ctr"/>
            <a:r>
              <a:rPr lang="pl-PL" sz="2400" dirty="0"/>
              <a:t>Miareczkowanie jako metoda ilościowego oznaczania związków chemicznych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4266982-AFED-8B0F-D1E3-43956A435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3" name="Podtytuł 4">
            <a:extLst>
              <a:ext uri="{FF2B5EF4-FFF2-40B4-BE49-F238E27FC236}">
                <a16:creationId xmlns:a16="http://schemas.microsoft.com/office/drawing/2014/main" id="{F6FD8573-7DD3-5586-C7F5-7DBBF59CD2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77" y="5219997"/>
            <a:ext cx="7920037" cy="793805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pl-PL" sz="1600" dirty="0"/>
              <a:t>Dr hab. Magdalena Sałdyka</a:t>
            </a:r>
          </a:p>
        </p:txBody>
      </p:sp>
    </p:spTree>
    <p:extLst>
      <p:ext uri="{BB962C8B-B14F-4D97-AF65-F5344CB8AC3E}">
        <p14:creationId xmlns:p14="http://schemas.microsoft.com/office/powerpoint/2010/main" val="2915952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2771725"/>
            <a:ext cx="7920115" cy="57670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dirty="0"/>
              <a:t>Plan prezentacji: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10" y="3491805"/>
            <a:ext cx="7920037" cy="2736304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Wprowadzenie w tematykę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Podstawowe pojęcia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Czynności w analizie miareczkowej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Podział metod miareczkowania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Błędy w analizie miareczkowej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Alkacymetria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 err="1"/>
              <a:t>Redoksymetria</a:t>
            </a:r>
            <a:endParaRPr lang="pl-PL" sz="290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Miareczkowanie </a:t>
            </a:r>
            <a:r>
              <a:rPr lang="pl-PL" sz="2900" dirty="0" err="1"/>
              <a:t>wytrąceniowe</a:t>
            </a:r>
            <a:endParaRPr lang="pl-PL" sz="290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Potencjometria 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Tx/>
              <a:buAutoNum type="arabicPeriod"/>
            </a:pPr>
            <a:r>
              <a:rPr lang="pl-PL" sz="2900" dirty="0"/>
              <a:t>Bibliografia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pl-PL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07.11.2025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409" y="2331115"/>
            <a:ext cx="8640382" cy="935785"/>
          </a:xfrm>
        </p:spPr>
        <p:txBody>
          <a:bodyPr/>
          <a:lstStyle/>
          <a:p>
            <a:pPr algn="just"/>
            <a:r>
              <a:rPr lang="pl-PL" dirty="0"/>
              <a:t>Znaczenie analizy ilościowej w chemii</a:t>
            </a:r>
          </a:p>
          <a:p>
            <a:pPr algn="just"/>
            <a:r>
              <a:rPr lang="pl-PL" dirty="0"/>
              <a:t>Rola miareczkowania w analizie chemicznej</a:t>
            </a:r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5B71ED68-D960-72C9-1F0A-AA1000E732DF}"/>
              </a:ext>
            </a:extLst>
          </p:cNvPr>
          <p:cNvSpPr txBox="1">
            <a:spLocks/>
          </p:cNvSpPr>
          <p:nvPr/>
        </p:nvSpPr>
        <p:spPr>
          <a:xfrm>
            <a:off x="1025715" y="3923853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2. Podstawowe pojęcia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B74A4E3D-2D46-BD29-7E68-B85EF546AC51}"/>
              </a:ext>
            </a:extLst>
          </p:cNvPr>
          <p:cNvSpPr txBox="1">
            <a:spLocks/>
          </p:cNvSpPr>
          <p:nvPr/>
        </p:nvSpPr>
        <p:spPr>
          <a:xfrm>
            <a:off x="848523" y="4715941"/>
            <a:ext cx="8640382" cy="159132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dirty="0" err="1"/>
              <a:t>Analit</a:t>
            </a:r>
            <a:r>
              <a:rPr lang="pl-PL" dirty="0"/>
              <a:t>, </a:t>
            </a:r>
            <a:r>
              <a:rPr lang="pl-PL" dirty="0" err="1"/>
              <a:t>titrant</a:t>
            </a:r>
            <a:r>
              <a:rPr lang="pl-PL" dirty="0"/>
              <a:t>, miano, punkt równoważnikowy, punkt końcowy, indykator</a:t>
            </a:r>
          </a:p>
          <a:p>
            <a:pPr algn="just"/>
            <a:r>
              <a:rPr lang="pl-PL" dirty="0"/>
              <a:t>Podstawowe naczynia miarowe</a:t>
            </a:r>
          </a:p>
          <a:p>
            <a:pPr algn="just"/>
            <a:r>
              <a:rPr lang="pl-PL" dirty="0"/>
              <a:t>Współmierność kolby i pipety</a:t>
            </a:r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0C00EDA5-3AB0-214F-CECC-11E73D814E4E}"/>
              </a:ext>
            </a:extLst>
          </p:cNvPr>
          <p:cNvSpPr txBox="1">
            <a:spLocks/>
          </p:cNvSpPr>
          <p:nvPr/>
        </p:nvSpPr>
        <p:spPr>
          <a:xfrm>
            <a:off x="1025715" y="1441942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1. Wprowadzenie w tematykę</a:t>
            </a:r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F1349-FC0C-6FE2-239E-D3DC74C5D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FA1A666-1255-83F0-FBAB-AEDA9633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75745"/>
          </a:xfrm>
        </p:spPr>
        <p:txBody>
          <a:bodyPr/>
          <a:lstStyle/>
          <a:p>
            <a:pPr algn="ctr"/>
            <a:r>
              <a:rPr lang="pl-PL" dirty="0"/>
              <a:t>3. Czynności w analizie miareczkowej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7820EDD-A5F7-B5C2-CA12-0FB969202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620" y="1684459"/>
            <a:ext cx="8640381" cy="172819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Przygotowanie roztworu do miareczkowania</a:t>
            </a:r>
          </a:p>
          <a:p>
            <a:pPr algn="just"/>
            <a:r>
              <a:rPr lang="pl-PL" dirty="0"/>
              <a:t>Przygotowanie roztworu </a:t>
            </a:r>
            <a:r>
              <a:rPr lang="pl-PL" dirty="0" err="1"/>
              <a:t>titranta</a:t>
            </a:r>
            <a:endParaRPr lang="pl-PL" dirty="0"/>
          </a:p>
          <a:p>
            <a:pPr algn="just"/>
            <a:r>
              <a:rPr lang="pl-PL" dirty="0"/>
              <a:t>Miareczkowanie</a:t>
            </a:r>
          </a:p>
          <a:p>
            <a:pPr algn="just"/>
            <a:r>
              <a:rPr lang="pl-PL" dirty="0"/>
              <a:t>Obliczenie wyników analizy</a:t>
            </a:r>
          </a:p>
          <a:p>
            <a:pPr algn="just"/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35355E8-322F-4A63-D32C-C5AE278C1745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56E96D7D-3C9E-0C8B-3128-64774B459715}"/>
              </a:ext>
            </a:extLst>
          </p:cNvPr>
          <p:cNvSpPr txBox="1">
            <a:spLocks/>
          </p:cNvSpPr>
          <p:nvPr/>
        </p:nvSpPr>
        <p:spPr>
          <a:xfrm>
            <a:off x="1023620" y="3989349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4. Podział metod miareczkowania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AF6C8355-1E4B-68A1-7523-C4A2E20DE9A5}"/>
              </a:ext>
            </a:extLst>
          </p:cNvPr>
          <p:cNvSpPr txBox="1">
            <a:spLocks/>
          </p:cNvSpPr>
          <p:nvPr/>
        </p:nvSpPr>
        <p:spPr>
          <a:xfrm>
            <a:off x="1023619" y="4853055"/>
            <a:ext cx="8640381" cy="21668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Według typu reakcji zachodzącej pomiędzy substancją oznaczaną a </a:t>
            </a:r>
            <a:r>
              <a:rPr lang="pl-PL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titrantem</a:t>
            </a: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a</a:t>
            </a:r>
            <a:r>
              <a:rPr lang="pl-PL" dirty="0"/>
              <a:t>lkacymetria, </a:t>
            </a:r>
            <a:r>
              <a:rPr lang="pl-PL" dirty="0" err="1"/>
              <a:t>redoksymetria</a:t>
            </a:r>
            <a:r>
              <a:rPr lang="pl-PL" dirty="0"/>
              <a:t>, metoda </a:t>
            </a:r>
            <a:r>
              <a:rPr lang="pl-PL" dirty="0" err="1"/>
              <a:t>wytrąceniowa</a:t>
            </a:r>
            <a:r>
              <a:rPr lang="pl-PL" dirty="0"/>
              <a:t>, kompleksometria</a:t>
            </a:r>
          </a:p>
          <a:p>
            <a:pPr>
              <a:defRPr/>
            </a:pPr>
            <a:r>
              <a:rPr lang="pl-PL" dirty="0"/>
              <a:t>W zależności od sposobu prowadzenia sposobu miareczkowania</a:t>
            </a:r>
          </a:p>
          <a:p>
            <a:pPr>
              <a:defRPr/>
            </a:pPr>
            <a:r>
              <a:rPr lang="pl-PL" dirty="0"/>
              <a:t>Według sposobu wyznaczania punktu końcowego</a:t>
            </a:r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8204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16CD0-D2B6-1C7F-CFBD-418D4BE28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D635459F-CE5D-0208-6AAF-04E785D1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75745"/>
          </a:xfrm>
        </p:spPr>
        <p:txBody>
          <a:bodyPr/>
          <a:lstStyle/>
          <a:p>
            <a:pPr algn="ctr"/>
            <a:r>
              <a:rPr lang="pl-PL" dirty="0"/>
              <a:t>5. Błędy w analizie miareczkowej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63B27E0-32CC-7E60-698F-B75506D3C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738870"/>
            <a:ext cx="7992599" cy="13681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Błąd miareczkowania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Błąd systematyczny</a:t>
            </a:r>
            <a:endParaRPr lang="pl-PL" baseline="-250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Błąd przypadkowy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C5DD67F-9DA5-806F-45C1-AB6DA9FEAF7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9EDECBA2-006E-E492-049F-D6131FBB8894}"/>
              </a:ext>
            </a:extLst>
          </p:cNvPr>
          <p:cNvSpPr txBox="1">
            <a:spLocks/>
          </p:cNvSpPr>
          <p:nvPr/>
        </p:nvSpPr>
        <p:spPr>
          <a:xfrm>
            <a:off x="1025525" y="3611115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6. Alkacymetria 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41DD0FD6-597F-7647-DBFB-60989F6693A9}"/>
              </a:ext>
            </a:extLst>
          </p:cNvPr>
          <p:cNvSpPr txBox="1">
            <a:spLocks/>
          </p:cNvSpPr>
          <p:nvPr/>
        </p:nvSpPr>
        <p:spPr>
          <a:xfrm>
            <a:off x="1025524" y="4481407"/>
            <a:ext cx="8640381" cy="22097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Miareczkowanie mocnego kwasu mocną zasadą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Miareczkowanie słabego kwasu mocną zasadą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Miareczkowanie słabej zasady mocnym kwasem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Wskaźniki kwasowo-zasadowe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Przykłady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1868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3F4EE-9BDE-9180-09F4-DF551E206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BD1AA2A3-388C-6657-4ADD-BAE03E65C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75745"/>
          </a:xfrm>
        </p:spPr>
        <p:txBody>
          <a:bodyPr/>
          <a:lstStyle/>
          <a:p>
            <a:pPr algn="ctr"/>
            <a:r>
              <a:rPr lang="pl-PL" dirty="0"/>
              <a:t>7. </a:t>
            </a:r>
            <a:r>
              <a:rPr lang="pl-PL" dirty="0" err="1"/>
              <a:t>Redoksymetria</a:t>
            </a:r>
            <a:r>
              <a:rPr lang="pl-PL" dirty="0"/>
              <a:t>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FFCCA39-A9F5-02AA-5DEA-535535CB6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734" y="1517059"/>
            <a:ext cx="7992599" cy="13681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Miareczkowanie </a:t>
            </a:r>
            <a:r>
              <a:rPr lang="pl-PL" dirty="0" err="1"/>
              <a:t>redoksymetryczne</a:t>
            </a:r>
            <a:endParaRPr lang="pl-PL" baseline="-250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Wskaźniki redoks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07D6C93-140A-E744-3380-9B56668AD63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20DD9D23-1E44-613E-9BE7-9BEA41F112B1}"/>
              </a:ext>
            </a:extLst>
          </p:cNvPr>
          <p:cNvSpPr txBox="1">
            <a:spLocks/>
          </p:cNvSpPr>
          <p:nvPr/>
        </p:nvSpPr>
        <p:spPr>
          <a:xfrm>
            <a:off x="1025523" y="2788548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8. Miareczkowanie </a:t>
            </a:r>
            <a:r>
              <a:rPr lang="pl-PL" dirty="0" err="1"/>
              <a:t>wytrąceniowe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11104E58-383A-BF78-0C1E-6EC36316BE2A}"/>
              </a:ext>
            </a:extLst>
          </p:cNvPr>
          <p:cNvSpPr txBox="1">
            <a:spLocks/>
          </p:cNvSpPr>
          <p:nvPr/>
        </p:nvSpPr>
        <p:spPr>
          <a:xfrm>
            <a:off x="1025522" y="3420868"/>
            <a:ext cx="8640381" cy="11048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Argentometria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Metoda Mohra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E1057378-A808-D3D3-2895-1F8EF35DF5E0}"/>
              </a:ext>
            </a:extLst>
          </p:cNvPr>
          <p:cNvSpPr txBox="1">
            <a:spLocks/>
          </p:cNvSpPr>
          <p:nvPr/>
        </p:nvSpPr>
        <p:spPr>
          <a:xfrm>
            <a:off x="1025522" y="4627473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9. Potencjometria  </a:t>
            </a:r>
          </a:p>
        </p:txBody>
      </p:sp>
      <p:sp>
        <p:nvSpPr>
          <p:cNvPr id="8" name="Symbol zastępczy zawartości 5">
            <a:extLst>
              <a:ext uri="{FF2B5EF4-FFF2-40B4-BE49-F238E27FC236}">
                <a16:creationId xmlns:a16="http://schemas.microsoft.com/office/drawing/2014/main" id="{A9706FE1-A990-5B7C-27EE-52BC58B87FC4}"/>
              </a:ext>
            </a:extLst>
          </p:cNvPr>
          <p:cNvSpPr txBox="1">
            <a:spLocks/>
          </p:cNvSpPr>
          <p:nvPr/>
        </p:nvSpPr>
        <p:spPr>
          <a:xfrm>
            <a:off x="1014734" y="5233152"/>
            <a:ext cx="8640381" cy="12889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Aparatura potencjometryczna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Rodzaje elektrod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Metody potencjometryczne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5510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6DCAE-7EB3-04AB-1473-0D9E0E7B8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365C5E3-7FD7-CAC7-35D8-F72C27176AD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CE3DC9F3-8360-7CE7-ADBE-38ACF3B69726}"/>
              </a:ext>
            </a:extLst>
          </p:cNvPr>
          <p:cNvSpPr txBox="1">
            <a:spLocks/>
          </p:cNvSpPr>
          <p:nvPr/>
        </p:nvSpPr>
        <p:spPr>
          <a:xfrm>
            <a:off x="1025715" y="1763613"/>
            <a:ext cx="8640381" cy="5757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10. Bibliografia</a:t>
            </a:r>
          </a:p>
        </p:txBody>
      </p:sp>
      <p:sp>
        <p:nvSpPr>
          <p:cNvPr id="2" name="Symbol zastępczy zawartości 5">
            <a:extLst>
              <a:ext uri="{FF2B5EF4-FFF2-40B4-BE49-F238E27FC236}">
                <a16:creationId xmlns:a16="http://schemas.microsoft.com/office/drawing/2014/main" id="{F5A77F52-DD83-3BE4-BC8B-709C564EBFEF}"/>
              </a:ext>
            </a:extLst>
          </p:cNvPr>
          <p:cNvSpPr txBox="1">
            <a:spLocks/>
          </p:cNvSpPr>
          <p:nvPr/>
        </p:nvSpPr>
        <p:spPr>
          <a:xfrm>
            <a:off x="1025715" y="2772045"/>
            <a:ext cx="8208623" cy="2663976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20000"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R. Kocjan, „Chemia analityczna”, Wydawnictwo Lekarskie PZWL, Warszawa, 2023.</a:t>
            </a:r>
          </a:p>
          <a:p>
            <a:pPr algn="just"/>
            <a:r>
              <a:rPr lang="pl-PL" dirty="0"/>
              <a:t>A. Cygański, „Metody elektroanalityczne”, Warszawa, WNT, 1995.</a:t>
            </a:r>
          </a:p>
          <a:p>
            <a:pPr algn="just"/>
            <a:r>
              <a:rPr lang="pl-PL" dirty="0"/>
              <a:t>D.M. West, D.A. </a:t>
            </a:r>
            <a:r>
              <a:rPr lang="pl-PL" dirty="0" err="1"/>
              <a:t>Skoog</a:t>
            </a:r>
            <a:r>
              <a:rPr lang="pl-PL" dirty="0"/>
              <a:t>, F.J. </a:t>
            </a:r>
            <a:r>
              <a:rPr lang="pl-PL" dirty="0" err="1"/>
              <a:t>Holler</a:t>
            </a:r>
            <a:r>
              <a:rPr lang="pl-PL" dirty="0"/>
              <a:t>, S.R. </a:t>
            </a:r>
            <a:r>
              <a:rPr lang="pl-PL" dirty="0" err="1"/>
              <a:t>Crouch</a:t>
            </a:r>
            <a:r>
              <a:rPr lang="pl-PL" dirty="0"/>
              <a:t> „Chemia analityczna” Wydawnictwo Naukowe PWN, 2023.</a:t>
            </a:r>
          </a:p>
          <a:p>
            <a:pPr algn="just"/>
            <a:r>
              <a:rPr lang="pl-PL" dirty="0"/>
              <a:t>D. </a:t>
            </a:r>
            <a:r>
              <a:rPr lang="pl-PL" dirty="0" err="1"/>
              <a:t>Kealey</a:t>
            </a:r>
            <a:r>
              <a:rPr lang="pl-PL" dirty="0"/>
              <a:t>, P.J. </a:t>
            </a:r>
            <a:r>
              <a:rPr lang="pl-PL" dirty="0" err="1"/>
              <a:t>Haines</a:t>
            </a:r>
            <a:r>
              <a:rPr lang="pl-PL" dirty="0"/>
              <a:t>, „Chemia analityczna. Krótkie wykłady”, Wydawnictwo Naukowe PWN, 2015.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80234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9AF3C1815302C479F92812F9E3A701B" ma:contentTypeVersion="3" ma:contentTypeDescription="Utwórz nowy dokument." ma:contentTypeScope="" ma:versionID="0eaa0ae54416b16d098c6f22b82b3f29">
  <xsd:schema xmlns:xsd="http://www.w3.org/2001/XMLSchema" xmlns:xs="http://www.w3.org/2001/XMLSchema" xmlns:p="http://schemas.microsoft.com/office/2006/metadata/properties" xmlns:ns2="35e734da-bc87-470e-ab49-61f00dc98820" targetNamespace="http://schemas.microsoft.com/office/2006/metadata/properties" ma:root="true" ma:fieldsID="2e603ff945ada440e754781f7f6ae2b3" ns2:_="">
    <xsd:import namespace="35e734da-bc87-470e-ab49-61f00dc988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734da-bc87-470e-ab49-61f00dc988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408C94-1E0E-4F1C-9E87-62E3439DA7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C94880-2795-4B94-A711-AC9CB583E9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734da-bc87-470e-ab49-61f00dc988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49C7AC-DE56-42F1-A2B1-C7F11B29ABE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571</TotalTime>
  <Words>290</Words>
  <Application>Microsoft Office PowerPoint</Application>
  <PresentationFormat>Niestandardowy</PresentationFormat>
  <Paragraphs>72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Open Sans</vt:lpstr>
      <vt:lpstr>Motyw pakietu Office</vt:lpstr>
      <vt:lpstr>Wykorzystywanie metod fizykochemicznych w nauczaniu chemii w szkole</vt:lpstr>
      <vt:lpstr>Miareczkowanie jako metoda ilościowego oznaczania związków chemicznych</vt:lpstr>
      <vt:lpstr>Plan prezentacji:</vt:lpstr>
      <vt:lpstr>Prezentacja programu PowerPoint</vt:lpstr>
      <vt:lpstr>3. Czynności w analizie miareczkowej </vt:lpstr>
      <vt:lpstr>5. Błędy w analizie miareczkowej</vt:lpstr>
      <vt:lpstr>7. Redoksymetria 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Joanna Godzwon</cp:lastModifiedBy>
  <cp:revision>35</cp:revision>
  <dcterms:created xsi:type="dcterms:W3CDTF">2022-06-22T09:40:44Z</dcterms:created>
  <dcterms:modified xsi:type="dcterms:W3CDTF">2025-11-07T08:18:04Z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0x01010089AF3C1815302C479F92812F9E3A701B</vt:lpwstr>
  </property>
</Properties>
</file>