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3"/>
  </p:notesMasterIdLst>
  <p:sldIdLst>
    <p:sldId id="256" r:id="rId5"/>
    <p:sldId id="284" r:id="rId6"/>
    <p:sldId id="265" r:id="rId7"/>
    <p:sldId id="274" r:id="rId8"/>
    <p:sldId id="281" r:id="rId9"/>
    <p:sldId id="282" r:id="rId10"/>
    <p:sldId id="285" r:id="rId11"/>
    <p:sldId id="283" r:id="rId1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ACF3C7-59FF-4BCC-99C1-A78B65B97A95}" v="8" dt="2025-10-31T13:36:14.845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57" d="100"/>
          <a:sy n="57" d="100"/>
        </p:scale>
        <p:origin x="1284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07.11.2025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5">
            <a:extLst>
              <a:ext uri="{FF2B5EF4-FFF2-40B4-BE49-F238E27FC236}">
                <a16:creationId xmlns:a16="http://schemas.microsoft.com/office/drawing/2014/main" id="{A25330A2-9E51-44C6-5CF3-E97811EDF5E8}"/>
              </a:ext>
            </a:extLst>
          </p:cNvPr>
          <p:cNvSpPr txBox="1">
            <a:spLocks/>
          </p:cNvSpPr>
          <p:nvPr/>
        </p:nvSpPr>
        <p:spPr>
          <a:xfrm>
            <a:off x="1385888" y="4861794"/>
            <a:ext cx="7920037" cy="108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1007943" rtl="0" eaLnBrk="1" latinLnBrk="0" hangingPunct="1">
              <a:lnSpc>
                <a:spcPts val="3500"/>
              </a:lnSpc>
              <a:spcBef>
                <a:spcPts val="1102"/>
              </a:spcBef>
              <a:buClr>
                <a:schemeClr val="accent1"/>
              </a:buClr>
              <a:buFontTx/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503972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2205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007943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None/>
              <a:defRPr sz="198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511915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015886" indent="0" algn="ctr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>
                <a:solidFill>
                  <a:schemeClr val="bg1"/>
                </a:solidFill>
              </a:rPr>
              <a:t>WYKŁAD</a:t>
            </a:r>
          </a:p>
        </p:txBody>
      </p:sp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721" y="3271845"/>
            <a:ext cx="7920115" cy="1366435"/>
          </a:xfrm>
        </p:spPr>
        <p:txBody>
          <a:bodyPr>
            <a:noAutofit/>
          </a:bodyPr>
          <a:lstStyle/>
          <a:p>
            <a:pPr algn="ctr"/>
            <a:r>
              <a:rPr lang="pl-PL" sz="2800" dirty="0"/>
              <a:t>Wykorzystywanie metod fizykochemicznych w nauczaniu chemii w szkole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85F5-A64F-428D-9CAC-5D502640F501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514C46-2170-7E1F-C588-0E7F61387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235955"/>
            <a:ext cx="7920115" cy="1087764"/>
          </a:xfrm>
        </p:spPr>
        <p:txBody>
          <a:bodyPr>
            <a:normAutofit/>
          </a:bodyPr>
          <a:lstStyle/>
          <a:p>
            <a:pPr algn="ctr"/>
            <a:r>
              <a:rPr lang="pl-PL" sz="2400" dirty="0"/>
              <a:t>Metody spektroskopowe w analizie związków chemicznych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266982-AFED-8B0F-D1E3-43956A435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EE8EE-D7CF-4F1D-849B-3E54D1DD80B0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3" name="Podtytuł 4">
            <a:extLst>
              <a:ext uri="{FF2B5EF4-FFF2-40B4-BE49-F238E27FC236}">
                <a16:creationId xmlns:a16="http://schemas.microsoft.com/office/drawing/2014/main" id="{F6FD8573-7DD3-5586-C7F5-7DBBF59CD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77" y="5219997"/>
            <a:ext cx="7920037" cy="79380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pl-PL" sz="1600" dirty="0"/>
              <a:t>Prof. dr Małgorzata Biczysko</a:t>
            </a:r>
          </a:p>
        </p:txBody>
      </p:sp>
    </p:spTree>
    <p:extLst>
      <p:ext uri="{BB962C8B-B14F-4D97-AF65-F5344CB8AC3E}">
        <p14:creationId xmlns:p14="http://schemas.microsoft.com/office/powerpoint/2010/main" val="291595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2771725"/>
            <a:ext cx="7920115" cy="5767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pl-PL" dirty="0"/>
              <a:t>Plan prezentacji: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810" y="3491805"/>
            <a:ext cx="7920037" cy="2736304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Wprowadzenie w tematykę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Charakterystyka fali elektromagnetycznej i parametry ją opisujące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Oddziaływanie pomiędzy promieniowaniem a ośrodkiem materialnym 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Kwantowanie energii, spektroskopie optyczne i rezonansowe 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Spektroskopia IR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Spektroskopia UV-vis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Spektroskopia NMR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Chiralność i spektroskopie </a:t>
            </a:r>
            <a:r>
              <a:rPr lang="pl-PL" sz="2900" dirty="0" err="1"/>
              <a:t>chirooptyczne</a:t>
            </a:r>
            <a:endParaRPr lang="pl-PL" sz="2900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pl-PL" sz="2900" dirty="0"/>
              <a:t>Metody spektroskopowe w analizie jakościowej związków chemicznych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Tx/>
              <a:buAutoNum type="arabicPeriod"/>
            </a:pPr>
            <a:r>
              <a:rPr lang="pl-PL" sz="2900" dirty="0"/>
              <a:t>Bibliografia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07.11.2025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1409" y="2331115"/>
            <a:ext cx="8640382" cy="1880770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Definicja pojęcia widma i eksperymentu spektroskopowego.</a:t>
            </a:r>
          </a:p>
          <a:p>
            <a:pPr algn="just"/>
            <a:r>
              <a:rPr lang="pl-PL" dirty="0"/>
              <a:t>Znaczenie metod spektroskopowych w chemii.</a:t>
            </a:r>
          </a:p>
          <a:p>
            <a:pPr algn="just"/>
            <a:r>
              <a:rPr lang="pl-PL" dirty="0"/>
              <a:t>Znaczenie metod spektroskopowych w technologii, medycynie, badaniach atmosfery, kosmosu i wielu innych.</a:t>
            </a:r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315552F-3A1D-4DE6-AEF3-01B8E89D2AD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0C00EDA5-3AB0-214F-CECC-11E73D814E4E}"/>
              </a:ext>
            </a:extLst>
          </p:cNvPr>
          <p:cNvSpPr txBox="1">
            <a:spLocks/>
          </p:cNvSpPr>
          <p:nvPr/>
        </p:nvSpPr>
        <p:spPr>
          <a:xfrm>
            <a:off x="1025715" y="1441942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1. Wprowadzenie w tematykę</a:t>
            </a:r>
          </a:p>
        </p:txBody>
      </p:sp>
      <p:sp>
        <p:nvSpPr>
          <p:cNvPr id="5" name="Tytuł 4">
            <a:extLst>
              <a:ext uri="{FF2B5EF4-FFF2-40B4-BE49-F238E27FC236}">
                <a16:creationId xmlns:a16="http://schemas.microsoft.com/office/drawing/2014/main" id="{9999950D-BD1D-EFF5-8457-D1550CD47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4355901"/>
            <a:ext cx="8712489" cy="57574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2. Charakterystyka fali elektromagnetycznej i parametry ją opisujące</a:t>
            </a:r>
            <a:br>
              <a:rPr lang="pl-PL" dirty="0"/>
            </a:br>
            <a:r>
              <a:rPr lang="pl-PL" dirty="0"/>
              <a:t> </a:t>
            </a:r>
          </a:p>
        </p:txBody>
      </p:sp>
      <p:sp>
        <p:nvSpPr>
          <p:cNvPr id="8" name="Symbol zastępczy zawartości 5">
            <a:extLst>
              <a:ext uri="{FF2B5EF4-FFF2-40B4-BE49-F238E27FC236}">
                <a16:creationId xmlns:a16="http://schemas.microsoft.com/office/drawing/2014/main" id="{5CE33931-C7C1-30F8-C8E7-75EA85FF35A0}"/>
              </a:ext>
            </a:extLst>
          </p:cNvPr>
          <p:cNvSpPr txBox="1">
            <a:spLocks/>
          </p:cNvSpPr>
          <p:nvPr/>
        </p:nvSpPr>
        <p:spPr>
          <a:xfrm>
            <a:off x="1101326" y="5507710"/>
            <a:ext cx="8640381" cy="17281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dirty="0"/>
              <a:t>Natura fali elektromagnetycznej.</a:t>
            </a:r>
          </a:p>
          <a:p>
            <a:pPr algn="just"/>
            <a:r>
              <a:rPr lang="pl-PL" dirty="0"/>
              <a:t>Długość fali, częstotliwość, amplituda.</a:t>
            </a:r>
          </a:p>
          <a:p>
            <a:pPr algn="just"/>
            <a:r>
              <a:rPr lang="pl-PL" dirty="0"/>
              <a:t>Podział widma elektromagnetycznego na zakresy. </a:t>
            </a:r>
          </a:p>
        </p:txBody>
      </p:sp>
    </p:spTree>
    <p:extLst>
      <p:ext uri="{BB962C8B-B14F-4D97-AF65-F5344CB8AC3E}">
        <p14:creationId xmlns:p14="http://schemas.microsoft.com/office/powerpoint/2010/main" val="3852992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1349-FC0C-6FE2-239E-D3DC74C5D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FA1A666-1255-83F0-FBAB-AEDA96332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17" y="899836"/>
            <a:ext cx="8712489" cy="57574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3. Oddziaływanie między promieniowaniem a ośrodkiem materialnym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7820EDD-A5F7-B5C2-CA12-0FB969202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028" y="2051645"/>
            <a:ext cx="8640381" cy="1728192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Efekty fizyczne: odbicie, załamanie, interferencja, rozproszenie. </a:t>
            </a:r>
          </a:p>
          <a:p>
            <a:pPr algn="just"/>
            <a:r>
              <a:rPr lang="pl-PL" dirty="0"/>
              <a:t>Efekty chemiczne: absorpcja, emisja.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35355E8-322F-4A63-D32C-C5AE278C1745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56E96D7D-3C9E-0C8B-3128-64774B459715}"/>
              </a:ext>
            </a:extLst>
          </p:cNvPr>
          <p:cNvSpPr txBox="1">
            <a:spLocks/>
          </p:cNvSpPr>
          <p:nvPr/>
        </p:nvSpPr>
        <p:spPr>
          <a:xfrm>
            <a:off x="1035749" y="3203773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70000" lnSpcReduction="200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4. Kwantowanie energii, spektroskopie optyczne i rezonansowe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AF6C8355-1E4B-68A1-7523-C4A2E20DE9A5}"/>
              </a:ext>
            </a:extLst>
          </p:cNvPr>
          <p:cNvSpPr txBox="1">
            <a:spLocks/>
          </p:cNvSpPr>
          <p:nvPr/>
        </p:nvSpPr>
        <p:spPr>
          <a:xfrm>
            <a:off x="1035749" y="3995861"/>
            <a:ext cx="8640381" cy="216687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Fotony i energia promieniowania.</a:t>
            </a:r>
          </a:p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Poziomy energetyczne w atomach i cząsteczkach.</a:t>
            </a:r>
          </a:p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Spektroskopie optyczne i rezonansowe.</a:t>
            </a:r>
          </a:p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Zasada kwantowania energii i stała Plancka.</a:t>
            </a:r>
          </a:p>
          <a:p>
            <a:pPr>
              <a:defRPr/>
            </a:pPr>
            <a:r>
              <a:rPr lang="pl-PL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Jednostki stosowane w spektroskopii.</a:t>
            </a:r>
            <a:endParaRPr lang="pl-PL" dirty="0"/>
          </a:p>
          <a:p>
            <a:pPr>
              <a:defRPr/>
            </a:pPr>
            <a:endParaRPr lang="pl-PL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820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16CD0-D2B6-1C7F-CFBD-418D4BE28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D635459F-CE5D-0208-6AAF-04E785D1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5. Spektroskopia IR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E63B27E0-32CC-7E60-698F-B75506D3C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738869"/>
            <a:ext cx="8712869" cy="168092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Podstawowe zasady spektroskopii w podczerwieni (IR).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Oscylacje, typy drgań i tabele zakresów.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Interpretacji widm IR w kontekście rozpoznawania grup funkcyjnych.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Przykłady analizy jakościowej substancji chemicznych przy użyciu spektroskopii IR.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5DD67F-9DA5-806F-45C1-AB6DA9FEAF79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9EDECBA2-006E-E492-049F-D6131FBB8894}"/>
              </a:ext>
            </a:extLst>
          </p:cNvPr>
          <p:cNvSpPr txBox="1">
            <a:spLocks/>
          </p:cNvSpPr>
          <p:nvPr/>
        </p:nvSpPr>
        <p:spPr>
          <a:xfrm>
            <a:off x="1025525" y="3611115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6. Spektroskopia UV-vis</a:t>
            </a:r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41DD0FD6-597F-7647-DBFB-60989F6693A9}"/>
              </a:ext>
            </a:extLst>
          </p:cNvPr>
          <p:cNvSpPr txBox="1">
            <a:spLocks/>
          </p:cNvSpPr>
          <p:nvPr/>
        </p:nvSpPr>
        <p:spPr>
          <a:xfrm>
            <a:off x="1025524" y="4481407"/>
            <a:ext cx="8640381" cy="22097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Podstawowe zasady spektroskopii elektronowej (UV-vis</a:t>
            </a:r>
            <a:r>
              <a:rPr lang="pl-PL"/>
              <a:t>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/>
              <a:t>Prawo </a:t>
            </a:r>
            <a:r>
              <a:rPr lang="pl-PL" dirty="0"/>
              <a:t>Lamberta-Beera.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Spektroskopia UV-vis w analizie jakościowej i ilościowej różnorodnych substancji chemicznych.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Przykłady wykorzystanie metody spektroskopowej UV-Vis w analizie ilościowej.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1868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3F4EE-9BDE-9180-09F4-DF551E206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BD1AA2A3-388C-6657-4ADD-BAE03E65C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575745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7. Spektroskopia NMR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FFCCA39-A9F5-02AA-5DEA-535535CB6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734" y="1517059"/>
            <a:ext cx="7992599" cy="190273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Podstawowe zasady spektroskopii NMR.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Rodzaje spektroskopii NMR.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Interpretacji widm NMR w kontekście rozpoznawania grup funkcyjnych.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Przykłady analizy jakościowej substancji chemicznych przy użyciu spektroskopii </a:t>
            </a:r>
            <a:r>
              <a:rPr lang="pl-PL" baseline="30000" dirty="0"/>
              <a:t>1</a:t>
            </a:r>
            <a:r>
              <a:rPr lang="pl-PL" dirty="0"/>
              <a:t>H NMR.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07D6C93-140A-E744-3380-9B56668AD637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2" name="Tytuł 4">
            <a:extLst>
              <a:ext uri="{FF2B5EF4-FFF2-40B4-BE49-F238E27FC236}">
                <a16:creationId xmlns:a16="http://schemas.microsoft.com/office/drawing/2014/main" id="{20DD9D23-1E44-613E-9BE7-9BEA41F112B1}"/>
              </a:ext>
            </a:extLst>
          </p:cNvPr>
          <p:cNvSpPr txBox="1">
            <a:spLocks/>
          </p:cNvSpPr>
          <p:nvPr/>
        </p:nvSpPr>
        <p:spPr>
          <a:xfrm>
            <a:off x="881410" y="3707829"/>
            <a:ext cx="864038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8. Chiralność i spektroskopie </a:t>
            </a:r>
            <a:r>
              <a:rPr lang="pl-PL" dirty="0" err="1"/>
              <a:t>chirooptyczne</a:t>
            </a:r>
            <a:endParaRPr lang="pl-PL" dirty="0"/>
          </a:p>
        </p:txBody>
      </p:sp>
      <p:sp>
        <p:nvSpPr>
          <p:cNvPr id="3" name="Symbol zastępczy zawartości 5">
            <a:extLst>
              <a:ext uri="{FF2B5EF4-FFF2-40B4-BE49-F238E27FC236}">
                <a16:creationId xmlns:a16="http://schemas.microsoft.com/office/drawing/2014/main" id="{11104E58-383A-BF78-0C1E-6EC36316BE2A}"/>
              </a:ext>
            </a:extLst>
          </p:cNvPr>
          <p:cNvSpPr txBox="1">
            <a:spLocks/>
          </p:cNvSpPr>
          <p:nvPr/>
        </p:nvSpPr>
        <p:spPr>
          <a:xfrm>
            <a:off x="1046589" y="4571925"/>
            <a:ext cx="8640381" cy="11048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Pojęcie chiralności i izomerii optycznej, identyfikacja </a:t>
            </a:r>
            <a:r>
              <a:rPr lang="pl-PL" dirty="0" err="1"/>
              <a:t>enancjomerów</a:t>
            </a:r>
            <a:r>
              <a:rPr lang="pl-PL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Światło spolaryzowane kołowo – metody dichroizmu kołowego.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Odpowiedniki </a:t>
            </a:r>
            <a:r>
              <a:rPr lang="pl-PL" dirty="0" err="1"/>
              <a:t>chirooptyczne</a:t>
            </a:r>
            <a:r>
              <a:rPr lang="pl-PL" dirty="0"/>
              <a:t> spektroskopii 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Odpowiedniki </a:t>
            </a:r>
            <a:r>
              <a:rPr lang="pl-PL" dirty="0" err="1"/>
              <a:t>chirooptyczne</a:t>
            </a:r>
            <a:r>
              <a:rPr lang="pl-PL" dirty="0"/>
              <a:t> spektroskopii UV-vis.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Znaczenie analizy </a:t>
            </a:r>
            <a:r>
              <a:rPr lang="pl-PL" dirty="0" err="1"/>
              <a:t>chirooptycznej</a:t>
            </a:r>
            <a:r>
              <a:rPr lang="pl-PL" dirty="0"/>
              <a:t> substancji aktywnych biologicznie.</a:t>
            </a:r>
          </a:p>
        </p:txBody>
      </p:sp>
    </p:spTree>
    <p:extLst>
      <p:ext uri="{BB962C8B-B14F-4D97-AF65-F5344CB8AC3E}">
        <p14:creationId xmlns:p14="http://schemas.microsoft.com/office/powerpoint/2010/main" val="2835510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6DCAE-7EB3-04AB-1473-0D9E0E7B8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365C5E3-7FD7-CAC7-35D8-F72C27176AD2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8891588" y="539750"/>
            <a:ext cx="1800225" cy="366713"/>
          </a:xfrm>
          <a:prstGeom prst="rect">
            <a:avLst/>
          </a:prstGeom>
        </p:spPr>
        <p:txBody>
          <a:bodyPr/>
          <a:lstStyle/>
          <a:p>
            <a:fld id="{D857886D-A165-4D54-8DB0-CE6586ECA8EC}" type="datetime1">
              <a:rPr lang="pl-PL" smtClean="0"/>
              <a:t>07.11.2025</a:t>
            </a:fld>
            <a:endParaRPr lang="pl-PL" dirty="0"/>
          </a:p>
        </p:txBody>
      </p:sp>
      <p:sp>
        <p:nvSpPr>
          <p:cNvPr id="7" name="Tytuł 4">
            <a:extLst>
              <a:ext uri="{FF2B5EF4-FFF2-40B4-BE49-F238E27FC236}">
                <a16:creationId xmlns:a16="http://schemas.microsoft.com/office/drawing/2014/main" id="{CE3DC9F3-8360-7CE7-ADBE-38ACF3B69726}"/>
              </a:ext>
            </a:extLst>
          </p:cNvPr>
          <p:cNvSpPr txBox="1">
            <a:spLocks/>
          </p:cNvSpPr>
          <p:nvPr/>
        </p:nvSpPr>
        <p:spPr>
          <a:xfrm>
            <a:off x="1178113" y="3564132"/>
            <a:ext cx="8640381" cy="57574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10. Bibliografia</a:t>
            </a:r>
          </a:p>
        </p:txBody>
      </p:sp>
      <p:sp>
        <p:nvSpPr>
          <p:cNvPr id="2" name="Symbol zastępczy zawartości 5">
            <a:extLst>
              <a:ext uri="{FF2B5EF4-FFF2-40B4-BE49-F238E27FC236}">
                <a16:creationId xmlns:a16="http://schemas.microsoft.com/office/drawing/2014/main" id="{F5A77F52-DD83-3BE4-BC8B-709C564EBFEF}"/>
              </a:ext>
            </a:extLst>
          </p:cNvPr>
          <p:cNvSpPr txBox="1">
            <a:spLocks/>
          </p:cNvSpPr>
          <p:nvPr/>
        </p:nvSpPr>
        <p:spPr>
          <a:xfrm>
            <a:off x="1169442" y="4139877"/>
            <a:ext cx="8208623" cy="26639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Z. Kęcki, „Podstawy spektroskopii molekularnej”, Wydawnictwo Naukowe PWN, Warszawa, 1998.</a:t>
            </a:r>
          </a:p>
          <a:p>
            <a:pPr algn="just"/>
            <a:r>
              <a:rPr lang="pl-PL" dirty="0"/>
              <a:t>P.W. </a:t>
            </a:r>
            <a:r>
              <a:rPr lang="pl-PL" dirty="0" err="1"/>
              <a:t>Atkins</a:t>
            </a:r>
            <a:r>
              <a:rPr lang="pl-PL" dirty="0"/>
              <a:t>, „Chemia fizyczna”, Wydawnictwo Naukowe PWN, Warszawa 2001</a:t>
            </a:r>
          </a:p>
          <a:p>
            <a:pPr algn="just"/>
            <a:r>
              <a:rPr lang="pl-PL" dirty="0"/>
              <a:t>A. Cygański, „Metody spektroskopowe w chemii analitycznej”, Wydawnictwo Naukowe PWN, Warszawa, 2017.</a:t>
            </a:r>
          </a:p>
        </p:txBody>
      </p:sp>
      <p:sp>
        <p:nvSpPr>
          <p:cNvPr id="3" name="Tytuł 4">
            <a:extLst>
              <a:ext uri="{FF2B5EF4-FFF2-40B4-BE49-F238E27FC236}">
                <a16:creationId xmlns:a16="http://schemas.microsoft.com/office/drawing/2014/main" id="{E1057378-A808-D3D3-2895-1F8EF35DF5E0}"/>
              </a:ext>
            </a:extLst>
          </p:cNvPr>
          <p:cNvSpPr txBox="1">
            <a:spLocks/>
          </p:cNvSpPr>
          <p:nvPr/>
        </p:nvSpPr>
        <p:spPr>
          <a:xfrm>
            <a:off x="953418" y="1259676"/>
            <a:ext cx="9000421" cy="503937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62500" lnSpcReduction="20000"/>
          </a:bodyPr>
          <a:lstStyle>
            <a:lvl1pPr algn="l" defTabSz="1007943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28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algn="ctr"/>
            <a:r>
              <a:rPr lang="pl-PL" dirty="0"/>
              <a:t>9. Metody spektroskopowe w analizie jakościowej związków chemicznych</a:t>
            </a:r>
          </a:p>
          <a:p>
            <a:pPr algn="ctr"/>
            <a:endParaRPr lang="pl-PL" dirty="0"/>
          </a:p>
        </p:txBody>
      </p:sp>
      <p:sp>
        <p:nvSpPr>
          <p:cNvPr id="8" name="Symbol zastępczy zawartości 5">
            <a:extLst>
              <a:ext uri="{FF2B5EF4-FFF2-40B4-BE49-F238E27FC236}">
                <a16:creationId xmlns:a16="http://schemas.microsoft.com/office/drawing/2014/main" id="{A9706FE1-A990-5B7C-27EE-52BC58B87FC4}"/>
              </a:ext>
            </a:extLst>
          </p:cNvPr>
          <p:cNvSpPr txBox="1">
            <a:spLocks/>
          </p:cNvSpPr>
          <p:nvPr/>
        </p:nvSpPr>
        <p:spPr>
          <a:xfrm>
            <a:off x="1241450" y="1763613"/>
            <a:ext cx="8640381" cy="12889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Podsumowanie metod spektroskopowych mających zastosowanie w analizie jakościowej.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l-PL" dirty="0"/>
              <a:t>Przykłady synergicznego użycia wielu metod spektroskopowych.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8023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AF3C1815302C479F92812F9E3A701B" ma:contentTypeVersion="3" ma:contentTypeDescription="Create a new document." ma:contentTypeScope="" ma:versionID="4074c19ba3d4bb6ab0cbe3de8f19a4c2">
  <xsd:schema xmlns:xsd="http://www.w3.org/2001/XMLSchema" xmlns:xs="http://www.w3.org/2001/XMLSchema" xmlns:p="http://schemas.microsoft.com/office/2006/metadata/properties" xmlns:ns2="35e734da-bc87-470e-ab49-61f00dc98820" targetNamespace="http://schemas.microsoft.com/office/2006/metadata/properties" ma:root="true" ma:fieldsID="0e580349458d9a8f0f0144f4fd8bd025" ns2:_="">
    <xsd:import namespace="35e734da-bc87-470e-ab49-61f00dc988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734da-bc87-470e-ab49-61f00dc988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408C94-1E0E-4F1C-9E87-62E3439DA7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049C7AC-DE56-42F1-A2B1-C7F11B29ABE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056FFC9-0CBE-489B-B4C1-CE93519393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734da-bc87-470e-ab49-61f00dc988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696</TotalTime>
  <Words>424</Words>
  <Application>Microsoft Office PowerPoint</Application>
  <PresentationFormat>Niestandardowy</PresentationFormat>
  <Paragraphs>75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Arial</vt:lpstr>
      <vt:lpstr>Calibri</vt:lpstr>
      <vt:lpstr>Open Sans</vt:lpstr>
      <vt:lpstr>Motyw pakietu Office</vt:lpstr>
      <vt:lpstr>Wykorzystywanie metod fizykochemicznych w nauczaniu chemii w szkole</vt:lpstr>
      <vt:lpstr>Metody spektroskopowe w analizie związków chemicznych</vt:lpstr>
      <vt:lpstr>Plan prezentacji:</vt:lpstr>
      <vt:lpstr>2. Charakterystyka fali elektromagnetycznej i parametry ją opisujące  </vt:lpstr>
      <vt:lpstr>3. Oddziaływanie między promieniowaniem a ośrodkiem materialnym</vt:lpstr>
      <vt:lpstr>5. Spektroskopia IR</vt:lpstr>
      <vt:lpstr>7. Spektroskopia NMR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Joanna Godzwon</cp:lastModifiedBy>
  <cp:revision>36</cp:revision>
  <dcterms:created xsi:type="dcterms:W3CDTF">2022-06-22T09:40:44Z</dcterms:created>
  <dcterms:modified xsi:type="dcterms:W3CDTF">2025-11-07T08:18:49Z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0x01010089AF3C1815302C479F92812F9E3A701B</vt:lpwstr>
  </property>
</Properties>
</file>