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9"/>
  </p:notesMasterIdLst>
  <p:sldIdLst>
    <p:sldId id="256" r:id="rId5"/>
    <p:sldId id="288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283" r:id="rId17"/>
    <p:sldId id="260" r:id="rId1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3E00A-03F2-4054-BFB3-37F7DE214204}" v="227" dt="2025-10-29T15:01:21.284"/>
    <p1510:client id="{10D48466-546C-4731-B198-E2C851F0878E}" v="453" dt="2025-10-29T17:34:57.547"/>
    <p1510:client id="{25EF90E3-1D45-4BDE-A7F9-82B19A9EE86A}" v="5" dt="2025-10-29T13:29:05.673"/>
    <p1510:client id="{BC389E68-AC28-47C1-BD0A-BEBEEA77B352}" v="7" dt="2025-10-29T17:41:37.390"/>
    <p1510:client id="{FCB5C756-8802-48BC-A499-0C2CD8768618}" v="125" dt="2025-10-29T13:35:33.264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53" d="100"/>
          <a:sy n="53" d="100"/>
        </p:scale>
        <p:origin x="1432" y="5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07.11.2025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07.11.2025</a:t>
            </a:fld>
            <a:endParaRPr lang="pl-PL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07.11.2025</a:t>
            </a:fld>
            <a:endParaRPr lang="pl-PL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dsid.ipj.gov.pl/?q=node/3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dsid.ipj.gov.pl/?q=node/44" TargetMode="External"/><Relationship Id="rId5" Type="http://schemas.openxmlformats.org/officeDocument/2006/relationships/hyperlink" Target="http://www.atom.edu.pl/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88" y="3579195"/>
            <a:ext cx="7920115" cy="1474068"/>
          </a:xfrm>
        </p:spPr>
        <p:txBody>
          <a:bodyPr>
            <a:noAutofit/>
          </a:bodyPr>
          <a:lstStyle/>
          <a:p>
            <a:pPr algn="ctr"/>
            <a:r>
              <a:rPr lang="pl-PL" sz="2800" dirty="0"/>
              <a:t>Wykorzystywanie metod fizykochemicznych w nauczaniu chemii w szkole</a:t>
            </a: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85F5-A64F-428D-9CAC-5D502640F501}" type="datetime1">
              <a:rPr lang="pl-PL" smtClean="0"/>
              <a:t>07.11.2025</a:t>
            </a:fld>
            <a:endParaRPr lang="pl-PL"/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5F04E25D-9757-3410-3391-1DD8E48147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Wykład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3E4C3A9-D5E8-8022-A1FD-4E69E17455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29E14CC-A7CC-0C8A-7EA0-DFDA9439F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42" y="498017"/>
            <a:ext cx="916432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9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C1B49F0-FE94-8484-4F94-E842548D5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B71B92E-444A-CCFE-0D7D-EB3001A52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63" y="459911"/>
            <a:ext cx="8859486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9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FBD786D-1C34-4B4C-D47B-2A4D55630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900AD74-FD77-171F-AD63-E97F20A14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53" y="612333"/>
            <a:ext cx="8830907" cy="63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7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6DCAE-7EB3-04AB-1473-0D9E0E7B8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65C5E3-7FD7-CAC7-35D8-F72C27176AD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07.11.2025</a:t>
            </a:fld>
            <a:endParaRPr lang="pl-PL"/>
          </a:p>
        </p:txBody>
      </p:sp>
      <p:sp>
        <p:nvSpPr>
          <p:cNvPr id="7" name="Tytuł 4">
            <a:extLst>
              <a:ext uri="{FF2B5EF4-FFF2-40B4-BE49-F238E27FC236}">
                <a16:creationId xmlns:a16="http://schemas.microsoft.com/office/drawing/2014/main" id="{CE3DC9F3-8360-7CE7-ADBE-38ACF3B69726}"/>
              </a:ext>
            </a:extLst>
          </p:cNvPr>
          <p:cNvSpPr txBox="1">
            <a:spLocks/>
          </p:cNvSpPr>
          <p:nvPr/>
        </p:nvSpPr>
        <p:spPr>
          <a:xfrm>
            <a:off x="1012144" y="1008772"/>
            <a:ext cx="8640381" cy="5757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/>
              <a:t>Bibliografia</a:t>
            </a:r>
            <a:endParaRPr lang="pl-PL" i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2" name="Symbol zastępczy zawartości 5">
            <a:extLst>
              <a:ext uri="{FF2B5EF4-FFF2-40B4-BE49-F238E27FC236}">
                <a16:creationId xmlns:a16="http://schemas.microsoft.com/office/drawing/2014/main" id="{F5A77F52-DD83-3BE4-BC8B-709C564EBFEF}"/>
              </a:ext>
            </a:extLst>
          </p:cNvPr>
          <p:cNvSpPr txBox="1">
            <a:spLocks/>
          </p:cNvSpPr>
          <p:nvPr/>
        </p:nvSpPr>
        <p:spPr>
          <a:xfrm>
            <a:off x="451788" y="1676490"/>
            <a:ext cx="9627394" cy="48744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altLang="pl-PL" sz="1700" dirty="0">
                <a:solidFill>
                  <a:srgbClr val="0070C0"/>
                </a:solidFill>
                <a:latin typeface="Arial" panose="020B0604020202020204" pitchFamily="34" charset="0"/>
                <a:hlinkClick r:id="rId5"/>
              </a:rPr>
              <a:t>http://www.atom.edu.pl</a:t>
            </a:r>
            <a:endParaRPr lang="pl-PL" altLang="pl-PL" sz="17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altLang="pl-PL" sz="1600" dirty="0">
                <a:solidFill>
                  <a:srgbClr val="0070C0"/>
                </a:solidFill>
                <a:latin typeface="Arial" panose="020B0604020202020204" pitchFamily="34" charset="0"/>
              </a:rPr>
              <a:t>http://www.ipj.gov.pl </a:t>
            </a:r>
            <a:r>
              <a:rPr lang="pl-PL" altLang="pl-PL" sz="1600" dirty="0">
                <a:latin typeface="Arial" panose="020B0604020202020204" pitchFamily="34" charset="0"/>
              </a:rPr>
              <a:t>– Instytut Problemów Jądrowych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altLang="pl-PL" sz="1600" dirty="0">
                <a:latin typeface="Arial" panose="020B0604020202020204" pitchFamily="34" charset="0"/>
              </a:rPr>
              <a:t>J. Sobkowski, M. Jelińska-Kazimierczuk, „Chemia jądrowa” </a:t>
            </a:r>
            <a:r>
              <a:rPr lang="pl-PL" altLang="pl-PL" sz="1600" dirty="0" err="1">
                <a:latin typeface="Arial" panose="020B0604020202020204" pitchFamily="34" charset="0"/>
              </a:rPr>
              <a:t>Adamantan</a:t>
            </a:r>
            <a:r>
              <a:rPr lang="pl-PL" altLang="pl-PL" sz="1600" dirty="0">
                <a:latin typeface="Arial" panose="020B0604020202020204" pitchFamily="34" charset="0"/>
              </a:rPr>
              <a:t> Warszawa 2006</a:t>
            </a:r>
          </a:p>
          <a:p>
            <a:pPr>
              <a:spcBef>
                <a:spcPct val="0"/>
              </a:spcBef>
            </a:pPr>
            <a:r>
              <a:rPr lang="pl-PL" altLang="pl-PL" sz="1600" dirty="0">
                <a:latin typeface="Arial" panose="020B0604020202020204" pitchFamily="34" charset="0"/>
              </a:rPr>
              <a:t>L. Dobrzyński „Podstawy fizyczne medycyny nuklearnej” </a:t>
            </a:r>
            <a:r>
              <a:rPr lang="pl-PL" altLang="pl-PL" sz="1600" dirty="0">
                <a:latin typeface="Arial" panose="020B0604020202020204" pitchFamily="34" charset="0"/>
                <a:hlinkClick r:id="rId6"/>
              </a:rPr>
              <a:t>http://dsid.ipj.gov.pl/?q=node/44</a:t>
            </a:r>
            <a:endParaRPr lang="pl-PL" altLang="pl-PL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l-PL" altLang="pl-PL" sz="1600" dirty="0">
                <a:latin typeface="Arial" panose="020B0604020202020204" pitchFamily="34" charset="0"/>
              </a:rPr>
              <a:t>L. Dobrzyński „Energia jądrowa i jej zastosowania” </a:t>
            </a:r>
            <a:r>
              <a:rPr lang="pl-PL" altLang="pl-PL" sz="1600" dirty="0">
                <a:latin typeface="Arial" panose="020B0604020202020204" pitchFamily="34" charset="0"/>
                <a:hlinkClick r:id="rId7"/>
              </a:rPr>
              <a:t>http://dsid.ipj.gov.pl/?q=node/37</a:t>
            </a:r>
            <a:endParaRPr lang="pl-PL" altLang="pl-PL" sz="1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altLang="pl-PL" sz="1600" b="1" u="sng" dirty="0">
                <a:solidFill>
                  <a:srgbClr val="0070C0"/>
                </a:solidFill>
                <a:latin typeface="Arial" panose="020B0604020202020204" pitchFamily="34" charset="0"/>
              </a:rPr>
              <a:t>http://dsid.ipj.gov.pl </a:t>
            </a:r>
            <a:r>
              <a:rPr lang="pl-PL" altLang="pl-PL" sz="1600" dirty="0">
                <a:latin typeface="Arial" panose="020B0604020202020204" pitchFamily="34" charset="0"/>
              </a:rPr>
              <a:t>– Dział Szkolenia i Doradztwa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altLang="pl-PL" sz="1600" dirty="0">
                <a:solidFill>
                  <a:srgbClr val="0070C0"/>
                </a:solidFill>
                <a:latin typeface="Arial" panose="020B0604020202020204" pitchFamily="34" charset="0"/>
              </a:rPr>
              <a:t>http://www.ipj.gov.pl </a:t>
            </a:r>
            <a:r>
              <a:rPr lang="pl-PL" altLang="pl-PL" sz="1600" dirty="0">
                <a:latin typeface="Arial" panose="020B0604020202020204" pitchFamily="34" charset="0"/>
              </a:rPr>
              <a:t>– Instytut Problemów Jądrowych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altLang="pl-PL" sz="1600" dirty="0">
                <a:solidFill>
                  <a:srgbClr val="0070C0"/>
                </a:solidFill>
                <a:latin typeface="Arial" panose="020B0604020202020204" pitchFamily="34" charset="0"/>
              </a:rPr>
              <a:t>http://www.paa.gov.pl </a:t>
            </a:r>
            <a:r>
              <a:rPr lang="pl-PL" altLang="pl-PL" sz="1600" dirty="0">
                <a:latin typeface="Arial" panose="020B0604020202020204" pitchFamily="34" charset="0"/>
              </a:rPr>
              <a:t>– Państwowa Agencja Atomistyki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pl-PL" altLang="pl-PL" sz="17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pl-PL" altLang="pl-PL" sz="17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pl-PL" altLang="pl-PL" sz="1700" dirty="0"/>
          </a:p>
          <a:p>
            <a:pPr algn="just">
              <a:spcBef>
                <a:spcPts val="0"/>
              </a:spcBef>
            </a:pPr>
            <a:endParaRPr lang="pl-PL" dirty="0"/>
          </a:p>
          <a:p>
            <a:pPr algn="just">
              <a:spcBef>
                <a:spcPts val="0"/>
              </a:spcBef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802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Dziękujemy za uwagę</a:t>
            </a: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7D132-F92D-5A49-95EA-BC905AF5C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AAA48C-7556-ABEB-F929-3F9FCF68C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48" y="3235955"/>
            <a:ext cx="7920115" cy="108776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Promieniotwórczość naturalna i sztuczna. Detektory promieniowania jonizującego w zastosowaniach szkolnych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F2FB69-87B9-9DEA-8DE9-C508931D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E8EE-D7CF-4F1D-849B-3E54D1DD80B0}" type="datetime1">
              <a:rPr lang="pl-PL" smtClean="0"/>
              <a:t>07.11.2025</a:t>
            </a:fld>
            <a:endParaRPr lang="pl-PL"/>
          </a:p>
        </p:txBody>
      </p:sp>
      <p:sp>
        <p:nvSpPr>
          <p:cNvPr id="3" name="Podtytuł 4">
            <a:extLst>
              <a:ext uri="{FF2B5EF4-FFF2-40B4-BE49-F238E27FC236}">
                <a16:creationId xmlns:a16="http://schemas.microsoft.com/office/drawing/2014/main" id="{8A5E879A-5157-F9B8-2766-71B4416BF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450" y="4787949"/>
            <a:ext cx="7920037" cy="1296144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pl-PL" sz="1600" dirty="0"/>
              <a:t>dr hab. Andrzej Kochel, prof. </a:t>
            </a:r>
            <a:r>
              <a:rPr lang="pl-PL" sz="1600" dirty="0" err="1"/>
              <a:t>UWr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12563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0678F-33CE-9950-DAA0-E6D9167DC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FCC51B-F123-05D6-53BE-084763CD11D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07.11.2025</a:t>
            </a:fld>
            <a:endParaRPr lang="pl-PL"/>
          </a:p>
        </p:txBody>
      </p:sp>
      <p:sp>
        <p:nvSpPr>
          <p:cNvPr id="2" name="Tytuł 4">
            <a:extLst>
              <a:ext uri="{FF2B5EF4-FFF2-40B4-BE49-F238E27FC236}">
                <a16:creationId xmlns:a16="http://schemas.microsoft.com/office/drawing/2014/main" id="{4273B8B3-88F0-E4E5-46D6-1018AF07849C}"/>
              </a:ext>
            </a:extLst>
          </p:cNvPr>
          <p:cNvSpPr txBox="1">
            <a:spLocks/>
          </p:cNvSpPr>
          <p:nvPr/>
        </p:nvSpPr>
        <p:spPr>
          <a:xfrm>
            <a:off x="848523" y="906463"/>
            <a:ext cx="8640381" cy="5039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dirty="0"/>
              <a:t>1. Podstawy teoretyczne, wprowadzenie</a:t>
            </a:r>
          </a:p>
        </p:txBody>
      </p:sp>
      <p:sp>
        <p:nvSpPr>
          <p:cNvPr id="3" name="Symbol zastępczy zawartości 5">
            <a:extLst>
              <a:ext uri="{FF2B5EF4-FFF2-40B4-BE49-F238E27FC236}">
                <a16:creationId xmlns:a16="http://schemas.microsoft.com/office/drawing/2014/main" id="{A934D370-9D55-B492-2F62-A00E23C12411}"/>
              </a:ext>
            </a:extLst>
          </p:cNvPr>
          <p:cNvSpPr txBox="1">
            <a:spLocks/>
          </p:cNvSpPr>
          <p:nvPr/>
        </p:nvSpPr>
        <p:spPr>
          <a:xfrm>
            <a:off x="1025715" y="1777112"/>
            <a:ext cx="8640382" cy="4876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pl-PL" altLang="pl-PL" sz="1200" dirty="0">
                <a:solidFill>
                  <a:srgbClr val="002060"/>
                </a:solidFill>
                <a:latin typeface="Arial" panose="020B0604020202020204" pitchFamily="34" charset="0"/>
              </a:rPr>
              <a:t>Historia odkrycia składników jądra</a:t>
            </a:r>
          </a:p>
          <a:p>
            <a:pPr>
              <a:spcBef>
                <a:spcPct val="0"/>
              </a:spcBef>
            </a:pPr>
            <a:r>
              <a:rPr lang="pl-PL" altLang="pl-PL" sz="1200" dirty="0">
                <a:solidFill>
                  <a:srgbClr val="002060"/>
                </a:solidFill>
                <a:latin typeface="Arial" panose="020B0604020202020204" pitchFamily="34" charset="0"/>
              </a:rPr>
              <a:t> Izotopy</a:t>
            </a:r>
          </a:p>
          <a:p>
            <a:pPr>
              <a:spcBef>
                <a:spcPct val="0"/>
              </a:spcBef>
            </a:pPr>
            <a:r>
              <a:rPr lang="pl-PL" altLang="pl-PL" sz="1200" dirty="0">
                <a:solidFill>
                  <a:srgbClr val="002060"/>
                </a:solidFill>
                <a:latin typeface="Arial" panose="020B0604020202020204" pitchFamily="34" charset="0"/>
              </a:rPr>
              <a:t> Samorzutne przemiany jądrowe (alfa, beta, gamma, rozszczepienie jąder)</a:t>
            </a:r>
          </a:p>
          <a:p>
            <a:pPr>
              <a:spcBef>
                <a:spcPct val="0"/>
              </a:spcBef>
            </a:pPr>
            <a:r>
              <a:rPr lang="pl-PL" altLang="pl-PL" sz="1200" dirty="0">
                <a:solidFill>
                  <a:srgbClr val="002060"/>
                </a:solidFill>
                <a:latin typeface="Arial" panose="020B0604020202020204" pitchFamily="34" charset="0"/>
              </a:rPr>
              <a:t> Źródła promieniowania jonizującego w środowisku: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200" dirty="0">
                <a:solidFill>
                  <a:srgbClr val="002060"/>
                </a:solidFill>
                <a:latin typeface="Arial" panose="020B0604020202020204" pitchFamily="34" charset="0"/>
              </a:rPr>
              <a:t> promieniotwórczość naturalna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200" dirty="0">
                <a:solidFill>
                  <a:srgbClr val="002060"/>
                </a:solidFill>
                <a:latin typeface="Arial" panose="020B0604020202020204" pitchFamily="34" charset="0"/>
              </a:rPr>
              <a:t> źródła cywilizacyjne</a:t>
            </a:r>
          </a:p>
          <a:p>
            <a:pPr lvl="2">
              <a:spcBef>
                <a:spcPct val="0"/>
              </a:spcBef>
            </a:pPr>
            <a:r>
              <a:rPr lang="pl-PL" altLang="pl-PL" sz="12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1200" dirty="0" err="1">
                <a:solidFill>
                  <a:srgbClr val="002060"/>
                </a:solidFill>
                <a:latin typeface="Arial" panose="020B0604020202020204" pitchFamily="34" charset="0"/>
              </a:rPr>
              <a:t>radiomedycyna</a:t>
            </a:r>
            <a:endParaRPr lang="pl-PL" altLang="pl-PL" sz="1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2">
              <a:spcBef>
                <a:spcPct val="0"/>
              </a:spcBef>
            </a:pPr>
            <a:r>
              <a:rPr lang="pl-PL" altLang="pl-PL" sz="1200" dirty="0">
                <a:solidFill>
                  <a:srgbClr val="002060"/>
                </a:solidFill>
                <a:latin typeface="Arial" panose="020B0604020202020204" pitchFamily="34" charset="0"/>
              </a:rPr>
              <a:t> energetyka jądrowa</a:t>
            </a:r>
          </a:p>
          <a:p>
            <a:pPr>
              <a:spcBef>
                <a:spcPct val="0"/>
              </a:spcBef>
            </a:pPr>
            <a:r>
              <a:rPr lang="pl-PL" altLang="pl-PL" sz="1200" dirty="0">
                <a:solidFill>
                  <a:srgbClr val="002060"/>
                </a:solidFill>
                <a:latin typeface="Arial" panose="020B0604020202020204" pitchFamily="34" charset="0"/>
              </a:rPr>
              <a:t> Efekty działania promieniowania na organizmy żywe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200" dirty="0">
                <a:solidFill>
                  <a:srgbClr val="002060"/>
                </a:solidFill>
                <a:latin typeface="Arial" panose="020B0604020202020204" pitchFamily="34" charset="0"/>
              </a:rPr>
              <a:t> efekty deterministyczne (wczesne)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200" dirty="0">
                <a:solidFill>
                  <a:srgbClr val="002060"/>
                </a:solidFill>
                <a:latin typeface="Arial" panose="020B0604020202020204" pitchFamily="34" charset="0"/>
              </a:rPr>
              <a:t> efekty stochastyczne (późne)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200" dirty="0">
                <a:solidFill>
                  <a:srgbClr val="002060"/>
                </a:solidFill>
                <a:latin typeface="Arial" panose="020B0604020202020204" pitchFamily="34" charset="0"/>
              </a:rPr>
              <a:t> hipoteza LNT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2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1200" dirty="0" err="1">
                <a:solidFill>
                  <a:srgbClr val="002060"/>
                </a:solidFill>
                <a:latin typeface="Arial" panose="020B0604020202020204" pitchFamily="34" charset="0"/>
              </a:rPr>
              <a:t>hormeza</a:t>
            </a:r>
            <a:r>
              <a:rPr lang="pl-PL" altLang="pl-PL" sz="1200" dirty="0">
                <a:solidFill>
                  <a:srgbClr val="002060"/>
                </a:solidFill>
                <a:latin typeface="Arial" panose="020B0604020202020204" pitchFamily="34" charset="0"/>
              </a:rPr>
              <a:t> radiacyjna</a:t>
            </a:r>
          </a:p>
          <a:p>
            <a:pPr>
              <a:spcBef>
                <a:spcPct val="0"/>
              </a:spcBef>
            </a:pPr>
            <a:r>
              <a:rPr lang="pl-PL" altLang="pl-PL" sz="1200" dirty="0">
                <a:solidFill>
                  <a:srgbClr val="002060"/>
                </a:solidFill>
                <a:latin typeface="Arial" panose="020B0604020202020204" pitchFamily="34" charset="0"/>
              </a:rPr>
              <a:t> Wnioski końcowe</a:t>
            </a:r>
          </a:p>
          <a:p>
            <a:pPr>
              <a:spcBef>
                <a:spcPct val="0"/>
              </a:spcBef>
            </a:pPr>
            <a:r>
              <a:rPr lang="pl-PL" altLang="pl-PL" sz="1200" dirty="0">
                <a:solidFill>
                  <a:srgbClr val="002060"/>
                </a:solidFill>
                <a:latin typeface="Arial" panose="020B0604020202020204" pitchFamily="34" charset="0"/>
              </a:rPr>
              <a:t> Wykorzystane i polecane źródła</a:t>
            </a:r>
          </a:p>
        </p:txBody>
      </p:sp>
    </p:spTree>
    <p:extLst>
      <p:ext uri="{BB962C8B-B14F-4D97-AF65-F5344CB8AC3E}">
        <p14:creationId xmlns:p14="http://schemas.microsoft.com/office/powerpoint/2010/main" val="183987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112447C-E731-2853-2A5D-BCEF0F1C2D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D034B76A-5E92-35CD-25AF-F5583585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106" y="666525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altLang="pl-PL" sz="3600" dirty="0">
                <a:solidFill>
                  <a:srgbClr val="00B050"/>
                </a:solidFill>
              </a:rPr>
              <a:t>Składniki jądra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A7757E2-4BD8-468C-4B0E-5F01F5889BDA}"/>
              </a:ext>
            </a:extLst>
          </p:cNvPr>
          <p:cNvSpPr txBox="1"/>
          <p:nvPr/>
        </p:nvSpPr>
        <p:spPr>
          <a:xfrm>
            <a:off x="1125415" y="1809525"/>
            <a:ext cx="83352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l-PL" altLang="pl-PL" sz="2800" dirty="0"/>
              <a:t>Jądro atomowe składa się (</a:t>
            </a:r>
            <a:r>
              <a:rPr lang="pl-PL" altLang="pl-PL" sz="2800" i="1" dirty="0"/>
              <a:t>z wyjątkiem jądra wodoru!</a:t>
            </a:r>
            <a:r>
              <a:rPr lang="pl-PL" altLang="pl-PL" sz="2800" dirty="0"/>
              <a:t>) z </a:t>
            </a:r>
            <a:r>
              <a:rPr lang="pl-PL" altLang="pl-PL" sz="2800" b="1" dirty="0">
                <a:solidFill>
                  <a:schemeClr val="accent2"/>
                </a:solidFill>
              </a:rPr>
              <a:t>protonów</a:t>
            </a:r>
            <a:r>
              <a:rPr lang="pl-PL" altLang="pl-PL" sz="2800" dirty="0"/>
              <a:t> (liczba atomowa </a:t>
            </a:r>
            <a:r>
              <a:rPr lang="pl-PL" altLang="pl-PL" sz="2800" b="1" dirty="0">
                <a:solidFill>
                  <a:srgbClr val="00B050"/>
                </a:solidFill>
              </a:rPr>
              <a:t>Z</a:t>
            </a:r>
            <a:r>
              <a:rPr lang="pl-PL" altLang="pl-PL" sz="2800" dirty="0"/>
              <a:t>) i </a:t>
            </a:r>
            <a:r>
              <a:rPr lang="pl-PL" altLang="pl-PL" sz="2800" b="1" dirty="0">
                <a:solidFill>
                  <a:schemeClr val="accent2"/>
                </a:solidFill>
              </a:rPr>
              <a:t>neutronów</a:t>
            </a:r>
            <a:r>
              <a:rPr lang="pl-PL" altLang="pl-PL" sz="2800" dirty="0"/>
              <a:t> (liczba masowa </a:t>
            </a:r>
            <a:r>
              <a:rPr lang="pl-PL" altLang="pl-PL" sz="2800" b="1" dirty="0">
                <a:solidFill>
                  <a:srgbClr val="00B050"/>
                </a:solidFill>
              </a:rPr>
              <a:t>A</a:t>
            </a:r>
            <a:r>
              <a:rPr lang="pl-PL" altLang="pl-PL" sz="2800" dirty="0"/>
              <a:t>=</a:t>
            </a:r>
            <a:r>
              <a:rPr lang="pl-PL" altLang="pl-PL" sz="2800" dirty="0" err="1">
                <a:solidFill>
                  <a:srgbClr val="00B050"/>
                </a:solidFill>
              </a:rPr>
              <a:t>Z</a:t>
            </a:r>
            <a:r>
              <a:rPr lang="pl-PL" altLang="pl-PL" sz="2800" dirty="0" err="1"/>
              <a:t>+l.neutronów</a:t>
            </a:r>
            <a:r>
              <a:rPr lang="pl-PL" altLang="pl-PL" sz="2800" dirty="0"/>
              <a:t>).</a:t>
            </a:r>
          </a:p>
          <a:p>
            <a:pPr>
              <a:spcBef>
                <a:spcPct val="0"/>
              </a:spcBef>
            </a:pPr>
            <a:r>
              <a:rPr lang="pl-PL" altLang="pl-PL" sz="2800" dirty="0"/>
              <a:t>Izotopy – ta sama liczba </a:t>
            </a:r>
            <a:r>
              <a:rPr lang="pl-PL" altLang="pl-PL" sz="2800" b="1" dirty="0">
                <a:solidFill>
                  <a:srgbClr val="00B050"/>
                </a:solidFill>
              </a:rPr>
              <a:t>Z</a:t>
            </a:r>
            <a:r>
              <a:rPr lang="pl-PL" altLang="pl-PL" sz="2800" dirty="0"/>
              <a:t>, różna liczba </a:t>
            </a:r>
            <a:r>
              <a:rPr lang="pl-PL" altLang="pl-PL" sz="2800" b="1" dirty="0">
                <a:solidFill>
                  <a:srgbClr val="00B050"/>
                </a:solidFill>
              </a:rPr>
              <a:t>A</a:t>
            </a:r>
            <a:r>
              <a:rPr lang="pl-PL" altLang="pl-PL" sz="2800" dirty="0"/>
              <a:t>;</a:t>
            </a:r>
          </a:p>
          <a:p>
            <a:pPr>
              <a:spcBef>
                <a:spcPct val="0"/>
              </a:spcBef>
            </a:pPr>
            <a:r>
              <a:rPr lang="pl-PL" altLang="pl-PL" sz="2800" dirty="0"/>
              <a:t>Izobary – ta sama liczba </a:t>
            </a:r>
            <a:r>
              <a:rPr lang="pl-PL" altLang="pl-PL" sz="2800" b="1" dirty="0">
                <a:solidFill>
                  <a:srgbClr val="00B050"/>
                </a:solidFill>
              </a:rPr>
              <a:t>A</a:t>
            </a:r>
            <a:r>
              <a:rPr lang="pl-PL" altLang="pl-PL" sz="2800" dirty="0"/>
              <a:t>, różna liczba </a:t>
            </a:r>
            <a:r>
              <a:rPr lang="pl-PL" altLang="pl-PL" sz="2800" b="1" dirty="0">
                <a:solidFill>
                  <a:srgbClr val="00B050"/>
                </a:solidFill>
              </a:rPr>
              <a:t>Z</a:t>
            </a:r>
            <a:r>
              <a:rPr lang="pl-PL" altLang="pl-PL" sz="2800" dirty="0"/>
              <a:t>;</a:t>
            </a:r>
          </a:p>
          <a:p>
            <a:pPr>
              <a:spcBef>
                <a:spcPct val="0"/>
              </a:spcBef>
            </a:pPr>
            <a:r>
              <a:rPr lang="pl-PL" altLang="pl-PL" sz="2800" dirty="0"/>
              <a:t>Izotony – ta sama liczba </a:t>
            </a:r>
            <a:r>
              <a:rPr lang="pl-PL" altLang="pl-PL" sz="2800" dirty="0">
                <a:solidFill>
                  <a:schemeClr val="accent2"/>
                </a:solidFill>
              </a:rPr>
              <a:t>neutronów</a:t>
            </a:r>
            <a:r>
              <a:rPr lang="pl-PL" altLang="pl-PL" sz="2800" dirty="0"/>
              <a:t>.</a:t>
            </a:r>
          </a:p>
          <a:p>
            <a:pPr>
              <a:spcBef>
                <a:spcPct val="0"/>
              </a:spcBef>
            </a:pPr>
            <a:endParaRPr lang="pl-PL" altLang="pl-PL" dirty="0"/>
          </a:p>
          <a:p>
            <a:pPr>
              <a:spcBef>
                <a:spcPct val="0"/>
              </a:spcBef>
            </a:pPr>
            <a:endParaRPr lang="pl-PL" altLang="pl-PL" dirty="0"/>
          </a:p>
          <a:p>
            <a:pPr>
              <a:spcBef>
                <a:spcPct val="0"/>
              </a:spcBef>
            </a:pPr>
            <a:endParaRPr lang="pl-PL" altLang="pl-PL" dirty="0"/>
          </a:p>
          <a:p>
            <a:endParaRPr lang="pl-P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AFD66D-112E-D984-7345-ABAC031F1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93" y="4644037"/>
            <a:ext cx="719138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DAD693FD-E5A7-86C5-4885-10AD16789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95" y="4440607"/>
            <a:ext cx="2159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75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471D49-041F-17D2-5EF5-6C89F710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dirty="0">
                <a:solidFill>
                  <a:srgbClr val="00B050"/>
                </a:solidFill>
                <a:latin typeface="Arial" panose="020B0604020202020204" pitchFamily="34" charset="0"/>
              </a:rPr>
              <a:t>Izotopy</a:t>
            </a:r>
            <a:br>
              <a:rPr lang="pl-PL" altLang="pl-PL" dirty="0">
                <a:solidFill>
                  <a:srgbClr val="00B050"/>
                </a:solidFill>
                <a:latin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33BC51-344E-CAA5-A9B7-403780FDF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l-PL" sz="2800" dirty="0">
                <a:cs typeface="Times New Roman" pitchFamily="18" charset="0"/>
              </a:rPr>
              <a:t>Znamy własności ok. </a:t>
            </a:r>
            <a:r>
              <a:rPr lang="pl-PL" sz="2800" dirty="0">
                <a:solidFill>
                  <a:srgbClr val="00B050"/>
                </a:solidFill>
                <a:cs typeface="Times New Roman" pitchFamily="18" charset="0"/>
              </a:rPr>
              <a:t>4000</a:t>
            </a:r>
            <a:r>
              <a:rPr lang="pl-PL" sz="2800" dirty="0">
                <a:cs typeface="Times New Roman" pitchFamily="18" charset="0"/>
              </a:rPr>
              <a:t> izotopów.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l-PL" sz="2800" dirty="0">
                <a:cs typeface="Times New Roman" pitchFamily="18" charset="0"/>
              </a:rPr>
              <a:t>Zaledwie </a:t>
            </a:r>
            <a:r>
              <a:rPr lang="pl-PL" sz="2800" b="1" dirty="0">
                <a:solidFill>
                  <a:srgbClr val="00B050"/>
                </a:solidFill>
                <a:cs typeface="Times New Roman" pitchFamily="18" charset="0"/>
              </a:rPr>
              <a:t>259</a:t>
            </a:r>
            <a:r>
              <a:rPr lang="pl-PL" sz="2800" dirty="0">
                <a:cs typeface="Times New Roman" pitchFamily="18" charset="0"/>
              </a:rPr>
              <a:t> z nich, to izotopy trwałe.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sz="2800" dirty="0">
                <a:cs typeface="Times New Roman" pitchFamily="18" charset="0"/>
              </a:rPr>
              <a:t>Reszta rozpada się w krótszym lub dłuższym czasie, emitując promieniowanie elektromagnetyczne (</a:t>
            </a:r>
            <a:r>
              <a:rPr lang="pl-PL" sz="2800" dirty="0">
                <a:solidFill>
                  <a:srgbClr val="7030A0"/>
                </a:solidFill>
                <a:cs typeface="Times New Roman" pitchFamily="18" charset="0"/>
              </a:rPr>
              <a:t>gamma</a:t>
            </a:r>
            <a:r>
              <a:rPr lang="pl-PL" sz="2800" dirty="0">
                <a:cs typeface="Times New Roman" pitchFamily="18" charset="0"/>
              </a:rPr>
              <a:t>) lub korpuskularne (typowo </a:t>
            </a:r>
            <a:r>
              <a:rPr lang="pl-PL" sz="2800" dirty="0">
                <a:solidFill>
                  <a:srgbClr val="7030A0"/>
                </a:solidFill>
                <a:cs typeface="Times New Roman" pitchFamily="18" charset="0"/>
              </a:rPr>
              <a:t>alfa</a:t>
            </a:r>
            <a:r>
              <a:rPr lang="pl-PL" sz="2800" dirty="0">
                <a:cs typeface="Times New Roman" pitchFamily="18" charset="0"/>
              </a:rPr>
              <a:t>, </a:t>
            </a:r>
            <a:r>
              <a:rPr lang="pl-PL" sz="2800" dirty="0">
                <a:solidFill>
                  <a:srgbClr val="7030A0"/>
                </a:solidFill>
                <a:cs typeface="Times New Roman" pitchFamily="18" charset="0"/>
              </a:rPr>
              <a:t>beta</a:t>
            </a:r>
            <a:r>
              <a:rPr lang="pl-PL" sz="2800" dirty="0">
                <a:cs typeface="Times New Roman" pitchFamily="18" charset="0"/>
              </a:rPr>
              <a:t>). Takie izotopy nazywamy promieniotwórczymi.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86DBEA-6920-7EF6-FAB4-A6FD0BC544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04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2ED0FD-D37F-D111-4699-1AA47E6C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dirty="0">
                <a:solidFill>
                  <a:srgbClr val="00B050"/>
                </a:solidFill>
                <a:latin typeface="Times New Roman" panose="02020603050405020304" pitchFamily="18" charset="0"/>
              </a:rPr>
              <a:t>Samorzutne przemiany jądrowe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95A559-61A1-985C-1AC9-C346B860F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altLang="pl-PL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Rozpad </a:t>
            </a:r>
            <a:r>
              <a:rPr lang="el-GR" altLang="pl-PL" sz="2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</a:p>
          <a:p>
            <a:pPr>
              <a:spcBef>
                <a:spcPct val="50000"/>
              </a:spcBef>
              <a:buNone/>
            </a:pPr>
            <a:r>
              <a:rPr lang="pl-PL" altLang="pl-PL" sz="2400" dirty="0">
                <a:latin typeface="Times New Roman" panose="02020603050405020304" pitchFamily="18" charset="0"/>
              </a:rPr>
              <a:t>Jądro wzbudzone (na skutek emisji prom. </a:t>
            </a:r>
            <a:r>
              <a:rPr lang="el-GR" altLang="pl-PL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pl-PL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lub wychwytu </a:t>
            </a:r>
            <a:r>
              <a:rPr lang="pl-PL" altLang="pl-PL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przechodząc do stanu podstawowego emituje </a:t>
            </a:r>
            <a:r>
              <a:rPr lang="pl-PL" altLang="pl-P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kwanty promieniowania  elektromagnetycznego </a:t>
            </a: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energii 10 </a:t>
            </a:r>
            <a:r>
              <a:rPr lang="pl-PL" alt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 </a:t>
            </a:r>
            <a:r>
              <a:rPr lang="pl-PL" alt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None/>
            </a:pP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Oprócz emisji prom. </a:t>
            </a:r>
            <a:r>
              <a:rPr lang="el-GR" altLang="pl-PL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może nastąpić przekazanie energii (części) elektronom z powłok i zostają one wówczas emitowane z atomu. Mówimy wówczas o zjawisku </a:t>
            </a:r>
            <a:r>
              <a:rPr lang="pl-PL" altLang="pl-PL" sz="24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konwersji wewnętrznej</a:t>
            </a: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Energia emitowanego elektronu konwersji </a:t>
            </a:r>
            <a:r>
              <a:rPr lang="pl-PL" alt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altLang="pl-PL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=E</a:t>
            </a:r>
            <a:r>
              <a:rPr lang="el-GR" altLang="pl-PL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alt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altLang="pl-PL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</a:t>
            </a: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Procesowi temu (podobnie jak przy wychwycie K) towarzyszy emisja prom. X oraz wewnętrzny efekt fotoelektryczny (elektrony </a:t>
            </a:r>
            <a:r>
              <a:rPr lang="pl-PL" alt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Augera</a:t>
            </a: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l-GR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4AC23B-9F17-ECD5-2B45-5A01DE5D0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4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, zrzut ekranu, Czcionka&#10;&#10;Zawartość wygenerowana przez AI może być niepoprawna.">
            <a:extLst>
              <a:ext uri="{FF2B5EF4-FFF2-40B4-BE49-F238E27FC236}">
                <a16:creationId xmlns:a16="http://schemas.microsoft.com/office/drawing/2014/main" id="{DC94A1BB-F0E8-B162-81DE-08D988C72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3" y="426530"/>
            <a:ext cx="10479087" cy="6706614"/>
          </a:xfrm>
          <a:prstGeom prst="rect">
            <a:avLst/>
          </a:prstGeom>
          <a:noFill/>
        </p:spPr>
      </p:pic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70DEB593-08E5-49C1-38D7-9591A18BB7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spcAft>
                  <a:spcPts val="600"/>
                </a:spcAft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752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7F8DB11-746A-1617-3643-4E49BB7165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A12D892-F3FD-A7CA-728A-D30BA6A49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84" y="1045781"/>
            <a:ext cx="9097645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0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8CB637C-DDC1-0A0C-3A3A-6E9C74E8C6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C05ED52-C6DC-1CF7-9A27-B9220E44B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37" y="564701"/>
            <a:ext cx="8878539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694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AF3C1815302C479F92812F9E3A701B" ma:contentTypeVersion="3" ma:contentTypeDescription="Utwórz nowy dokument." ma:contentTypeScope="" ma:versionID="0eaa0ae54416b16d098c6f22b82b3f29">
  <xsd:schema xmlns:xsd="http://www.w3.org/2001/XMLSchema" xmlns:xs="http://www.w3.org/2001/XMLSchema" xmlns:p="http://schemas.microsoft.com/office/2006/metadata/properties" xmlns:ns2="35e734da-bc87-470e-ab49-61f00dc98820" targetNamespace="http://schemas.microsoft.com/office/2006/metadata/properties" ma:root="true" ma:fieldsID="2e603ff945ada440e754781f7f6ae2b3" ns2:_="">
    <xsd:import namespace="35e734da-bc87-470e-ab49-61f00dc988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734da-bc87-470e-ab49-61f00dc988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D824A9-215A-4D56-AC3F-CA046DAE1B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F2235A-6BE2-436D-8A14-D2A9DA6EFCC3}">
  <ds:schemaRefs>
    <ds:schemaRef ds:uri="35e734da-bc87-470e-ab49-61f00dc988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8DD44B5-6CE0-47C8-AF9D-93E43BB159E5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35e734da-bc87-470e-ab49-61f00dc98820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102</TotalTime>
  <Words>454</Words>
  <Application>Microsoft Office PowerPoint</Application>
  <PresentationFormat>Niestandardowy</PresentationFormat>
  <Paragraphs>62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Open Sans</vt:lpstr>
      <vt:lpstr>Times New Roman</vt:lpstr>
      <vt:lpstr>Motyw pakietu Office</vt:lpstr>
      <vt:lpstr>Wykorzystywanie metod fizykochemicznych w nauczaniu chemii w szkole</vt:lpstr>
      <vt:lpstr>Promieniotwórczość naturalna i sztuczna. Detektory promieniowania jonizującego w zastosowaniach szkolnych</vt:lpstr>
      <vt:lpstr>Prezentacja programu PowerPoint</vt:lpstr>
      <vt:lpstr>Składniki jądra</vt:lpstr>
      <vt:lpstr>Izotopy </vt:lpstr>
      <vt:lpstr>Samorzutne przemiany jądrowe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Joanna Godzwon</cp:lastModifiedBy>
  <cp:revision>9</cp:revision>
  <dcterms:created xsi:type="dcterms:W3CDTF">2022-06-22T09:40:44Z</dcterms:created>
  <dcterms:modified xsi:type="dcterms:W3CDTF">2025-11-07T08:19:30Z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0x01010089AF3C1815302C479F92812F9E3A701B</vt:lpwstr>
  </property>
</Properties>
</file>