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3"/>
  </p:notesMasterIdLst>
  <p:sldIdLst>
    <p:sldId id="256" r:id="rId5"/>
    <p:sldId id="291" r:id="rId6"/>
    <p:sldId id="276" r:id="rId7"/>
    <p:sldId id="292" r:id="rId8"/>
    <p:sldId id="293" r:id="rId9"/>
    <p:sldId id="294" r:id="rId10"/>
    <p:sldId id="281" r:id="rId11"/>
    <p:sldId id="295" r:id="rId12"/>
    <p:sldId id="296" r:id="rId13"/>
    <p:sldId id="282" r:id="rId14"/>
    <p:sldId id="297" r:id="rId15"/>
    <p:sldId id="283" r:id="rId16"/>
    <p:sldId id="284" r:id="rId17"/>
    <p:sldId id="285" r:id="rId18"/>
    <p:sldId id="286" r:id="rId19"/>
    <p:sldId id="287" r:id="rId20"/>
    <p:sldId id="289" r:id="rId21"/>
    <p:sldId id="290" r:id="rId2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howGuides="1">
      <p:cViewPr varScale="1">
        <p:scale>
          <a:sx n="57" d="100"/>
          <a:sy n="57" d="100"/>
        </p:scale>
        <p:origin x="1284" y="4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07.11.2025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07.11.2025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07.11.2025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Spektrometria mas – podstawy </a:t>
            </a:r>
            <a:br>
              <a:rPr lang="pl-PL" dirty="0"/>
            </a:br>
            <a:r>
              <a:rPr lang="pl-PL" dirty="0"/>
              <a:t>i zastosowania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/>
              <a:t>Remigiusz Bąchor</a:t>
            </a: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A395D3-35E7-4FC6-9F13-A51704F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85F5-A64F-428D-9CAC-5D502640F501}" type="datetime1">
              <a:rPr lang="pl-PL" smtClean="0"/>
              <a:t>07.11.2025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Fragmentacja jonów w spektrometrii mas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116" y="1939345"/>
            <a:ext cx="4719854" cy="338983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93753" y="5632251"/>
            <a:ext cx="9920705" cy="1243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71" dirty="0"/>
              <a:t>Widmo masowe chlorobenzenu. </a:t>
            </a:r>
          </a:p>
          <a:p>
            <a:pPr algn="just"/>
            <a:r>
              <a:rPr lang="pl-PL" sz="1871" dirty="0"/>
              <a:t>Proszę podać wzory sumaryczne kationów odpowiadających kolejnym pikom. Jeśli w jonie występuje chlor, podaj jego liczbę masową. Wyjaśnij, dlaczego dwa piki molekularne znacznie różnią się pod względem wysokości.</a:t>
            </a:r>
          </a:p>
        </p:txBody>
      </p:sp>
    </p:spTree>
    <p:extLst>
      <p:ext uri="{BB962C8B-B14F-4D97-AF65-F5344CB8AC3E}">
        <p14:creationId xmlns:p14="http://schemas.microsoft.com/office/powerpoint/2010/main" val="3069497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Fragmentacja jonów w spektrometrii mas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78" y="2426195"/>
            <a:ext cx="4719854" cy="3389838"/>
          </a:xfrm>
          <a:prstGeom prst="rect">
            <a:avLst/>
          </a:prstGeom>
        </p:spPr>
      </p:pic>
      <p:pic>
        <p:nvPicPr>
          <p:cNvPr id="8" name="Picture 2" descr="Chlorobenzen min. 99.5%, AR, Macron Fine Chemicals™ [108-90-7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808" y="2426196"/>
            <a:ext cx="1080247" cy="108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/>
          <a:srcRect l="5608" t="47654" r="38761"/>
          <a:stretch/>
        </p:blipFill>
        <p:spPr>
          <a:xfrm>
            <a:off x="7948307" y="2271643"/>
            <a:ext cx="1961034" cy="1389353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5459154" y="3584056"/>
            <a:ext cx="1374543" cy="848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37" b="1" dirty="0"/>
              <a:t>112,6</a:t>
            </a:r>
          </a:p>
          <a:p>
            <a:r>
              <a:rPr lang="pl-PL" sz="1637" dirty="0"/>
              <a:t>Średnia masa </a:t>
            </a:r>
            <a:br>
              <a:rPr lang="pl-PL" sz="1637" dirty="0"/>
            </a:br>
            <a:r>
              <a:rPr lang="pl-PL" sz="1637" dirty="0"/>
              <a:t>cząsteczkowa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840398" y="3710012"/>
            <a:ext cx="2270750" cy="596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37" b="1" dirty="0"/>
              <a:t>DWA IZOTOPY CHLORU </a:t>
            </a:r>
            <a:br>
              <a:rPr lang="pl-PL" sz="1637" b="1" dirty="0"/>
            </a:br>
            <a:r>
              <a:rPr lang="pl-PL" sz="1637" b="1" dirty="0"/>
              <a:t>OBECNE W PRZYRODZIE</a:t>
            </a:r>
            <a:endParaRPr lang="pl-PL" sz="1637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325952" y="4839948"/>
            <a:ext cx="2826928" cy="848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37" b="1" dirty="0"/>
              <a:t>m/z 77 – brak atomu chloru</a:t>
            </a:r>
          </a:p>
          <a:p>
            <a:pPr algn="ctr"/>
            <a:endParaRPr lang="pl-PL" sz="1637" b="1" dirty="0"/>
          </a:p>
          <a:p>
            <a:r>
              <a:rPr lang="pl-PL" sz="1637" b="1" dirty="0"/>
              <a:t>Wzór sumaryczny C</a:t>
            </a:r>
            <a:r>
              <a:rPr lang="pl-PL" sz="1637" b="1" baseline="-25000" dirty="0"/>
              <a:t>6</a:t>
            </a:r>
            <a:r>
              <a:rPr lang="pl-PL" sz="1637" b="1" dirty="0"/>
              <a:t>H</a:t>
            </a:r>
            <a:r>
              <a:rPr lang="pl-PL" sz="1637" b="1" baseline="-25000" dirty="0"/>
              <a:t>5</a:t>
            </a:r>
            <a:r>
              <a:rPr lang="pl-PL" sz="1637" b="1" baseline="30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67233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Interpretacja widm masowych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</a:t>
            </a:r>
            <a:r>
              <a:rPr dirty="0" err="1"/>
              <a:t>Krok</a:t>
            </a:r>
            <a:r>
              <a:rPr dirty="0"/>
              <a:t> 1: </a:t>
            </a:r>
            <a:r>
              <a:rPr dirty="0" err="1"/>
              <a:t>identyfikacja</a:t>
            </a:r>
            <a:r>
              <a:rPr dirty="0"/>
              <a:t> </a:t>
            </a:r>
            <a:r>
              <a:rPr dirty="0" err="1"/>
              <a:t>piku</a:t>
            </a:r>
            <a:r>
              <a:rPr dirty="0"/>
              <a:t> </a:t>
            </a:r>
            <a:r>
              <a:rPr dirty="0" err="1"/>
              <a:t>molekularnego</a:t>
            </a:r>
            <a:r>
              <a:rPr lang="pl-PL" dirty="0"/>
              <a:t> lub </a:t>
            </a:r>
            <a:r>
              <a:rPr lang="pl-PL" dirty="0" err="1"/>
              <a:t>speudomolekularnego</a:t>
            </a:r>
            <a:endParaRPr dirty="0"/>
          </a:p>
          <a:p>
            <a:r>
              <a:rPr dirty="0"/>
              <a:t>• </a:t>
            </a:r>
            <a:r>
              <a:rPr dirty="0" err="1"/>
              <a:t>Krok</a:t>
            </a:r>
            <a:r>
              <a:rPr dirty="0"/>
              <a:t> 2: </a:t>
            </a:r>
            <a:r>
              <a:rPr dirty="0" err="1"/>
              <a:t>analiza</a:t>
            </a:r>
            <a:r>
              <a:rPr dirty="0"/>
              <a:t> </a:t>
            </a:r>
            <a:r>
              <a:rPr lang="pl-PL" dirty="0"/>
              <a:t>rozkładu </a:t>
            </a:r>
            <a:r>
              <a:rPr dirty="0" err="1"/>
              <a:t>izotopowego</a:t>
            </a:r>
            <a:r>
              <a:rPr dirty="0"/>
              <a:t> (np. Cl, Br </a:t>
            </a:r>
            <a:r>
              <a:rPr dirty="0" err="1"/>
              <a:t>dają</a:t>
            </a:r>
            <a:r>
              <a:rPr dirty="0"/>
              <a:t> </a:t>
            </a:r>
            <a:r>
              <a:rPr dirty="0" err="1"/>
              <a:t>charakterystyczne</a:t>
            </a:r>
            <a:r>
              <a:rPr dirty="0"/>
              <a:t> </a:t>
            </a:r>
            <a:r>
              <a:rPr dirty="0" err="1"/>
              <a:t>piki</a:t>
            </a:r>
            <a:r>
              <a:rPr dirty="0"/>
              <a:t>)</a:t>
            </a:r>
          </a:p>
          <a:p>
            <a:r>
              <a:rPr dirty="0"/>
              <a:t>• </a:t>
            </a:r>
            <a:r>
              <a:rPr dirty="0" err="1"/>
              <a:t>Krok</a:t>
            </a:r>
            <a:r>
              <a:rPr dirty="0"/>
              <a:t> 3: </a:t>
            </a:r>
            <a:r>
              <a:rPr dirty="0" err="1"/>
              <a:t>interpretacja</a:t>
            </a:r>
            <a:r>
              <a:rPr dirty="0"/>
              <a:t> </a:t>
            </a:r>
            <a:r>
              <a:rPr dirty="0" err="1"/>
              <a:t>fragmentów</a:t>
            </a:r>
            <a:r>
              <a:rPr dirty="0"/>
              <a:t> – </a:t>
            </a:r>
            <a:r>
              <a:rPr dirty="0" err="1"/>
              <a:t>ścieżki</a:t>
            </a:r>
            <a:r>
              <a:rPr dirty="0"/>
              <a:t> </a:t>
            </a:r>
            <a:r>
              <a:rPr dirty="0" err="1"/>
              <a:t>rozpadu</a:t>
            </a:r>
            <a:endParaRPr dirty="0"/>
          </a:p>
          <a:p>
            <a:r>
              <a:rPr dirty="0"/>
              <a:t>• </a:t>
            </a:r>
            <a:r>
              <a:rPr dirty="0" err="1"/>
              <a:t>Krok</a:t>
            </a:r>
            <a:r>
              <a:rPr dirty="0"/>
              <a:t> 4: </a:t>
            </a:r>
            <a:r>
              <a:rPr dirty="0" err="1"/>
              <a:t>potwierdzenie</a:t>
            </a:r>
            <a:r>
              <a:rPr dirty="0"/>
              <a:t> </a:t>
            </a:r>
            <a:r>
              <a:rPr dirty="0" err="1"/>
              <a:t>struktury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podstawie</a:t>
            </a:r>
            <a:r>
              <a:rPr dirty="0"/>
              <a:t> </a:t>
            </a:r>
            <a:r>
              <a:rPr dirty="0" err="1"/>
              <a:t>wzorów</a:t>
            </a:r>
            <a:r>
              <a:rPr dirty="0"/>
              <a:t> </a:t>
            </a:r>
            <a:r>
              <a:rPr dirty="0" err="1"/>
              <a:t>fragmentacji</a:t>
            </a:r>
            <a:endParaRPr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624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Rodzaje analizatorów 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</a:t>
            </a:r>
            <a:r>
              <a:rPr dirty="0" err="1"/>
              <a:t>Kwadrupolowy</a:t>
            </a:r>
            <a:r>
              <a:rPr dirty="0"/>
              <a:t> (Q): </a:t>
            </a:r>
            <a:r>
              <a:rPr dirty="0" err="1"/>
              <a:t>szybki</a:t>
            </a:r>
            <a:r>
              <a:rPr dirty="0"/>
              <a:t>, </a:t>
            </a:r>
            <a:r>
              <a:rPr dirty="0" err="1"/>
              <a:t>szeroko</a:t>
            </a:r>
            <a:r>
              <a:rPr dirty="0"/>
              <a:t> </a:t>
            </a:r>
            <a:r>
              <a:rPr dirty="0" err="1"/>
              <a:t>stosowany</a:t>
            </a:r>
            <a:endParaRPr dirty="0"/>
          </a:p>
          <a:p>
            <a:r>
              <a:rPr dirty="0"/>
              <a:t>• TOF (Time-of-Flight): </a:t>
            </a:r>
            <a:r>
              <a:rPr dirty="0" err="1"/>
              <a:t>wysoka</a:t>
            </a:r>
            <a:r>
              <a:rPr dirty="0"/>
              <a:t> </a:t>
            </a:r>
            <a:r>
              <a:rPr dirty="0" err="1"/>
              <a:t>rozdzielczość</a:t>
            </a:r>
            <a:r>
              <a:rPr dirty="0"/>
              <a:t>, </a:t>
            </a:r>
            <a:r>
              <a:rPr dirty="0" err="1"/>
              <a:t>szeroki</a:t>
            </a:r>
            <a:r>
              <a:rPr dirty="0"/>
              <a:t> </a:t>
            </a:r>
            <a:r>
              <a:rPr dirty="0" err="1"/>
              <a:t>zakres</a:t>
            </a:r>
            <a:r>
              <a:rPr dirty="0"/>
              <a:t> mas</a:t>
            </a:r>
          </a:p>
          <a:p>
            <a:r>
              <a:rPr dirty="0"/>
              <a:t>• Ion Trap: </a:t>
            </a:r>
            <a:r>
              <a:rPr dirty="0" err="1"/>
              <a:t>możliwość</a:t>
            </a:r>
            <a:r>
              <a:rPr dirty="0"/>
              <a:t> </a:t>
            </a:r>
            <a:r>
              <a:rPr dirty="0" err="1"/>
              <a:t>wielokrotnej</a:t>
            </a:r>
            <a:r>
              <a:rPr dirty="0"/>
              <a:t> </a:t>
            </a:r>
            <a:r>
              <a:rPr dirty="0" err="1"/>
              <a:t>fragmentacji</a:t>
            </a:r>
            <a:r>
              <a:rPr dirty="0"/>
              <a:t> (MSⁿ)</a:t>
            </a:r>
          </a:p>
          <a:p>
            <a:r>
              <a:rPr dirty="0"/>
              <a:t>• </a:t>
            </a:r>
            <a:r>
              <a:rPr dirty="0" err="1"/>
              <a:t>Orbitrap</a:t>
            </a:r>
            <a:r>
              <a:rPr dirty="0"/>
              <a:t>, FT-ICR: </a:t>
            </a:r>
            <a:r>
              <a:rPr dirty="0" err="1"/>
              <a:t>bardzo</a:t>
            </a:r>
            <a:r>
              <a:rPr dirty="0"/>
              <a:t> </a:t>
            </a:r>
            <a:r>
              <a:rPr dirty="0" err="1"/>
              <a:t>wysoka</a:t>
            </a:r>
            <a:r>
              <a:rPr dirty="0"/>
              <a:t> </a:t>
            </a:r>
            <a:r>
              <a:rPr dirty="0" err="1"/>
              <a:t>dokładność</a:t>
            </a:r>
            <a:r>
              <a:rPr dirty="0"/>
              <a:t> </a:t>
            </a:r>
            <a:r>
              <a:rPr dirty="0" err="1"/>
              <a:t>masy</a:t>
            </a:r>
            <a:r>
              <a:rPr dirty="0"/>
              <a:t> (ppm)</a:t>
            </a:r>
          </a:p>
          <a:p>
            <a:r>
              <a:rPr dirty="0"/>
              <a:t>• </a:t>
            </a:r>
            <a:r>
              <a:rPr dirty="0" err="1"/>
              <a:t>Układy</a:t>
            </a:r>
            <a:r>
              <a:rPr dirty="0"/>
              <a:t> </a:t>
            </a:r>
            <a:r>
              <a:rPr dirty="0" err="1"/>
              <a:t>hybrydowe</a:t>
            </a:r>
            <a:r>
              <a:rPr dirty="0"/>
              <a:t>: Q-TOF, Q-</a:t>
            </a:r>
            <a:r>
              <a:rPr dirty="0" err="1"/>
              <a:t>Orbitrap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163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Sprzężenie z chromatografią (GC-MS, LC-MS)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GC-MS – dla związków lotnych i termicznie stabilnych</a:t>
            </a:r>
          </a:p>
          <a:p>
            <a:r>
              <a:t>• LC-MS – dla związków nielotnych i biomolekuł</a:t>
            </a:r>
          </a:p>
          <a:p>
            <a:r>
              <a:t>• Chromatografia rozdziela składniki mieszaniny przed analizą MS</a:t>
            </a:r>
          </a:p>
          <a:p>
            <a:r>
              <a:t>• Umożliwia identyfikację składników w próbkach złożonych</a:t>
            </a:r>
          </a:p>
        </p:txBody>
      </p:sp>
    </p:spTree>
    <p:extLst>
      <p:ext uri="{BB962C8B-B14F-4D97-AF65-F5344CB8AC3E}">
        <p14:creationId xmlns:p14="http://schemas.microsoft.com/office/powerpoint/2010/main" val="152086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Zastosowanie spektrometrii 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Identyfikacja nieznanych związków organicznych</a:t>
            </a:r>
          </a:p>
          <a:p>
            <a:r>
              <a:t>• Analiza produktów reakcji chemicznych</a:t>
            </a:r>
          </a:p>
          <a:p>
            <a:r>
              <a:t>• Kontrola jakości i czystości substancji</a:t>
            </a:r>
          </a:p>
          <a:p>
            <a:r>
              <a:t>• Analiza farmaceutyczna, metabolomika, proteomika</a:t>
            </a:r>
          </a:p>
          <a:p>
            <a:r>
              <a:t>• Badania środowiskowe (zanieczyszczenia, pestycydy)</a:t>
            </a:r>
          </a:p>
        </p:txBody>
      </p:sp>
    </p:spTree>
    <p:extLst>
      <p:ext uri="{BB962C8B-B14F-4D97-AF65-F5344CB8AC3E}">
        <p14:creationId xmlns:p14="http://schemas.microsoft.com/office/powerpoint/2010/main" val="599562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Zajęcia praktyczne przy spektrometrze masowym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</a:t>
            </a:r>
            <a:r>
              <a:rPr dirty="0" err="1"/>
              <a:t>Zapoznanie</a:t>
            </a:r>
            <a:r>
              <a:rPr dirty="0"/>
              <a:t> z </a:t>
            </a:r>
            <a:r>
              <a:rPr dirty="0" err="1"/>
              <a:t>budową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obsługą</a:t>
            </a:r>
            <a:r>
              <a:rPr dirty="0"/>
              <a:t> </a:t>
            </a:r>
            <a:r>
              <a:rPr dirty="0" err="1"/>
              <a:t>aparatu</a:t>
            </a:r>
            <a:endParaRPr dirty="0"/>
          </a:p>
          <a:p>
            <a:r>
              <a:rPr dirty="0"/>
              <a:t>• </a:t>
            </a:r>
            <a:r>
              <a:rPr dirty="0" err="1"/>
              <a:t>Przygotowanie</a:t>
            </a:r>
            <a:r>
              <a:rPr dirty="0"/>
              <a:t> </a:t>
            </a:r>
            <a:r>
              <a:rPr dirty="0" err="1"/>
              <a:t>próbek</a:t>
            </a:r>
            <a:r>
              <a:rPr dirty="0"/>
              <a:t> (</a:t>
            </a:r>
            <a:r>
              <a:rPr dirty="0" err="1"/>
              <a:t>roztwory</a:t>
            </a:r>
            <a:r>
              <a:rPr dirty="0"/>
              <a:t>, </a:t>
            </a:r>
            <a:r>
              <a:rPr dirty="0" err="1"/>
              <a:t>lotne</a:t>
            </a:r>
            <a:r>
              <a:rPr dirty="0"/>
              <a:t> </a:t>
            </a:r>
            <a:r>
              <a:rPr dirty="0" err="1"/>
              <a:t>substancje</a:t>
            </a:r>
            <a:r>
              <a:rPr dirty="0"/>
              <a:t>)</a:t>
            </a:r>
          </a:p>
          <a:p>
            <a:r>
              <a:rPr dirty="0"/>
              <a:t>• </a:t>
            </a:r>
            <a:r>
              <a:rPr dirty="0" err="1"/>
              <a:t>Wykonanie</a:t>
            </a:r>
            <a:r>
              <a:rPr dirty="0"/>
              <a:t> </a:t>
            </a:r>
            <a:r>
              <a:rPr dirty="0" err="1"/>
              <a:t>pomiarów</a:t>
            </a:r>
            <a:r>
              <a:rPr dirty="0"/>
              <a:t> ESI</a:t>
            </a:r>
            <a:r>
              <a:rPr lang="pl-PL" dirty="0"/>
              <a:t>-MS</a:t>
            </a:r>
            <a:endParaRPr dirty="0"/>
          </a:p>
          <a:p>
            <a:r>
              <a:rPr dirty="0"/>
              <a:t>• </a:t>
            </a:r>
            <a:r>
              <a:rPr dirty="0" err="1"/>
              <a:t>Analiza</a:t>
            </a:r>
            <a:r>
              <a:rPr dirty="0"/>
              <a:t> </a:t>
            </a:r>
            <a:r>
              <a:rPr dirty="0" err="1"/>
              <a:t>widm</a:t>
            </a:r>
            <a:r>
              <a:rPr dirty="0"/>
              <a:t> </a:t>
            </a:r>
            <a:endParaRPr lang="pl-PL" dirty="0"/>
          </a:p>
          <a:p>
            <a:r>
              <a:rPr dirty="0"/>
              <a:t>• </a:t>
            </a:r>
            <a:r>
              <a:rPr dirty="0" err="1"/>
              <a:t>Identyfikacja</a:t>
            </a:r>
            <a:r>
              <a:rPr dirty="0"/>
              <a:t> </a:t>
            </a:r>
            <a:r>
              <a:rPr dirty="0" err="1"/>
              <a:t>związków</a:t>
            </a:r>
            <a:r>
              <a:rPr dirty="0"/>
              <a:t> </a:t>
            </a:r>
            <a:endParaRPr lang="pl-PL" dirty="0"/>
          </a:p>
          <a:p>
            <a:r>
              <a:rPr dirty="0"/>
              <a:t>• </a:t>
            </a:r>
            <a:r>
              <a:rPr dirty="0" err="1"/>
              <a:t>Zasady</a:t>
            </a:r>
            <a:r>
              <a:rPr dirty="0"/>
              <a:t> </a:t>
            </a:r>
            <a:r>
              <a:rPr dirty="0" err="1"/>
              <a:t>bezpieczeństwa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3142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Podsumowanie kursu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</a:t>
            </a:r>
            <a:r>
              <a:rPr dirty="0" err="1"/>
              <a:t>Spektrometria</a:t>
            </a:r>
            <a:r>
              <a:rPr dirty="0"/>
              <a:t> mas to </a:t>
            </a:r>
            <a:r>
              <a:rPr dirty="0" err="1"/>
              <a:t>jedna</a:t>
            </a:r>
            <a:r>
              <a:rPr dirty="0"/>
              <a:t> z </a:t>
            </a:r>
            <a:r>
              <a:rPr dirty="0" err="1"/>
              <a:t>najdokładniejszych</a:t>
            </a:r>
            <a:r>
              <a:rPr dirty="0"/>
              <a:t> </a:t>
            </a:r>
            <a:r>
              <a:rPr dirty="0" err="1"/>
              <a:t>metod</a:t>
            </a:r>
            <a:r>
              <a:rPr dirty="0"/>
              <a:t> </a:t>
            </a:r>
            <a:r>
              <a:rPr dirty="0" err="1"/>
              <a:t>analizy</a:t>
            </a:r>
            <a:r>
              <a:rPr dirty="0"/>
              <a:t> </a:t>
            </a:r>
            <a:r>
              <a:rPr dirty="0" err="1"/>
              <a:t>chemicznej</a:t>
            </a:r>
            <a:endParaRPr dirty="0"/>
          </a:p>
          <a:p>
            <a:r>
              <a:rPr dirty="0"/>
              <a:t>• </a:t>
            </a:r>
            <a:r>
              <a:rPr dirty="0" err="1"/>
              <a:t>Umożliwia</a:t>
            </a:r>
            <a:r>
              <a:rPr dirty="0"/>
              <a:t> </a:t>
            </a:r>
            <a:r>
              <a:rPr dirty="0" err="1"/>
              <a:t>identyfikację</a:t>
            </a:r>
            <a:r>
              <a:rPr dirty="0"/>
              <a:t>, </a:t>
            </a:r>
            <a:r>
              <a:rPr dirty="0" err="1"/>
              <a:t>określenie</a:t>
            </a:r>
            <a:r>
              <a:rPr dirty="0"/>
              <a:t> </a:t>
            </a:r>
            <a:r>
              <a:rPr dirty="0" err="1"/>
              <a:t>struktury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czystości</a:t>
            </a:r>
            <a:r>
              <a:rPr dirty="0"/>
              <a:t> </a:t>
            </a:r>
            <a:r>
              <a:rPr dirty="0" err="1"/>
              <a:t>związków</a:t>
            </a:r>
            <a:endParaRPr dirty="0"/>
          </a:p>
          <a:p>
            <a:r>
              <a:rPr dirty="0"/>
              <a:t>• </a:t>
            </a:r>
            <a:r>
              <a:rPr dirty="0" err="1"/>
              <a:t>Połączenie</a:t>
            </a:r>
            <a:r>
              <a:rPr dirty="0"/>
              <a:t> </a:t>
            </a:r>
            <a:r>
              <a:rPr dirty="0" err="1"/>
              <a:t>wiedzy</a:t>
            </a:r>
            <a:r>
              <a:rPr dirty="0"/>
              <a:t> </a:t>
            </a:r>
            <a:r>
              <a:rPr dirty="0" err="1"/>
              <a:t>teoretycznej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praktyki</a:t>
            </a:r>
            <a:r>
              <a:rPr dirty="0"/>
              <a:t> </a:t>
            </a:r>
            <a:r>
              <a:rPr dirty="0" err="1"/>
              <a:t>pozwala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samodzielne</a:t>
            </a:r>
            <a:r>
              <a:rPr dirty="0"/>
              <a:t> </a:t>
            </a:r>
            <a:r>
              <a:rPr dirty="0" err="1"/>
              <a:t>wykorzystanie</a:t>
            </a:r>
            <a:r>
              <a:rPr dirty="0"/>
              <a:t> MS</a:t>
            </a:r>
          </a:p>
          <a:p>
            <a:r>
              <a:rPr dirty="0"/>
              <a:t>• </a:t>
            </a:r>
            <a:r>
              <a:rPr dirty="0" err="1"/>
              <a:t>Kurs</a:t>
            </a:r>
            <a:r>
              <a:rPr dirty="0"/>
              <a:t> </a:t>
            </a:r>
            <a:r>
              <a:rPr dirty="0" err="1"/>
              <a:t>kończy</a:t>
            </a:r>
            <a:r>
              <a:rPr dirty="0"/>
              <a:t> </a:t>
            </a:r>
            <a:r>
              <a:rPr dirty="0" err="1"/>
              <a:t>się</a:t>
            </a:r>
            <a:r>
              <a:rPr dirty="0"/>
              <a:t> </a:t>
            </a:r>
            <a:r>
              <a:rPr dirty="0" err="1"/>
              <a:t>interpretacją</a:t>
            </a:r>
            <a:r>
              <a:rPr dirty="0"/>
              <a:t> </a:t>
            </a:r>
            <a:r>
              <a:rPr dirty="0" err="1"/>
              <a:t>rzeczywistych</a:t>
            </a:r>
            <a:r>
              <a:rPr dirty="0"/>
              <a:t> </a:t>
            </a:r>
            <a:r>
              <a:rPr dirty="0" err="1"/>
              <a:t>widm</a:t>
            </a:r>
            <a:r>
              <a:rPr dirty="0"/>
              <a:t> </a:t>
            </a:r>
            <a:r>
              <a:rPr dirty="0" err="1"/>
              <a:t>uzyskanych</a:t>
            </a:r>
            <a:r>
              <a:rPr dirty="0"/>
              <a:t> </a:t>
            </a:r>
            <a:r>
              <a:rPr dirty="0" err="1"/>
              <a:t>podczas</a:t>
            </a:r>
            <a:r>
              <a:rPr dirty="0"/>
              <a:t> </a:t>
            </a:r>
            <a:r>
              <a:rPr dirty="0" err="1"/>
              <a:t>zajęć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7911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Spektrometria mas – podstawy </a:t>
            </a:r>
            <a:br>
              <a:rPr lang="pl-PL" dirty="0"/>
            </a:br>
            <a:r>
              <a:rPr lang="pl-PL" dirty="0"/>
              <a:t>i zastosowania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/>
              <a:t>Remigiusz Bąchor</a:t>
            </a: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A395D3-35E7-4FC6-9F13-A51704F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85F5-A64F-428D-9CAC-5D502640F501}" type="datetime1">
              <a:rPr lang="pl-PL" smtClean="0"/>
              <a:t>07.11.2025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036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-1" y="1001081"/>
            <a:ext cx="10691813" cy="1161992"/>
          </a:xfrm>
        </p:spPr>
        <p:txBody>
          <a:bodyPr/>
          <a:lstStyle/>
          <a:p>
            <a:pPr algn="ctr" eaLnBrk="1" hangingPunct="1"/>
            <a:r>
              <a:rPr lang="pl-PL" altLang="pl-PL" sz="280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SPEKTROMETRIA MAS - LITERATURA</a:t>
            </a:r>
          </a:p>
        </p:txBody>
      </p:sp>
      <p:sp>
        <p:nvSpPr>
          <p:cNvPr id="3075" name="AutoShape 2" descr="Chemia, biochemia - Spektrometria mas"/>
          <p:cNvSpPr>
            <a:spLocks noChangeAspect="1" noChangeArrowheads="1"/>
          </p:cNvSpPr>
          <p:nvPr/>
        </p:nvSpPr>
        <p:spPr bwMode="auto">
          <a:xfrm>
            <a:off x="181909" y="603849"/>
            <a:ext cx="356394" cy="35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105">
              <a:latin typeface="Arial" panose="020B0604020202020204" pitchFamily="34" charset="0"/>
            </a:endParaRPr>
          </a:p>
        </p:txBody>
      </p:sp>
      <p:grpSp>
        <p:nvGrpSpPr>
          <p:cNvPr id="3076" name="Grupa 9"/>
          <p:cNvGrpSpPr>
            <a:grpSpLocks/>
          </p:cNvGrpSpPr>
          <p:nvPr/>
        </p:nvGrpSpPr>
        <p:grpSpPr bwMode="auto">
          <a:xfrm>
            <a:off x="1128580" y="2036850"/>
            <a:ext cx="7913056" cy="4421510"/>
            <a:chOff x="964566" y="1081088"/>
            <a:chExt cx="6768599" cy="3781313"/>
          </a:xfrm>
        </p:grpSpPr>
        <p:pic>
          <p:nvPicPr>
            <p:cNvPr id="3077" name="Obraz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566" y="1081088"/>
              <a:ext cx="1317751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Obraz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821" y="1081088"/>
              <a:ext cx="1234399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Obraz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50" y="3062401"/>
              <a:ext cx="1282029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236" y="1081088"/>
              <a:ext cx="1246307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821" y="3062401"/>
              <a:ext cx="1255046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5576" y="1081088"/>
              <a:ext cx="1227589" cy="183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593275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Cele</a:t>
            </a:r>
            <a:r>
              <a:rPr dirty="0"/>
              <a:t> </a:t>
            </a:r>
            <a:r>
              <a:rPr dirty="0" err="1"/>
              <a:t>kursu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 </a:t>
            </a:r>
            <a:r>
              <a:rPr dirty="0" err="1"/>
              <a:t>Poznanie</a:t>
            </a:r>
            <a:r>
              <a:rPr dirty="0"/>
              <a:t> </a:t>
            </a:r>
            <a:r>
              <a:rPr dirty="0" err="1"/>
              <a:t>zasad</a:t>
            </a:r>
            <a:r>
              <a:rPr dirty="0"/>
              <a:t> </a:t>
            </a:r>
            <a:r>
              <a:rPr dirty="0" err="1"/>
              <a:t>działania</a:t>
            </a:r>
            <a:r>
              <a:rPr dirty="0"/>
              <a:t> </a:t>
            </a:r>
            <a:r>
              <a:rPr dirty="0" err="1"/>
              <a:t>spektrometrii</a:t>
            </a:r>
            <a:r>
              <a:rPr dirty="0"/>
              <a:t> mas (MS)</a:t>
            </a:r>
          </a:p>
          <a:p>
            <a:r>
              <a:rPr dirty="0"/>
              <a:t> </a:t>
            </a:r>
            <a:r>
              <a:rPr dirty="0" err="1"/>
              <a:t>Zrozumienie</a:t>
            </a:r>
            <a:r>
              <a:rPr dirty="0"/>
              <a:t> </a:t>
            </a:r>
            <a:r>
              <a:rPr dirty="0" err="1"/>
              <a:t>procesów</a:t>
            </a:r>
            <a:r>
              <a:rPr dirty="0"/>
              <a:t> </a:t>
            </a:r>
            <a:r>
              <a:rPr dirty="0" err="1"/>
              <a:t>jonizacji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fragmentacji</a:t>
            </a:r>
            <a:endParaRPr dirty="0"/>
          </a:p>
          <a:p>
            <a:r>
              <a:rPr dirty="0"/>
              <a:t> </a:t>
            </a:r>
            <a:r>
              <a:rPr dirty="0" err="1"/>
              <a:t>Omówienie</a:t>
            </a:r>
            <a:r>
              <a:rPr dirty="0"/>
              <a:t> </a:t>
            </a:r>
            <a:r>
              <a:rPr dirty="0" err="1"/>
              <a:t>rodzajów</a:t>
            </a:r>
            <a:r>
              <a:rPr dirty="0"/>
              <a:t> </a:t>
            </a:r>
            <a:r>
              <a:rPr dirty="0" err="1"/>
              <a:t>spektrometrów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ich</a:t>
            </a:r>
            <a:r>
              <a:rPr dirty="0"/>
              <a:t> </a:t>
            </a:r>
            <a:r>
              <a:rPr dirty="0" err="1"/>
              <a:t>możliwości</a:t>
            </a:r>
            <a:endParaRPr dirty="0"/>
          </a:p>
          <a:p>
            <a:r>
              <a:rPr dirty="0"/>
              <a:t> </a:t>
            </a:r>
            <a:r>
              <a:rPr dirty="0" err="1"/>
              <a:t>Nauka</a:t>
            </a:r>
            <a:r>
              <a:rPr dirty="0"/>
              <a:t> </a:t>
            </a:r>
            <a:r>
              <a:rPr dirty="0" err="1"/>
              <a:t>interpretacji</a:t>
            </a:r>
            <a:r>
              <a:rPr dirty="0"/>
              <a:t> </a:t>
            </a:r>
            <a:r>
              <a:rPr dirty="0" err="1"/>
              <a:t>widm</a:t>
            </a:r>
            <a:r>
              <a:rPr dirty="0"/>
              <a:t> </a:t>
            </a:r>
            <a:r>
              <a:rPr dirty="0" err="1"/>
              <a:t>masowych</a:t>
            </a:r>
            <a:endParaRPr dirty="0"/>
          </a:p>
          <a:p>
            <a:r>
              <a:rPr dirty="0"/>
              <a:t> </a:t>
            </a:r>
            <a:r>
              <a:rPr dirty="0" err="1"/>
              <a:t>Poznanie</a:t>
            </a:r>
            <a:r>
              <a:rPr dirty="0"/>
              <a:t> </a:t>
            </a:r>
            <a:r>
              <a:rPr dirty="0" err="1"/>
              <a:t>zastosowań</a:t>
            </a:r>
            <a:r>
              <a:rPr dirty="0"/>
              <a:t> MS w </a:t>
            </a:r>
            <a:r>
              <a:rPr dirty="0" err="1"/>
              <a:t>analizie</a:t>
            </a:r>
            <a:r>
              <a:rPr dirty="0"/>
              <a:t> </a:t>
            </a:r>
            <a:r>
              <a:rPr dirty="0" err="1"/>
              <a:t>związków</a:t>
            </a:r>
            <a:r>
              <a:rPr dirty="0"/>
              <a:t> </a:t>
            </a:r>
            <a:r>
              <a:rPr dirty="0" err="1"/>
              <a:t>organicznych</a:t>
            </a:r>
            <a:endParaRPr dirty="0"/>
          </a:p>
          <a:p>
            <a:r>
              <a:rPr dirty="0"/>
              <a:t> </a:t>
            </a:r>
            <a:r>
              <a:rPr dirty="0" err="1"/>
              <a:t>Ćwiczenia</a:t>
            </a:r>
            <a:r>
              <a:rPr dirty="0"/>
              <a:t> </a:t>
            </a:r>
            <a:r>
              <a:rPr dirty="0" err="1"/>
              <a:t>praktyczne</a:t>
            </a:r>
            <a:r>
              <a:rPr dirty="0"/>
              <a:t> z </a:t>
            </a:r>
            <a:r>
              <a:rPr lang="pl-PL" dirty="0"/>
              <a:t>wykonywaniem analiz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905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>
          <a:xfrm>
            <a:off x="-1" y="1001081"/>
            <a:ext cx="10691813" cy="1161992"/>
          </a:xfrm>
        </p:spPr>
        <p:txBody>
          <a:bodyPr/>
          <a:lstStyle/>
          <a:p>
            <a:pPr algn="ctr" eaLnBrk="1" hangingPunct="1"/>
            <a:r>
              <a:rPr lang="pl-PL" altLang="pl-PL" sz="280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CZYM JEST SPEKTROMETRIA MAS?</a:t>
            </a:r>
          </a:p>
        </p:txBody>
      </p:sp>
      <p:sp>
        <p:nvSpPr>
          <p:cNvPr id="7171" name="pole tekstowe 46"/>
          <p:cNvSpPr txBox="1">
            <a:spLocks noChangeArrowheads="1"/>
          </p:cNvSpPr>
          <p:nvPr/>
        </p:nvSpPr>
        <p:spPr bwMode="auto">
          <a:xfrm>
            <a:off x="451061" y="2320850"/>
            <a:ext cx="9904776" cy="178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339" b="1" dirty="0">
                <a:solidFill>
                  <a:srgbClr val="C00000"/>
                </a:solidFill>
                <a:latin typeface="Arial" panose="020B0604020202020204" pitchFamily="34" charset="0"/>
              </a:rPr>
              <a:t>SPEKTROMETRIA MAS (ANG. </a:t>
            </a:r>
            <a:r>
              <a:rPr lang="pl-PL" altLang="pl-PL" sz="2339" b="1" i="1" dirty="0">
                <a:solidFill>
                  <a:srgbClr val="C00000"/>
                </a:solidFill>
                <a:latin typeface="Arial" panose="020B0604020202020204" pitchFamily="34" charset="0"/>
              </a:rPr>
              <a:t>MASS SPECTROMETRY</a:t>
            </a:r>
            <a:r>
              <a:rPr lang="pl-PL" altLang="pl-PL" sz="2339" b="1" dirty="0">
                <a:solidFill>
                  <a:srgbClr val="C00000"/>
                </a:solidFill>
                <a:latin typeface="Arial" panose="020B0604020202020204" pitchFamily="34" charset="0"/>
              </a:rPr>
              <a:t>, MS)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339" b="1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105" b="1" dirty="0">
                <a:latin typeface="Arial" panose="020B0604020202020204" pitchFamily="34" charset="0"/>
              </a:rPr>
              <a:t>METODA ANALITYCZNA UMOŻLIWIAJĄCA IDENTYFIKACJĘ ZJONIZOWANYCH SUBSTANCJI, PRZEZ OKREŚLENIE WARTOŚCI STOSUNKU MASY DO ŁADUNKU ELEKTRYCZNEGO (</a:t>
            </a:r>
            <a:r>
              <a:rPr lang="pl-PL" altLang="pl-PL" sz="2105" b="1" i="1" dirty="0">
                <a:latin typeface="Arial" panose="020B0604020202020204" pitchFamily="34" charset="0"/>
              </a:rPr>
              <a:t>m/z</a:t>
            </a:r>
            <a:r>
              <a:rPr lang="pl-PL" altLang="pl-PL" sz="2105" b="1" dirty="0">
                <a:latin typeface="Arial" panose="020B0604020202020204" pitchFamily="34" charset="0"/>
              </a:rPr>
              <a:t>) DANEGO JONU </a:t>
            </a:r>
            <a:endParaRPr lang="pl-PL" altLang="pl-PL" sz="2105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pole tekstowe 47"/>
          <p:cNvSpPr txBox="1">
            <a:spLocks noChangeArrowheads="1"/>
          </p:cNvSpPr>
          <p:nvPr/>
        </p:nvSpPr>
        <p:spPr bwMode="auto">
          <a:xfrm>
            <a:off x="4820598" y="4108389"/>
            <a:ext cx="768159" cy="59618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3274" i="1">
                <a:latin typeface="Times New Roman" panose="02020603050405020304" pitchFamily="18" charset="0"/>
                <a:cs typeface="Times New Roman" panose="02020603050405020304" pitchFamily="18" charset="0"/>
              </a:rPr>
              <a:t>m/z</a:t>
            </a:r>
          </a:p>
        </p:txBody>
      </p:sp>
      <p:sp>
        <p:nvSpPr>
          <p:cNvPr id="49" name="pole tekstowe 48"/>
          <p:cNvSpPr txBox="1">
            <a:spLocks noChangeArrowheads="1"/>
          </p:cNvSpPr>
          <p:nvPr/>
        </p:nvSpPr>
        <p:spPr bwMode="auto">
          <a:xfrm>
            <a:off x="196759" y="4977098"/>
            <a:ext cx="10298294" cy="174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339" b="1">
                <a:solidFill>
                  <a:srgbClr val="C00000"/>
                </a:solidFill>
                <a:latin typeface="Arial" panose="020B0604020202020204" pitchFamily="34" charset="0"/>
              </a:rPr>
              <a:t>IDEA SPEKTROMETRII MAS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105" b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105" b="1">
                <a:latin typeface="Arial" panose="020B0604020202020204" pitchFamily="34" charset="0"/>
              </a:rPr>
              <a:t>JONIZACJA PRÓBKI (METODA JONIZACJI)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105" b="1">
                <a:latin typeface="Arial" panose="020B0604020202020204" pitchFamily="34" charset="0"/>
                <a:cs typeface="Times New Roman" panose="02020603050405020304" pitchFamily="18" charset="0"/>
              </a:rPr>
              <a:t>ROZDZIAŁ JONÓW W ZALEŻNOŚCI STOSUNKU </a:t>
            </a:r>
            <a:r>
              <a:rPr lang="pl-PL" altLang="pl-PL" sz="2105" b="1" i="1">
                <a:latin typeface="Arial" panose="020B0604020202020204" pitchFamily="34" charset="0"/>
                <a:cs typeface="Times New Roman" panose="02020603050405020304" pitchFamily="18" charset="0"/>
              </a:rPr>
              <a:t>m/z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105" b="1">
                <a:latin typeface="Arial" panose="020B0604020202020204" pitchFamily="34" charset="0"/>
                <a:cs typeface="Times New Roman" panose="02020603050405020304" pitchFamily="18" charset="0"/>
              </a:rPr>
              <a:t>REJESTRACJA WIDMA MASOWEGO</a:t>
            </a:r>
          </a:p>
        </p:txBody>
      </p:sp>
    </p:spTree>
    <p:extLst>
      <p:ext uri="{BB962C8B-B14F-4D97-AF65-F5344CB8AC3E}">
        <p14:creationId xmlns:p14="http://schemas.microsoft.com/office/powerpoint/2010/main" val="923310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-1" y="1001081"/>
            <a:ext cx="10691813" cy="1161992"/>
          </a:xfrm>
        </p:spPr>
        <p:txBody>
          <a:bodyPr/>
          <a:lstStyle/>
          <a:p>
            <a:pPr algn="ctr" eaLnBrk="1" hangingPunct="1"/>
            <a:r>
              <a:rPr lang="pl-PL" altLang="pl-PL" sz="2806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TO JEST SPEKTROMETRIA MAS?</a:t>
            </a:r>
          </a:p>
        </p:txBody>
      </p:sp>
      <p:grpSp>
        <p:nvGrpSpPr>
          <p:cNvPr id="47" name="Grupa 46"/>
          <p:cNvGrpSpPr>
            <a:grpSpLocks/>
          </p:cNvGrpSpPr>
          <p:nvPr/>
        </p:nvGrpSpPr>
        <p:grpSpPr bwMode="auto">
          <a:xfrm>
            <a:off x="1900767" y="4045277"/>
            <a:ext cx="6934497" cy="2451599"/>
            <a:chOff x="1030516" y="2191657"/>
            <a:chExt cx="6985737" cy="4335725"/>
          </a:xfrm>
        </p:grpSpPr>
        <p:grpSp>
          <p:nvGrpSpPr>
            <p:cNvPr id="9230" name="Grupa 15"/>
            <p:cNvGrpSpPr>
              <a:grpSpLocks/>
            </p:cNvGrpSpPr>
            <p:nvPr/>
          </p:nvGrpSpPr>
          <p:grpSpPr bwMode="auto">
            <a:xfrm>
              <a:off x="1030516" y="2191657"/>
              <a:ext cx="6985737" cy="4335725"/>
              <a:chOff x="740229" y="2191657"/>
              <a:chExt cx="6985737" cy="4335725"/>
            </a:xfrm>
          </p:grpSpPr>
          <p:cxnSp>
            <p:nvCxnSpPr>
              <p:cNvPr id="53" name="Łącznik prosty 5"/>
              <p:cNvCxnSpPr/>
              <p:nvPr/>
            </p:nvCxnSpPr>
            <p:spPr>
              <a:xfrm>
                <a:off x="1175924" y="5792860"/>
                <a:ext cx="6314764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7"/>
              <p:cNvCxnSpPr/>
              <p:nvPr/>
            </p:nvCxnSpPr>
            <p:spPr>
              <a:xfrm flipV="1">
                <a:off x="1276900" y="2306553"/>
                <a:ext cx="0" cy="358479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237" name="pole tekstowe 8"/>
              <p:cNvSpPr txBox="1">
                <a:spLocks noChangeArrowheads="1"/>
              </p:cNvSpPr>
              <p:nvPr/>
            </p:nvSpPr>
            <p:spPr bwMode="auto">
              <a:xfrm>
                <a:off x="7112001" y="5791200"/>
                <a:ext cx="613965" cy="736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2105" i="1"/>
                  <a:t>m/z</a:t>
                </a:r>
              </a:p>
            </p:txBody>
          </p:sp>
          <p:sp>
            <p:nvSpPr>
              <p:cNvPr id="9238" name="pole tekstowe 9"/>
              <p:cNvSpPr txBox="1">
                <a:spLocks noChangeArrowheads="1"/>
              </p:cNvSpPr>
              <p:nvPr/>
            </p:nvSpPr>
            <p:spPr bwMode="auto">
              <a:xfrm>
                <a:off x="740229" y="2191657"/>
                <a:ext cx="551568" cy="736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2105" i="1"/>
                  <a:t>Int.</a:t>
                </a:r>
              </a:p>
            </p:txBody>
          </p:sp>
        </p:grpSp>
        <p:cxnSp>
          <p:nvCxnSpPr>
            <p:cNvPr id="49" name="Łącznik prosty 11"/>
            <p:cNvCxnSpPr/>
            <p:nvPr/>
          </p:nvCxnSpPr>
          <p:spPr>
            <a:xfrm flipH="1" flipV="1">
              <a:off x="2627439" y="3485070"/>
              <a:ext cx="0" cy="229137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Łącznik prosty 12"/>
            <p:cNvCxnSpPr/>
            <p:nvPr/>
          </p:nvCxnSpPr>
          <p:spPr>
            <a:xfrm flipH="1" flipV="1">
              <a:off x="4703065" y="2539631"/>
              <a:ext cx="0" cy="324994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Łącznik prosty 13"/>
            <p:cNvCxnSpPr/>
            <p:nvPr/>
          </p:nvCxnSpPr>
          <p:spPr>
            <a:xfrm flipH="1" flipV="1">
              <a:off x="3453949" y="4702979"/>
              <a:ext cx="0" cy="108003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Łącznik prosty 14"/>
            <p:cNvCxnSpPr/>
            <p:nvPr/>
          </p:nvCxnSpPr>
          <p:spPr>
            <a:xfrm flipH="1" flipV="1">
              <a:off x="6473892" y="4702979"/>
              <a:ext cx="0" cy="108003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220" name="Grupa 22"/>
          <p:cNvGrpSpPr>
            <a:grpSpLocks/>
          </p:cNvGrpSpPr>
          <p:nvPr/>
        </p:nvGrpSpPr>
        <p:grpSpPr bwMode="auto">
          <a:xfrm>
            <a:off x="15197" y="2465636"/>
            <a:ext cx="10633432" cy="1064137"/>
            <a:chOff x="-930798" y="2780929"/>
            <a:chExt cx="10187568" cy="1083437"/>
          </a:xfrm>
        </p:grpSpPr>
        <p:sp>
          <p:nvSpPr>
            <p:cNvPr id="58" name="pole tekstowe 57"/>
            <p:cNvSpPr txBox="1"/>
            <p:nvPr/>
          </p:nvSpPr>
          <p:spPr>
            <a:xfrm>
              <a:off x="-930798" y="2780929"/>
              <a:ext cx="2136957" cy="1083437"/>
            </a:xfrm>
            <a:prstGeom prst="rect">
              <a:avLst/>
            </a:prstGeom>
            <a:ln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sz="2105" b="1" dirty="0">
                  <a:solidFill>
                    <a:srgbClr val="0070C0"/>
                  </a:solidFill>
                </a:rPr>
                <a:t>UKŁAD </a:t>
              </a:r>
            </a:p>
            <a:p>
              <a:pPr algn="ctr">
                <a:defRPr/>
              </a:pPr>
              <a:r>
                <a:rPr lang="pl-PL" sz="2105" b="1" dirty="0">
                  <a:solidFill>
                    <a:srgbClr val="0070C0"/>
                  </a:solidFill>
                </a:rPr>
                <a:t>WPROWADZANIA </a:t>
              </a:r>
            </a:p>
            <a:p>
              <a:pPr algn="ctr">
                <a:defRPr/>
              </a:pPr>
              <a:r>
                <a:rPr lang="pl-PL" sz="2105" b="1" dirty="0">
                  <a:solidFill>
                    <a:srgbClr val="0070C0"/>
                  </a:solidFill>
                </a:rPr>
                <a:t>PRÓBKI</a:t>
              </a:r>
            </a:p>
          </p:txBody>
        </p:sp>
        <p:sp>
          <p:nvSpPr>
            <p:cNvPr id="59" name="pole tekstowe 58"/>
            <p:cNvSpPr txBox="1"/>
            <p:nvPr/>
          </p:nvSpPr>
          <p:spPr>
            <a:xfrm>
              <a:off x="1788474" y="2926451"/>
              <a:ext cx="1126592" cy="753628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sz="2105" b="1" dirty="0">
                  <a:solidFill>
                    <a:srgbClr val="FF0000"/>
                  </a:solidFill>
                </a:rPr>
                <a:t>ŹRÓDŁO </a:t>
              </a:r>
            </a:p>
            <a:p>
              <a:pPr algn="ctr">
                <a:defRPr/>
              </a:pPr>
              <a:r>
                <a:rPr lang="pl-PL" sz="2105" b="1" dirty="0">
                  <a:solidFill>
                    <a:srgbClr val="FF0000"/>
                  </a:solidFill>
                </a:rPr>
                <a:t>JONÓW</a:t>
              </a:r>
            </a:p>
          </p:txBody>
        </p:sp>
        <p:sp>
          <p:nvSpPr>
            <p:cNvPr id="60" name="pole tekstowe 59"/>
            <p:cNvSpPr txBox="1"/>
            <p:nvPr/>
          </p:nvSpPr>
          <p:spPr>
            <a:xfrm>
              <a:off x="3580847" y="3060632"/>
              <a:ext cx="1537877" cy="423818"/>
            </a:xfrm>
            <a:prstGeom prst="rect">
              <a:avLst/>
            </a:prstGeom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sz="2105" b="1" dirty="0">
                  <a:solidFill>
                    <a:srgbClr val="00B050"/>
                  </a:solidFill>
                </a:rPr>
                <a:t>ANALIZATOR</a:t>
              </a:r>
            </a:p>
          </p:txBody>
        </p:sp>
        <p:sp>
          <p:nvSpPr>
            <p:cNvPr id="61" name="pole tekstowe 60"/>
            <p:cNvSpPr txBox="1"/>
            <p:nvPr/>
          </p:nvSpPr>
          <p:spPr>
            <a:xfrm>
              <a:off x="5739555" y="3060632"/>
              <a:ext cx="1301858" cy="423818"/>
            </a:xfrm>
            <a:prstGeom prst="rect">
              <a:avLst/>
            </a:prstGeom>
            <a:ln>
              <a:solidFill>
                <a:srgbClr val="7030A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sz="2105" b="1" dirty="0">
                  <a:solidFill>
                    <a:srgbClr val="7030A0"/>
                  </a:solidFill>
                </a:rPr>
                <a:t>DETEKTOR</a:t>
              </a:r>
            </a:p>
          </p:txBody>
        </p:sp>
        <p:sp>
          <p:nvSpPr>
            <p:cNvPr id="104" name="pole tekstowe 103"/>
            <p:cNvSpPr txBox="1"/>
            <p:nvPr/>
          </p:nvSpPr>
          <p:spPr>
            <a:xfrm>
              <a:off x="7626931" y="3060632"/>
              <a:ext cx="1629839" cy="423818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sz="2105" b="1" dirty="0">
                  <a:solidFill>
                    <a:srgbClr val="002060"/>
                  </a:solidFill>
                </a:rPr>
                <a:t>REJESTRATOR</a:t>
              </a:r>
            </a:p>
          </p:txBody>
        </p:sp>
        <p:cxnSp>
          <p:nvCxnSpPr>
            <p:cNvPr id="105" name="Łącznik prosty ze strzałką 104"/>
            <p:cNvCxnSpPr/>
            <p:nvPr/>
          </p:nvCxnSpPr>
          <p:spPr>
            <a:xfrm rot="16200000">
              <a:off x="3240074" y="2988529"/>
              <a:ext cx="0" cy="5032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Łącznik prosty ze strzałką 105"/>
            <p:cNvCxnSpPr/>
            <p:nvPr/>
          </p:nvCxnSpPr>
          <p:spPr>
            <a:xfrm rot="16200000">
              <a:off x="5436379" y="2988530"/>
              <a:ext cx="0" cy="5032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Łącznik prosty ze strzałką 106"/>
            <p:cNvCxnSpPr/>
            <p:nvPr/>
          </p:nvCxnSpPr>
          <p:spPr>
            <a:xfrm rot="16200000">
              <a:off x="7344588" y="2988529"/>
              <a:ext cx="0" cy="5032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Łącznik prosty ze strzałką 107"/>
            <p:cNvCxnSpPr/>
            <p:nvPr/>
          </p:nvCxnSpPr>
          <p:spPr>
            <a:xfrm rot="16200000">
              <a:off x="1476804" y="2987640"/>
              <a:ext cx="0" cy="5050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3170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-1" y="1001081"/>
            <a:ext cx="10691813" cy="1161992"/>
          </a:xfrm>
        </p:spPr>
        <p:txBody>
          <a:bodyPr/>
          <a:lstStyle/>
          <a:p>
            <a:pPr algn="ctr" eaLnBrk="1" hangingPunct="1"/>
            <a:r>
              <a:rPr lang="pl-PL" altLang="pl-PL" sz="2806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METODĄ SPEKTROMETRII MAS</a:t>
            </a:r>
          </a:p>
        </p:txBody>
      </p:sp>
      <p:sp>
        <p:nvSpPr>
          <p:cNvPr id="18435" name="pole tekstowe 35"/>
          <p:cNvSpPr txBox="1">
            <a:spLocks noChangeArrowheads="1"/>
          </p:cNvSpPr>
          <p:nvPr/>
        </p:nvSpPr>
        <p:spPr bwMode="auto">
          <a:xfrm>
            <a:off x="3109205" y="2753349"/>
            <a:ext cx="4473404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71" b="1">
                <a:solidFill>
                  <a:srgbClr val="C00000"/>
                </a:solidFill>
                <a:latin typeface="Arial" panose="020B0604020202020204" pitchFamily="34" charset="0"/>
              </a:rPr>
              <a:t>JONY NIEPARZYSTOELEKTRONOWE</a:t>
            </a:r>
          </a:p>
        </p:txBody>
      </p:sp>
      <p:grpSp>
        <p:nvGrpSpPr>
          <p:cNvPr id="18436" name="Grupa 4"/>
          <p:cNvGrpSpPr>
            <a:grpSpLocks/>
          </p:cNvGrpSpPr>
          <p:nvPr/>
        </p:nvGrpSpPr>
        <p:grpSpPr bwMode="auto">
          <a:xfrm>
            <a:off x="2639541" y="3495835"/>
            <a:ext cx="5458934" cy="1345019"/>
            <a:chOff x="2258008" y="1676029"/>
            <a:chExt cx="4668851" cy="1150424"/>
          </a:xfrm>
        </p:grpSpPr>
        <p:grpSp>
          <p:nvGrpSpPr>
            <p:cNvPr id="18438" name="Grupa 1"/>
            <p:cNvGrpSpPr>
              <a:grpSpLocks/>
            </p:cNvGrpSpPr>
            <p:nvPr/>
          </p:nvGrpSpPr>
          <p:grpSpPr bwMode="auto">
            <a:xfrm>
              <a:off x="2575657" y="1676029"/>
              <a:ext cx="1863295" cy="1150424"/>
              <a:chOff x="2432597" y="1750669"/>
              <a:chExt cx="1863295" cy="1150424"/>
            </a:xfrm>
          </p:grpSpPr>
          <p:sp>
            <p:nvSpPr>
              <p:cNvPr id="24" name="Oval 3"/>
              <p:cNvSpPr>
                <a:spLocks noChangeArrowheads="1"/>
              </p:cNvSpPr>
              <p:nvPr/>
            </p:nvSpPr>
            <p:spPr bwMode="auto">
              <a:xfrm>
                <a:off x="2895930" y="1750669"/>
                <a:ext cx="936625" cy="817563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pl-PL" sz="7016" dirty="0">
                    <a:latin typeface="Arial" charset="0"/>
                    <a:cs typeface="Arial" charset="0"/>
                  </a:rPr>
                  <a:t>+</a:t>
                </a:r>
                <a:r>
                  <a:rPr lang="pl-PL" sz="10290" baseline="30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18449" name="pole tekstowe 25"/>
              <p:cNvSpPr txBox="1">
                <a:spLocks noChangeArrowheads="1"/>
              </p:cNvSpPr>
              <p:nvPr/>
            </p:nvSpPr>
            <p:spPr bwMode="auto">
              <a:xfrm>
                <a:off x="2432597" y="2575872"/>
                <a:ext cx="1863295" cy="325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1871">
                    <a:latin typeface="Arial" panose="020B0604020202020204" pitchFamily="34" charset="0"/>
                  </a:rPr>
                  <a:t>KATIONORODNIK</a:t>
                </a:r>
              </a:p>
            </p:txBody>
          </p:sp>
        </p:grpSp>
        <p:grpSp>
          <p:nvGrpSpPr>
            <p:cNvPr id="18439" name="Grupa 2"/>
            <p:cNvGrpSpPr>
              <a:grpSpLocks/>
            </p:cNvGrpSpPr>
            <p:nvPr/>
          </p:nvGrpSpPr>
          <p:grpSpPr bwMode="auto">
            <a:xfrm>
              <a:off x="4839251" y="1705446"/>
              <a:ext cx="1764747" cy="1119587"/>
              <a:chOff x="4696191" y="1780086"/>
              <a:chExt cx="1764747" cy="1119587"/>
            </a:xfrm>
          </p:grpSpPr>
          <p:sp>
            <p:nvSpPr>
              <p:cNvPr id="27" name="Oval 3"/>
              <p:cNvSpPr>
                <a:spLocks noChangeArrowheads="1"/>
              </p:cNvSpPr>
              <p:nvPr/>
            </p:nvSpPr>
            <p:spPr bwMode="auto">
              <a:xfrm>
                <a:off x="5107132" y="1780086"/>
                <a:ext cx="936625" cy="817563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pl-PL" sz="7016" dirty="0">
                    <a:latin typeface="Arial" charset="0"/>
                    <a:cs typeface="Arial" charset="0"/>
                  </a:rPr>
                  <a:t>-</a:t>
                </a:r>
                <a:r>
                  <a:rPr lang="pl-PL" sz="10290" baseline="30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18445" name="pole tekstowe 27"/>
              <p:cNvSpPr txBox="1">
                <a:spLocks noChangeArrowheads="1"/>
              </p:cNvSpPr>
              <p:nvPr/>
            </p:nvSpPr>
            <p:spPr bwMode="auto">
              <a:xfrm>
                <a:off x="4696191" y="2574452"/>
                <a:ext cx="1764747" cy="325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1871">
                    <a:latin typeface="Arial" panose="020B0604020202020204" pitchFamily="34" charset="0"/>
                  </a:rPr>
                  <a:t>ANIONORODNIK</a:t>
                </a:r>
              </a:p>
            </p:txBody>
          </p:sp>
        </p:grpSp>
        <p:sp>
          <p:nvSpPr>
            <p:cNvPr id="18440" name="pole tekstowe 3"/>
            <p:cNvSpPr txBox="1">
              <a:spLocks noChangeArrowheads="1"/>
            </p:cNvSpPr>
            <p:nvPr/>
          </p:nvSpPr>
          <p:spPr bwMode="auto">
            <a:xfrm>
              <a:off x="2258008" y="1900144"/>
              <a:ext cx="493833" cy="356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2105">
                  <a:latin typeface="Arial" panose="020B0604020202020204" pitchFamily="34" charset="0"/>
                </a:rPr>
                <a:t>M</a:t>
              </a:r>
              <a:r>
                <a:rPr lang="pl-PL" altLang="pl-PL" sz="2105" baseline="30000">
                  <a:latin typeface="Arial" panose="020B0604020202020204" pitchFamily="34" charset="0"/>
                </a:rPr>
                <a:t>+•</a:t>
              </a:r>
            </a:p>
          </p:txBody>
        </p:sp>
        <p:sp>
          <p:nvSpPr>
            <p:cNvPr id="18441" name="pole tekstowe 17"/>
            <p:cNvSpPr txBox="1">
              <a:spLocks noChangeArrowheads="1"/>
            </p:cNvSpPr>
            <p:nvPr/>
          </p:nvSpPr>
          <p:spPr bwMode="auto">
            <a:xfrm>
              <a:off x="6472784" y="1900144"/>
              <a:ext cx="454075" cy="356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2105">
                  <a:latin typeface="Arial" panose="020B0604020202020204" pitchFamily="34" charset="0"/>
                </a:rPr>
                <a:t>M</a:t>
              </a:r>
              <a:r>
                <a:rPr lang="pl-PL" altLang="pl-PL" sz="2105" baseline="30000">
                  <a:latin typeface="Arial" panose="020B0604020202020204" pitchFamily="34" charset="0"/>
                </a:rPr>
                <a:t>-•</a:t>
              </a:r>
            </a:p>
          </p:txBody>
        </p:sp>
      </p:grp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-176342" y="5539531"/>
            <a:ext cx="11044495" cy="95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71" b="1">
                <a:latin typeface="Arial" panose="020B0604020202020204" pitchFamily="34" charset="0"/>
              </a:rPr>
              <a:t>JONY MOLEKULARNE </a:t>
            </a:r>
            <a:r>
              <a:rPr lang="pl-PL" altLang="pl-PL" sz="1871">
                <a:latin typeface="Arial" panose="020B0604020202020204" pitchFamily="34" charset="0"/>
              </a:rPr>
              <a:t>– JON POWSTAŁY PO WYBICIU ELEKTRONU Z ORBITALU WALENCYJNEGO CZĄSTECZKI. JEGO MASA RÓŻNI SIĘ OD MASY BADANEJ CZĄSTECZKI </a:t>
            </a:r>
            <a:br>
              <a:rPr lang="pl-PL" altLang="pl-PL" sz="1871">
                <a:latin typeface="Arial" panose="020B0604020202020204" pitchFamily="34" charset="0"/>
              </a:rPr>
            </a:br>
            <a:r>
              <a:rPr lang="pl-PL" altLang="pl-PL" sz="1871">
                <a:latin typeface="Arial" panose="020B0604020202020204" pitchFamily="34" charset="0"/>
              </a:rPr>
              <a:t>O MASĘ WYBITEGO ELEKTRONU</a:t>
            </a:r>
          </a:p>
        </p:txBody>
      </p:sp>
    </p:spTree>
    <p:extLst>
      <p:ext uri="{BB962C8B-B14F-4D97-AF65-F5344CB8AC3E}">
        <p14:creationId xmlns:p14="http://schemas.microsoft.com/office/powerpoint/2010/main" val="3155170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Techniki jonizacji – przegląd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EI (Electron Ionization): bombardowanie elektronami, klasyczna metoda dla związków lotnych</a:t>
            </a:r>
          </a:p>
          <a:p>
            <a:r>
              <a:t>• CI (Chemical Ionization): łagodniejsza, mniej fragmentacji</a:t>
            </a:r>
          </a:p>
          <a:p>
            <a:r>
              <a:t>• ESI (Electrospray Ionization): jonizacja elektrosprejem – dla roztworów i biomolekuł</a:t>
            </a:r>
          </a:p>
          <a:p>
            <a:r>
              <a:t>• MALDI: jonizacja wspomagana matrycą – dla dużych cząsteczek (np. białek)</a:t>
            </a:r>
          </a:p>
          <a:p>
            <a:r>
              <a:t>• APCI, DESI, DART – nowoczesne metody jonizacji w analizie środowiskowej i biologicznej</a:t>
            </a:r>
          </a:p>
        </p:txBody>
      </p:sp>
    </p:spTree>
    <p:extLst>
      <p:ext uri="{BB962C8B-B14F-4D97-AF65-F5344CB8AC3E}">
        <p14:creationId xmlns:p14="http://schemas.microsoft.com/office/powerpoint/2010/main" val="369094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xfrm>
            <a:off x="-1" y="1001081"/>
            <a:ext cx="10691813" cy="1161992"/>
          </a:xfrm>
        </p:spPr>
        <p:txBody>
          <a:bodyPr/>
          <a:lstStyle/>
          <a:p>
            <a:pPr algn="ctr" eaLnBrk="1" hangingPunct="1"/>
            <a:r>
              <a:rPr lang="pl-PL" altLang="pl-PL" sz="2806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METODĄ SPEKTROMETRII MAS</a:t>
            </a:r>
          </a:p>
        </p:txBody>
      </p:sp>
      <p:sp>
        <p:nvSpPr>
          <p:cNvPr id="19459" name="pole tekstowe 35"/>
          <p:cNvSpPr txBox="1">
            <a:spLocks noChangeArrowheads="1"/>
          </p:cNvSpPr>
          <p:nvPr/>
        </p:nvSpPr>
        <p:spPr bwMode="auto">
          <a:xfrm>
            <a:off x="3309580" y="2274445"/>
            <a:ext cx="4072653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71" b="1">
                <a:solidFill>
                  <a:srgbClr val="0070C0"/>
                </a:solidFill>
                <a:latin typeface="Arial" panose="020B0604020202020204" pitchFamily="34" charset="0"/>
              </a:rPr>
              <a:t>JONY PARZYSTOELEKTRONOWE</a:t>
            </a:r>
          </a:p>
        </p:txBody>
      </p:sp>
      <p:grpSp>
        <p:nvGrpSpPr>
          <p:cNvPr id="19460" name="Grupa 9"/>
          <p:cNvGrpSpPr>
            <a:grpSpLocks/>
          </p:cNvGrpSpPr>
          <p:nvPr/>
        </p:nvGrpSpPr>
        <p:grpSpPr bwMode="auto">
          <a:xfrm>
            <a:off x="501179" y="3215547"/>
            <a:ext cx="9930763" cy="1634720"/>
            <a:chOff x="429151" y="2089148"/>
            <a:chExt cx="8493017" cy="1398468"/>
          </a:xfrm>
        </p:grpSpPr>
        <p:grpSp>
          <p:nvGrpSpPr>
            <p:cNvPr id="19463" name="Grupa 6"/>
            <p:cNvGrpSpPr>
              <a:grpSpLocks/>
            </p:cNvGrpSpPr>
            <p:nvPr/>
          </p:nvGrpSpPr>
          <p:grpSpPr bwMode="auto">
            <a:xfrm>
              <a:off x="429151" y="2089150"/>
              <a:ext cx="1296988" cy="817563"/>
              <a:chOff x="628191" y="2089150"/>
              <a:chExt cx="1296988" cy="817563"/>
            </a:xfrm>
          </p:grpSpPr>
          <p:sp>
            <p:nvSpPr>
              <p:cNvPr id="15" name="Oval 3"/>
              <p:cNvSpPr>
                <a:spLocks noChangeArrowheads="1"/>
              </p:cNvSpPr>
              <p:nvPr/>
            </p:nvSpPr>
            <p:spPr bwMode="auto">
              <a:xfrm>
                <a:off x="628191" y="2089148"/>
                <a:ext cx="936613" cy="81779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2235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 sz="2105">
                  <a:cs typeface="Arial" charset="0"/>
                </a:endParaRPr>
              </a:p>
            </p:txBody>
          </p:sp>
          <p:sp>
            <p:nvSpPr>
              <p:cNvPr id="19482" name="Oval 5"/>
              <p:cNvSpPr>
                <a:spLocks noChangeArrowheads="1"/>
              </p:cNvSpPr>
              <p:nvPr/>
            </p:nvSpPr>
            <p:spPr bwMode="auto">
              <a:xfrm>
                <a:off x="1491791" y="2089150"/>
                <a:ext cx="433388" cy="360363"/>
              </a:xfrm>
              <a:prstGeom prst="ellipse">
                <a:avLst/>
              </a:prstGeom>
              <a:gradFill rotWithShape="1">
                <a:gsLst>
                  <a:gs pos="0">
                    <a:srgbClr val="821A00">
                      <a:alpha val="40999"/>
                    </a:srgbClr>
                  </a:gs>
                  <a:gs pos="100000">
                    <a:srgbClr val="FF3300">
                      <a:alpha val="75998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2339">
                    <a:latin typeface="Times New Roman" panose="02020603050405020304" pitchFamily="18" charset="0"/>
                  </a:rPr>
                  <a:t>H</a:t>
                </a:r>
                <a:r>
                  <a:rPr lang="pl-PL" altLang="pl-PL" sz="2339" baseline="30000">
                    <a:latin typeface="Times New Roman" panose="02020603050405020304" pitchFamily="18" charset="0"/>
                  </a:rPr>
                  <a:t>+</a:t>
                </a:r>
              </a:p>
            </p:txBody>
          </p:sp>
        </p:grpSp>
        <p:grpSp>
          <p:nvGrpSpPr>
            <p:cNvPr id="19464" name="Grupa 7"/>
            <p:cNvGrpSpPr>
              <a:grpSpLocks/>
            </p:cNvGrpSpPr>
            <p:nvPr/>
          </p:nvGrpSpPr>
          <p:grpSpPr bwMode="auto">
            <a:xfrm>
              <a:off x="2192658" y="2089150"/>
              <a:ext cx="1296988" cy="817563"/>
              <a:chOff x="2708918" y="2089150"/>
              <a:chExt cx="1296988" cy="817563"/>
            </a:xfrm>
          </p:grpSpPr>
          <p:sp>
            <p:nvSpPr>
              <p:cNvPr id="17" name="Oval 3"/>
              <p:cNvSpPr>
                <a:spLocks noChangeArrowheads="1"/>
              </p:cNvSpPr>
              <p:nvPr/>
            </p:nvSpPr>
            <p:spPr bwMode="auto">
              <a:xfrm>
                <a:off x="2709102" y="2089148"/>
                <a:ext cx="936613" cy="81779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2235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 sz="2105">
                  <a:cs typeface="Arial" charset="0"/>
                </a:endParaRPr>
              </a:p>
            </p:txBody>
          </p:sp>
          <p:sp>
            <p:nvSpPr>
              <p:cNvPr id="19480" name="Oval 5"/>
              <p:cNvSpPr>
                <a:spLocks noChangeArrowheads="1"/>
              </p:cNvSpPr>
              <p:nvPr/>
            </p:nvSpPr>
            <p:spPr bwMode="auto">
              <a:xfrm>
                <a:off x="3572518" y="2089150"/>
                <a:ext cx="433388" cy="360363"/>
              </a:xfrm>
              <a:prstGeom prst="ellipse">
                <a:avLst/>
              </a:prstGeom>
              <a:gradFill rotWithShape="1">
                <a:gsLst>
                  <a:gs pos="0">
                    <a:srgbClr val="821A00">
                      <a:alpha val="40999"/>
                    </a:srgbClr>
                  </a:gs>
                  <a:gs pos="100000">
                    <a:srgbClr val="FF3300">
                      <a:alpha val="75998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2339">
                    <a:latin typeface="Times New Roman" panose="02020603050405020304" pitchFamily="18" charset="0"/>
                  </a:rPr>
                  <a:t>Na</a:t>
                </a:r>
                <a:r>
                  <a:rPr lang="pl-PL" altLang="pl-PL" sz="2339" baseline="30000">
                    <a:latin typeface="Times New Roman" panose="02020603050405020304" pitchFamily="18" charset="0"/>
                  </a:rPr>
                  <a:t>+</a:t>
                </a:r>
              </a:p>
            </p:txBody>
          </p:sp>
        </p:grpSp>
        <p:grpSp>
          <p:nvGrpSpPr>
            <p:cNvPr id="19465" name="Grupa 8"/>
            <p:cNvGrpSpPr>
              <a:grpSpLocks/>
            </p:cNvGrpSpPr>
            <p:nvPr/>
          </p:nvGrpSpPr>
          <p:grpSpPr bwMode="auto">
            <a:xfrm>
              <a:off x="5812943" y="2089149"/>
              <a:ext cx="1296988" cy="817563"/>
              <a:chOff x="5090935" y="2089150"/>
              <a:chExt cx="1296988" cy="817563"/>
            </a:xfrm>
          </p:grpSpPr>
          <p:sp>
            <p:nvSpPr>
              <p:cNvPr id="20" name="Oval 3"/>
              <p:cNvSpPr>
                <a:spLocks noChangeArrowheads="1"/>
              </p:cNvSpPr>
              <p:nvPr/>
            </p:nvSpPr>
            <p:spPr bwMode="auto">
              <a:xfrm>
                <a:off x="5090288" y="2089149"/>
                <a:ext cx="936613" cy="81779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2235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 sz="2105">
                  <a:cs typeface="Arial" charset="0"/>
                </a:endParaRPr>
              </a:p>
            </p:txBody>
          </p:sp>
          <p:sp>
            <p:nvSpPr>
              <p:cNvPr id="19478" name="Oval 5"/>
              <p:cNvSpPr>
                <a:spLocks noChangeArrowheads="1"/>
              </p:cNvSpPr>
              <p:nvPr/>
            </p:nvSpPr>
            <p:spPr bwMode="auto">
              <a:xfrm>
                <a:off x="5954535" y="2089150"/>
                <a:ext cx="433388" cy="360363"/>
              </a:xfrm>
              <a:prstGeom prst="ellipse">
                <a:avLst/>
              </a:prstGeom>
              <a:gradFill rotWithShape="1">
                <a:gsLst>
                  <a:gs pos="0">
                    <a:srgbClr val="821A00">
                      <a:alpha val="40999"/>
                    </a:srgbClr>
                  </a:gs>
                  <a:gs pos="100000">
                    <a:srgbClr val="FF3300">
                      <a:alpha val="75998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2339" b="1">
                    <a:latin typeface="Times New Roman" panose="02020603050405020304" pitchFamily="18" charset="0"/>
                  </a:rPr>
                  <a:t>+</a:t>
                </a:r>
              </a:p>
            </p:txBody>
          </p:sp>
        </p:grpSp>
        <p:grpSp>
          <p:nvGrpSpPr>
            <p:cNvPr id="19466" name="Grupa 5"/>
            <p:cNvGrpSpPr>
              <a:grpSpLocks/>
            </p:cNvGrpSpPr>
            <p:nvPr/>
          </p:nvGrpSpPr>
          <p:grpSpPr bwMode="auto">
            <a:xfrm>
              <a:off x="7625180" y="2089148"/>
              <a:ext cx="1296988" cy="817563"/>
              <a:chOff x="7112567" y="2089150"/>
              <a:chExt cx="1296988" cy="817563"/>
            </a:xfrm>
          </p:grpSpPr>
          <p:sp>
            <p:nvSpPr>
              <p:cNvPr id="22" name="Oval 3"/>
              <p:cNvSpPr>
                <a:spLocks noChangeArrowheads="1"/>
              </p:cNvSpPr>
              <p:nvPr/>
            </p:nvSpPr>
            <p:spPr bwMode="auto">
              <a:xfrm>
                <a:off x="7112584" y="2089150"/>
                <a:ext cx="936613" cy="81779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2235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 sz="2105">
                  <a:cs typeface="Arial" charset="0"/>
                </a:endParaRPr>
              </a:p>
            </p:txBody>
          </p:sp>
          <p:sp>
            <p:nvSpPr>
              <p:cNvPr id="19476" name="Oval 5"/>
              <p:cNvSpPr>
                <a:spLocks noChangeArrowheads="1"/>
              </p:cNvSpPr>
              <p:nvPr/>
            </p:nvSpPr>
            <p:spPr bwMode="auto">
              <a:xfrm>
                <a:off x="7976167" y="2089150"/>
                <a:ext cx="433388" cy="360363"/>
              </a:xfrm>
              <a:prstGeom prst="ellipse">
                <a:avLst/>
              </a:prstGeom>
              <a:gradFill rotWithShape="1">
                <a:gsLst>
                  <a:gs pos="0">
                    <a:srgbClr val="821A00">
                      <a:alpha val="40999"/>
                    </a:srgbClr>
                  </a:gs>
                  <a:gs pos="100000">
                    <a:srgbClr val="FF3300">
                      <a:alpha val="75998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2339" b="1">
                    <a:latin typeface="Times New Roman" panose="02020603050405020304" pitchFamily="18" charset="0"/>
                  </a:rPr>
                  <a:t>-</a:t>
                </a:r>
              </a:p>
            </p:txBody>
          </p:sp>
        </p:grpSp>
        <p:grpSp>
          <p:nvGrpSpPr>
            <p:cNvPr id="19467" name="Grupa 28"/>
            <p:cNvGrpSpPr>
              <a:grpSpLocks/>
            </p:cNvGrpSpPr>
            <p:nvPr/>
          </p:nvGrpSpPr>
          <p:grpSpPr bwMode="auto">
            <a:xfrm>
              <a:off x="4021747" y="2089150"/>
              <a:ext cx="1296988" cy="817563"/>
              <a:chOff x="2708918" y="2089150"/>
              <a:chExt cx="1296988" cy="817563"/>
            </a:xfrm>
          </p:grpSpPr>
          <p:sp>
            <p:nvSpPr>
              <p:cNvPr id="30" name="Oval 3"/>
              <p:cNvSpPr>
                <a:spLocks noChangeArrowheads="1"/>
              </p:cNvSpPr>
              <p:nvPr/>
            </p:nvSpPr>
            <p:spPr bwMode="auto">
              <a:xfrm>
                <a:off x="2708789" y="2089148"/>
                <a:ext cx="936613" cy="81779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2235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 sz="2105">
                  <a:cs typeface="Arial" charset="0"/>
                </a:endParaRPr>
              </a:p>
            </p:txBody>
          </p:sp>
          <p:sp>
            <p:nvSpPr>
              <p:cNvPr id="19474" name="Oval 5"/>
              <p:cNvSpPr>
                <a:spLocks noChangeArrowheads="1"/>
              </p:cNvSpPr>
              <p:nvPr/>
            </p:nvSpPr>
            <p:spPr bwMode="auto">
              <a:xfrm>
                <a:off x="3572518" y="2089150"/>
                <a:ext cx="433388" cy="360363"/>
              </a:xfrm>
              <a:prstGeom prst="ellipse">
                <a:avLst/>
              </a:prstGeom>
              <a:gradFill rotWithShape="1">
                <a:gsLst>
                  <a:gs pos="0">
                    <a:srgbClr val="821A00">
                      <a:alpha val="40999"/>
                    </a:srgbClr>
                  </a:gs>
                  <a:gs pos="100000">
                    <a:srgbClr val="FF3300">
                      <a:alpha val="75998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2339">
                    <a:latin typeface="Times New Roman" panose="02020603050405020304" pitchFamily="18" charset="0"/>
                  </a:rPr>
                  <a:t>Cl</a:t>
                </a:r>
                <a:r>
                  <a:rPr lang="pl-PL" altLang="pl-PL" sz="2339" baseline="30000">
                    <a:latin typeface="Times New Roman" panose="02020603050405020304" pitchFamily="18" charset="0"/>
                  </a:rPr>
                  <a:t>-</a:t>
                </a:r>
              </a:p>
            </p:txBody>
          </p:sp>
        </p:grpSp>
        <p:sp>
          <p:nvSpPr>
            <p:cNvPr id="19468" name="pole tekstowe 31"/>
            <p:cNvSpPr txBox="1">
              <a:spLocks noChangeArrowheads="1"/>
            </p:cNvSpPr>
            <p:nvPr/>
          </p:nvSpPr>
          <p:spPr bwMode="auto">
            <a:xfrm>
              <a:off x="459371" y="3125521"/>
              <a:ext cx="870811" cy="356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2105">
                  <a:latin typeface="Arial" panose="020B0604020202020204" pitchFamily="34" charset="0"/>
                </a:rPr>
                <a:t>[M+H]</a:t>
              </a:r>
              <a:r>
                <a:rPr lang="pl-PL" altLang="pl-PL" sz="2105" baseline="3000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19469" name="pole tekstowe 32"/>
            <p:cNvSpPr txBox="1">
              <a:spLocks noChangeArrowheads="1"/>
            </p:cNvSpPr>
            <p:nvPr/>
          </p:nvSpPr>
          <p:spPr bwMode="auto">
            <a:xfrm>
              <a:off x="2198259" y="3131508"/>
              <a:ext cx="999679" cy="356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2105">
                  <a:latin typeface="Arial" panose="020B0604020202020204" pitchFamily="34" charset="0"/>
                </a:rPr>
                <a:t>[M+Na]</a:t>
              </a:r>
              <a:r>
                <a:rPr lang="pl-PL" altLang="pl-PL" sz="2105" baseline="3000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19470" name="pole tekstowe 33"/>
            <p:cNvSpPr txBox="1">
              <a:spLocks noChangeArrowheads="1"/>
            </p:cNvSpPr>
            <p:nvPr/>
          </p:nvSpPr>
          <p:spPr bwMode="auto">
            <a:xfrm>
              <a:off x="4021747" y="3125521"/>
              <a:ext cx="881779" cy="356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2105">
                  <a:latin typeface="Arial" panose="020B0604020202020204" pitchFamily="34" charset="0"/>
                </a:rPr>
                <a:t>[M+Cl]</a:t>
              </a:r>
              <a:r>
                <a:rPr lang="pl-PL" altLang="pl-PL" sz="2105" baseline="30000"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19471" name="pole tekstowe 34"/>
            <p:cNvSpPr txBox="1">
              <a:spLocks noChangeArrowheads="1"/>
            </p:cNvSpPr>
            <p:nvPr/>
          </p:nvSpPr>
          <p:spPr bwMode="auto">
            <a:xfrm>
              <a:off x="6082591" y="3131507"/>
              <a:ext cx="440341" cy="356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2105">
                  <a:latin typeface="Arial" panose="020B0604020202020204" pitchFamily="34" charset="0"/>
                </a:rPr>
                <a:t>M</a:t>
              </a:r>
              <a:r>
                <a:rPr lang="pl-PL" altLang="pl-PL" sz="2105" baseline="3000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19472" name="pole tekstowe 36"/>
            <p:cNvSpPr txBox="1">
              <a:spLocks noChangeArrowheads="1"/>
            </p:cNvSpPr>
            <p:nvPr/>
          </p:nvSpPr>
          <p:spPr bwMode="auto">
            <a:xfrm>
              <a:off x="7866236" y="3125521"/>
              <a:ext cx="400585" cy="356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2105">
                  <a:latin typeface="Arial" panose="020B0604020202020204" pitchFamily="34" charset="0"/>
                </a:rPr>
                <a:t>M</a:t>
              </a:r>
              <a:r>
                <a:rPr lang="pl-PL" altLang="pl-PL" sz="2105" baseline="30000">
                  <a:latin typeface="Arial" panose="020B0604020202020204" pitchFamily="34" charset="0"/>
                </a:rPr>
                <a:t>-</a:t>
              </a:r>
            </a:p>
          </p:txBody>
        </p:sp>
      </p:grpSp>
      <p:sp>
        <p:nvSpPr>
          <p:cNvPr id="38" name="pole tekstowe 37"/>
          <p:cNvSpPr txBox="1">
            <a:spLocks noChangeArrowheads="1"/>
          </p:cNvSpPr>
          <p:nvPr/>
        </p:nvSpPr>
        <p:spPr bwMode="auto">
          <a:xfrm>
            <a:off x="1395691" y="5262955"/>
            <a:ext cx="7900431" cy="66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71">
                <a:latin typeface="Arial" panose="020B0604020202020204" pitchFamily="34" charset="0"/>
              </a:rPr>
              <a:t>JONY PARZYSTOELEKTRONOWE SĄ ZWYKLE BARDZIEJ STABILNE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71">
                <a:latin typeface="Arial" panose="020B0604020202020204" pitchFamily="34" charset="0"/>
              </a:rPr>
              <a:t>NIŻ JONY NIEPARZYSTOELEKTRONOWE</a:t>
            </a:r>
          </a:p>
        </p:txBody>
      </p:sp>
      <p:sp>
        <p:nvSpPr>
          <p:cNvPr id="39" name="pole tekstowe 38"/>
          <p:cNvSpPr txBox="1">
            <a:spLocks noChangeArrowheads="1"/>
          </p:cNvSpPr>
          <p:nvPr/>
        </p:nvSpPr>
        <p:spPr bwMode="auto">
          <a:xfrm>
            <a:off x="3457184" y="6103821"/>
            <a:ext cx="3777444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71" b="1">
                <a:latin typeface="Arial" panose="020B0604020202020204" pitchFamily="34" charset="0"/>
              </a:rPr>
              <a:t>JONY PSEUDOMOLEKULARNE</a:t>
            </a:r>
          </a:p>
        </p:txBody>
      </p:sp>
    </p:spTree>
    <p:extLst>
      <p:ext uri="{BB962C8B-B14F-4D97-AF65-F5344CB8AC3E}">
        <p14:creationId xmlns:p14="http://schemas.microsoft.com/office/powerpoint/2010/main" val="710421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24"/>
          <p:cNvSpPr>
            <a:spLocks noChangeArrowheads="1"/>
          </p:cNvSpPr>
          <p:nvPr/>
        </p:nvSpPr>
        <p:spPr bwMode="auto">
          <a:xfrm>
            <a:off x="1967590" y="1087037"/>
            <a:ext cx="6801181" cy="460552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105" b="1" dirty="0">
                <a:latin typeface="Calibri" pitchFamily="34" charset="0"/>
              </a:rPr>
              <a:t>JONIZACJA POD CIŚNIENIEM ATMOSFERYCZNYM</a:t>
            </a:r>
          </a:p>
        </p:txBody>
      </p:sp>
      <p:grpSp>
        <p:nvGrpSpPr>
          <p:cNvPr id="62467" name="Grupa 1"/>
          <p:cNvGrpSpPr>
            <a:grpSpLocks/>
          </p:cNvGrpSpPr>
          <p:nvPr/>
        </p:nvGrpSpPr>
        <p:grpSpPr bwMode="auto">
          <a:xfrm>
            <a:off x="2775046" y="3083756"/>
            <a:ext cx="5286507" cy="3703153"/>
            <a:chOff x="1973942" y="1770742"/>
            <a:chExt cx="5050971" cy="4223161"/>
          </a:xfrm>
        </p:grpSpPr>
        <p:grpSp>
          <p:nvGrpSpPr>
            <p:cNvPr id="62471" name="Grupa 2"/>
            <p:cNvGrpSpPr>
              <a:grpSpLocks/>
            </p:cNvGrpSpPr>
            <p:nvPr/>
          </p:nvGrpSpPr>
          <p:grpSpPr bwMode="auto">
            <a:xfrm>
              <a:off x="1973942" y="1770742"/>
              <a:ext cx="5050971" cy="4223161"/>
              <a:chOff x="1973942" y="1770742"/>
              <a:chExt cx="5050971" cy="4223161"/>
            </a:xfrm>
          </p:grpSpPr>
          <p:grpSp>
            <p:nvGrpSpPr>
              <p:cNvPr id="62477" name="Grupa 8"/>
              <p:cNvGrpSpPr>
                <a:grpSpLocks/>
              </p:cNvGrpSpPr>
              <p:nvPr/>
            </p:nvGrpSpPr>
            <p:grpSpPr bwMode="auto">
              <a:xfrm>
                <a:off x="1973942" y="1770742"/>
                <a:ext cx="5050971" cy="4223161"/>
                <a:chOff x="1973942" y="1770742"/>
                <a:chExt cx="5050971" cy="4223161"/>
              </a:xfrm>
            </p:grpSpPr>
            <p:grpSp>
              <p:nvGrpSpPr>
                <p:cNvPr id="62480" name="Grupa 11"/>
                <p:cNvGrpSpPr>
                  <a:grpSpLocks/>
                </p:cNvGrpSpPr>
                <p:nvPr/>
              </p:nvGrpSpPr>
              <p:grpSpPr bwMode="auto">
                <a:xfrm>
                  <a:off x="1973942" y="1770742"/>
                  <a:ext cx="5050971" cy="4223161"/>
                  <a:chOff x="1973942" y="1770742"/>
                  <a:chExt cx="5050971" cy="4223161"/>
                </a:xfrm>
              </p:grpSpPr>
              <p:pic>
                <p:nvPicPr>
                  <p:cNvPr id="62488" name="Picture 2" descr="http://www.lamondlab.com/MSResource/images/lcms/ESI.jpg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638" t="16953" r="22993"/>
                  <a:stretch>
                    <a:fillRect/>
                  </a:stretch>
                </p:blipFill>
                <p:spPr bwMode="auto">
                  <a:xfrm>
                    <a:off x="1973942" y="1770742"/>
                    <a:ext cx="5050971" cy="42231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5" name="Prostokąt 94"/>
                  <p:cNvSpPr/>
                  <p:nvPr/>
                </p:nvSpPr>
                <p:spPr>
                  <a:xfrm>
                    <a:off x="3635725" y="2843996"/>
                    <a:ext cx="360024" cy="287895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pl-PL" sz="2105" kern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6" name="Prostokąt 95"/>
                  <p:cNvSpPr/>
                  <p:nvPr/>
                </p:nvSpPr>
                <p:spPr>
                  <a:xfrm>
                    <a:off x="4141177" y="2852463"/>
                    <a:ext cx="430964" cy="287895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pl-PL" sz="2105" kern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7" name="Prostokąt 96"/>
                  <p:cNvSpPr/>
                  <p:nvPr/>
                </p:nvSpPr>
                <p:spPr>
                  <a:xfrm>
                    <a:off x="2903264" y="1988779"/>
                    <a:ext cx="1583748" cy="290012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pl-PL" sz="1403" kern="0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ZJONIZOWANA CIECZ</a:t>
                    </a:r>
                  </a:p>
                </p:txBody>
              </p:sp>
              <p:sp>
                <p:nvSpPr>
                  <p:cNvPr id="98" name="Prostokąt 97"/>
                  <p:cNvSpPr/>
                  <p:nvPr/>
                </p:nvSpPr>
                <p:spPr>
                  <a:xfrm>
                    <a:off x="2855378" y="2492595"/>
                    <a:ext cx="501905" cy="287895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pl-PL" sz="2105" kern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9" name="Prostokąt 98"/>
                  <p:cNvSpPr/>
                  <p:nvPr/>
                </p:nvSpPr>
                <p:spPr>
                  <a:xfrm>
                    <a:off x="2772024" y="2492595"/>
                    <a:ext cx="70941" cy="215921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pl-PL" sz="2105" kern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00" name="Prostokąt 99"/>
                  <p:cNvSpPr/>
                  <p:nvPr/>
                </p:nvSpPr>
                <p:spPr>
                  <a:xfrm>
                    <a:off x="3130274" y="2780490"/>
                    <a:ext cx="218142" cy="71974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pl-PL" sz="2105" kern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01" name="Prostokąt 100"/>
                  <p:cNvSpPr/>
                  <p:nvPr/>
                </p:nvSpPr>
                <p:spPr>
                  <a:xfrm>
                    <a:off x="3204761" y="3599720"/>
                    <a:ext cx="863701" cy="262492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pl-PL" sz="2105" kern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02" name="Prostokąt 101"/>
                  <p:cNvSpPr/>
                  <p:nvPr/>
                </p:nvSpPr>
                <p:spPr>
                  <a:xfrm>
                    <a:off x="3096576" y="3716148"/>
                    <a:ext cx="143655" cy="215921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pl-PL" sz="2105" kern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03" name="Prostokąt 102"/>
                  <p:cNvSpPr/>
                  <p:nvPr/>
                </p:nvSpPr>
                <p:spPr>
                  <a:xfrm>
                    <a:off x="3570106" y="2784724"/>
                    <a:ext cx="810496" cy="287895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pl-PL" sz="1403" kern="0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STOŻEK</a:t>
                    </a:r>
                  </a:p>
                  <a:p>
                    <a:pPr algn="ctr">
                      <a:defRPr/>
                    </a:pPr>
                    <a:r>
                      <a:rPr lang="pl-PL" sz="1403" kern="0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TYLORA</a:t>
                    </a:r>
                  </a:p>
                </p:txBody>
              </p:sp>
            </p:grpSp>
            <p:sp>
              <p:nvSpPr>
                <p:cNvPr id="87" name="Prostokąt 86"/>
                <p:cNvSpPr/>
                <p:nvPr/>
              </p:nvSpPr>
              <p:spPr>
                <a:xfrm>
                  <a:off x="5723153" y="2160247"/>
                  <a:ext cx="432738" cy="503816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pl-PL" sz="2105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Prostokąt 87"/>
                <p:cNvSpPr/>
                <p:nvPr/>
              </p:nvSpPr>
              <p:spPr>
                <a:xfrm>
                  <a:off x="6155891" y="2420621"/>
                  <a:ext cx="46111" cy="143947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pl-PL" sz="2105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Prostokąt 88"/>
                <p:cNvSpPr/>
                <p:nvPr/>
              </p:nvSpPr>
              <p:spPr>
                <a:xfrm>
                  <a:off x="4932165" y="2636542"/>
                  <a:ext cx="792761" cy="287895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pl-PL" sz="2105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0" name="Prostokąt 89"/>
                <p:cNvSpPr/>
                <p:nvPr/>
              </p:nvSpPr>
              <p:spPr>
                <a:xfrm>
                  <a:off x="5795866" y="3862213"/>
                  <a:ext cx="360024" cy="285777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pl-PL" sz="2105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Prostokąt 90"/>
                <p:cNvSpPr/>
                <p:nvPr/>
              </p:nvSpPr>
              <p:spPr>
                <a:xfrm>
                  <a:off x="5724926" y="3788121"/>
                  <a:ext cx="70941" cy="29001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pl-PL" sz="2105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2" name="Prostokąt 91"/>
                <p:cNvSpPr/>
                <p:nvPr/>
              </p:nvSpPr>
              <p:spPr>
                <a:xfrm>
                  <a:off x="5795866" y="3788121"/>
                  <a:ext cx="72715" cy="74091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pl-PL" sz="2105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3" name="Prostokąt 92"/>
                <p:cNvSpPr/>
                <p:nvPr/>
              </p:nvSpPr>
              <p:spPr>
                <a:xfrm>
                  <a:off x="6120420" y="4004042"/>
                  <a:ext cx="53205" cy="143947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pl-PL" sz="2105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84" name="Prostokąt 83"/>
              <p:cNvSpPr/>
              <p:nvPr/>
            </p:nvSpPr>
            <p:spPr>
              <a:xfrm>
                <a:off x="2915678" y="2780490"/>
                <a:ext cx="503678" cy="4657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pl-PL" sz="2105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5" name="Prostokąt 84"/>
              <p:cNvSpPr/>
              <p:nvPr/>
            </p:nvSpPr>
            <p:spPr>
              <a:xfrm>
                <a:off x="4212118" y="4725897"/>
                <a:ext cx="1294666" cy="21592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pl-PL" sz="2105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78" name="pole tekstowe 3"/>
            <p:cNvSpPr txBox="1">
              <a:spLocks noChangeArrowheads="1"/>
            </p:cNvSpPr>
            <p:nvPr/>
          </p:nvSpPr>
          <p:spPr bwMode="auto">
            <a:xfrm>
              <a:off x="5418022" y="1927391"/>
              <a:ext cx="899345" cy="87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pl-PL" altLang="pl-PL" sz="1403" kern="0" dirty="0">
                  <a:solidFill>
                    <a:prstClr val="black"/>
                  </a:solidFill>
                </a:rPr>
                <a:t>GORĄCA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pl-PL" altLang="pl-PL" sz="1403" kern="0" dirty="0">
                  <a:solidFill>
                    <a:prstClr val="black"/>
                  </a:solidFill>
                </a:rPr>
                <a:t> KAPILARA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pl-PL" altLang="pl-PL" sz="2339" kern="0" baseline="-16000" dirty="0">
                  <a:solidFill>
                    <a:prstClr val="black"/>
                  </a:solidFill>
                </a:rPr>
                <a:t>~</a:t>
              </a:r>
              <a:r>
                <a:rPr lang="pl-PL" altLang="pl-PL" sz="1403" kern="0" baseline="-8000" dirty="0">
                  <a:solidFill>
                    <a:prstClr val="black"/>
                  </a:solidFill>
                </a:rPr>
                <a:t> </a:t>
              </a:r>
              <a:r>
                <a:rPr lang="pl-PL" altLang="pl-PL" sz="1403" kern="0" dirty="0">
                  <a:solidFill>
                    <a:prstClr val="black"/>
                  </a:solidFill>
                </a:rPr>
                <a:t>- 50V</a:t>
              </a:r>
            </a:p>
          </p:txBody>
        </p:sp>
        <p:sp>
          <p:nvSpPr>
            <p:cNvPr id="79" name="pole tekstowe 4"/>
            <p:cNvSpPr txBox="1">
              <a:spLocks noChangeArrowheads="1"/>
            </p:cNvSpPr>
            <p:nvPr/>
          </p:nvSpPr>
          <p:spPr bwMode="auto">
            <a:xfrm>
              <a:off x="2406533" y="3718265"/>
              <a:ext cx="1594684" cy="87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pl-PL" altLang="pl-PL" sz="1403" kern="0" dirty="0">
                  <a:solidFill>
                    <a:prstClr val="black"/>
                  </a:solidFill>
                </a:rPr>
                <a:t>KAPILARA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pl-PL" altLang="pl-PL" sz="1403" kern="0" dirty="0">
                  <a:solidFill>
                    <a:prstClr val="black"/>
                  </a:solidFill>
                </a:rPr>
                <a:t>WYPROWADZAJĄCA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pl-PL" altLang="pl-PL" sz="2339" kern="0" baseline="-16000" dirty="0">
                  <a:solidFill>
                    <a:prstClr val="black"/>
                  </a:solidFill>
                </a:rPr>
                <a:t>~</a:t>
              </a:r>
              <a:r>
                <a:rPr lang="pl-PL" altLang="pl-PL" sz="1403" kern="0" baseline="-8000" dirty="0">
                  <a:solidFill>
                    <a:prstClr val="black"/>
                  </a:solidFill>
                </a:rPr>
                <a:t> </a:t>
              </a:r>
              <a:r>
                <a:rPr lang="pl-PL" altLang="pl-PL" sz="1403" kern="0" dirty="0">
                  <a:solidFill>
                    <a:prstClr val="black"/>
                  </a:solidFill>
                </a:rPr>
                <a:t>+1.5 </a:t>
              </a:r>
              <a:r>
                <a:rPr lang="pl-PL" altLang="pl-PL" sz="1403" kern="0" dirty="0" err="1">
                  <a:solidFill>
                    <a:prstClr val="black"/>
                  </a:solidFill>
                </a:rPr>
                <a:t>kV</a:t>
              </a:r>
              <a:endParaRPr lang="pl-PL" altLang="pl-PL" sz="1403" kern="0" dirty="0">
                <a:solidFill>
                  <a:prstClr val="black"/>
                </a:solidFill>
              </a:endParaRPr>
            </a:p>
          </p:txBody>
        </p:sp>
        <p:sp>
          <p:nvSpPr>
            <p:cNvPr id="80" name="pole tekstowe 5"/>
            <p:cNvSpPr txBox="1">
              <a:spLocks noChangeArrowheads="1"/>
            </p:cNvSpPr>
            <p:nvPr/>
          </p:nvSpPr>
          <p:spPr bwMode="auto">
            <a:xfrm>
              <a:off x="2622964" y="2268206"/>
              <a:ext cx="966734" cy="597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pl-PL" altLang="pl-PL" sz="1403" kern="0" dirty="0">
                  <a:solidFill>
                    <a:prstClr val="black"/>
                  </a:solidFill>
                </a:rPr>
                <a:t>STRUMIEŃ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pl-PL" altLang="pl-PL" sz="1403" kern="0" dirty="0">
                  <a:solidFill>
                    <a:prstClr val="black"/>
                  </a:solidFill>
                </a:rPr>
                <a:t>AZOTU</a:t>
              </a:r>
            </a:p>
          </p:txBody>
        </p:sp>
        <p:sp>
          <p:nvSpPr>
            <p:cNvPr id="81" name="pole tekstowe 6"/>
            <p:cNvSpPr txBox="1">
              <a:spLocks noChangeArrowheads="1"/>
            </p:cNvSpPr>
            <p:nvPr/>
          </p:nvSpPr>
          <p:spPr bwMode="auto">
            <a:xfrm>
              <a:off x="3835434" y="4336392"/>
              <a:ext cx="2014337" cy="597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pl-PL" altLang="pl-PL" sz="1403" kern="0" dirty="0">
                  <a:solidFill>
                    <a:prstClr val="black"/>
                  </a:solidFill>
                </a:rPr>
                <a:t>ROZPAD KROPLI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pl-PL" altLang="pl-PL" sz="1403" kern="0" dirty="0">
                  <a:solidFill>
                    <a:prstClr val="black"/>
                  </a:solidFill>
                </a:rPr>
                <a:t>(eksplozja </a:t>
              </a:r>
              <a:r>
                <a:rPr lang="pl-PL" altLang="pl-PL" sz="1403" kern="0" dirty="0" err="1">
                  <a:solidFill>
                    <a:prstClr val="black"/>
                  </a:solidFill>
                </a:rPr>
                <a:t>coulombowska</a:t>
              </a:r>
              <a:r>
                <a:rPr lang="pl-PL" altLang="pl-PL" sz="1403" kern="0" dirty="0">
                  <a:solidFill>
                    <a:prstClr val="black"/>
                  </a:solidFill>
                </a:rPr>
                <a:t>)</a:t>
              </a:r>
            </a:p>
          </p:txBody>
        </p:sp>
        <p:sp>
          <p:nvSpPr>
            <p:cNvPr id="82" name="pole tekstowe 7"/>
            <p:cNvSpPr txBox="1">
              <a:spLocks noChangeArrowheads="1"/>
            </p:cNvSpPr>
            <p:nvPr/>
          </p:nvSpPr>
          <p:spPr bwMode="auto">
            <a:xfrm>
              <a:off x="4409059" y="2247039"/>
              <a:ext cx="1092325" cy="843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pl-PL" altLang="pl-PL" sz="1403" kern="0" dirty="0">
                  <a:solidFill>
                    <a:prstClr val="black"/>
                  </a:solidFill>
                </a:rPr>
                <a:t>TWORZENIE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pl-PL" altLang="pl-PL" sz="1403" kern="0" dirty="0">
                  <a:solidFill>
                    <a:prstClr val="black"/>
                  </a:solidFill>
                </a:rPr>
                <a:t>GAZOWYCH  </a:t>
              </a:r>
              <a:br>
                <a:rPr lang="pl-PL" altLang="pl-PL" sz="1403" kern="0" dirty="0">
                  <a:solidFill>
                    <a:prstClr val="black"/>
                  </a:solidFill>
                </a:rPr>
              </a:br>
              <a:r>
                <a:rPr lang="pl-PL" altLang="pl-PL" sz="1403" kern="0" dirty="0">
                  <a:solidFill>
                    <a:prstClr val="black"/>
                  </a:solidFill>
                </a:rPr>
                <a:t>JONÓW</a:t>
              </a:r>
            </a:p>
          </p:txBody>
        </p:sp>
      </p:grpSp>
      <p:sp>
        <p:nvSpPr>
          <p:cNvPr id="104" name="pole tekstowe 24"/>
          <p:cNvSpPr>
            <a:spLocks noChangeArrowheads="1"/>
          </p:cNvSpPr>
          <p:nvPr/>
        </p:nvSpPr>
        <p:spPr bwMode="auto">
          <a:xfrm>
            <a:off x="-96524" y="5313073"/>
            <a:ext cx="3422865" cy="153531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1403" b="1">
                <a:latin typeface="Calibri" panose="020F0502020204030204" pitchFamily="34" charset="0"/>
              </a:rPr>
              <a:t>MECHANIZM </a:t>
            </a:r>
            <a:br>
              <a:rPr lang="pl-PL" altLang="pl-PL" sz="1403" b="1">
                <a:latin typeface="Calibri" panose="020F0502020204030204" pitchFamily="34" charset="0"/>
              </a:rPr>
            </a:br>
            <a:r>
              <a:rPr lang="pl-PL" altLang="pl-PL" sz="1403" b="1">
                <a:latin typeface="Calibri" panose="020F0502020204030204" pitchFamily="34" charset="0"/>
              </a:rPr>
              <a:t>DESORPCJI JONU</a:t>
            </a:r>
            <a:br>
              <a:rPr lang="pl-PL" altLang="pl-PL" sz="1403" b="1">
                <a:latin typeface="Calibri" panose="020F0502020204030204" pitchFamily="34" charset="0"/>
              </a:rPr>
            </a:br>
            <a:r>
              <a:rPr lang="pl-PL" altLang="pl-PL" sz="1403" b="1">
                <a:latin typeface="Calibri" panose="020F0502020204030204" pitchFamily="34" charset="0"/>
              </a:rPr>
              <a:t>(IEM – </a:t>
            </a:r>
            <a:r>
              <a:rPr lang="pl-PL" altLang="pl-PL" sz="1403" b="1" i="1">
                <a:latin typeface="Calibri" panose="020F0502020204030204" pitchFamily="34" charset="0"/>
              </a:rPr>
              <a:t>ION EVAPORATION MECHANISM</a:t>
            </a:r>
            <a:r>
              <a:rPr lang="pl-PL" altLang="pl-PL" sz="1403" b="1">
                <a:latin typeface="Calibri" panose="020F0502020204030204" pitchFamily="34" charset="0"/>
              </a:rPr>
              <a:t>). JONY ZWIĄZKÓW MAŁOCZĄSTECZKOWYCH</a:t>
            </a:r>
          </a:p>
          <a:p>
            <a:pPr algn="ctr"/>
            <a:endParaRPr lang="pl-PL" altLang="pl-PL" sz="1403" b="1">
              <a:latin typeface="Calibri" panose="020F0502020204030204" pitchFamily="34" charset="0"/>
            </a:endParaRPr>
          </a:p>
        </p:txBody>
      </p:sp>
      <p:sp>
        <p:nvSpPr>
          <p:cNvPr id="105" name="pole tekstowe 24"/>
          <p:cNvSpPr>
            <a:spLocks noChangeArrowheads="1"/>
          </p:cNvSpPr>
          <p:nvPr/>
        </p:nvSpPr>
        <p:spPr bwMode="auto">
          <a:xfrm>
            <a:off x="7510255" y="5400316"/>
            <a:ext cx="3424722" cy="129645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1403" b="1">
                <a:latin typeface="Calibri" panose="020F0502020204030204" pitchFamily="34" charset="0"/>
              </a:rPr>
              <a:t>MECHANIZM </a:t>
            </a:r>
            <a:br>
              <a:rPr lang="pl-PL" altLang="pl-PL" sz="1403" b="1">
                <a:latin typeface="Calibri" panose="020F0502020204030204" pitchFamily="34" charset="0"/>
              </a:rPr>
            </a:br>
            <a:r>
              <a:rPr lang="pl-PL" altLang="pl-PL" sz="1403" b="1">
                <a:latin typeface="Calibri" panose="020F0502020204030204" pitchFamily="34" charset="0"/>
              </a:rPr>
              <a:t>POZOSTAŁOŚCI ŁADUNKU</a:t>
            </a:r>
          </a:p>
          <a:p>
            <a:pPr algn="ctr"/>
            <a:r>
              <a:rPr lang="pl-PL" altLang="pl-PL" sz="1403" b="1">
                <a:latin typeface="Calibri" panose="020F0502020204030204" pitchFamily="34" charset="0"/>
              </a:rPr>
              <a:t>(CRM – </a:t>
            </a:r>
            <a:r>
              <a:rPr lang="pl-PL" altLang="pl-PL" sz="1403" b="1" i="1">
                <a:latin typeface="Calibri" panose="020F0502020204030204" pitchFamily="34" charset="0"/>
              </a:rPr>
              <a:t>CHARGE RESIDUE MODEL</a:t>
            </a:r>
            <a:r>
              <a:rPr lang="pl-PL" altLang="pl-PL" sz="1403" b="1">
                <a:latin typeface="Calibri" panose="020F0502020204030204" pitchFamily="34" charset="0"/>
              </a:rPr>
              <a:t>).</a:t>
            </a:r>
            <a:br>
              <a:rPr lang="pl-PL" altLang="pl-PL" sz="1403" b="1">
                <a:latin typeface="Calibri" panose="020F0502020204030204" pitchFamily="34" charset="0"/>
              </a:rPr>
            </a:br>
            <a:r>
              <a:rPr lang="pl-PL" altLang="pl-PL" sz="1403" b="1">
                <a:latin typeface="Calibri" panose="020F0502020204030204" pitchFamily="34" charset="0"/>
              </a:rPr>
              <a:t>DUŻE, WIELOKROTNIE NAŁADOWANE JONY</a:t>
            </a:r>
          </a:p>
        </p:txBody>
      </p:sp>
      <p:sp>
        <p:nvSpPr>
          <p:cNvPr id="62470" name="pole tekstowe 24"/>
          <p:cNvSpPr>
            <a:spLocks noChangeArrowheads="1"/>
          </p:cNvSpPr>
          <p:nvPr/>
        </p:nvSpPr>
        <p:spPr bwMode="auto">
          <a:xfrm>
            <a:off x="929966" y="2326419"/>
            <a:ext cx="8876432" cy="117734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2105" b="1">
                <a:latin typeface="Calibri" panose="020F0502020204030204" pitchFamily="34" charset="0"/>
              </a:rPr>
              <a:t>ESI – </a:t>
            </a:r>
            <a:r>
              <a:rPr lang="pl-PL" altLang="pl-PL" sz="2105" b="1" i="1">
                <a:latin typeface="Calibri" panose="020F0502020204030204" pitchFamily="34" charset="0"/>
              </a:rPr>
              <a:t>electrospray ionization</a:t>
            </a:r>
          </a:p>
          <a:p>
            <a:pPr algn="ctr"/>
            <a:r>
              <a:rPr lang="pl-PL" altLang="pl-PL" sz="2105" b="1">
                <a:latin typeface="Calibri" panose="020F0502020204030204" pitchFamily="34" charset="0"/>
              </a:rPr>
              <a:t>Jonizacja przez elektrorozpraszanie</a:t>
            </a:r>
          </a:p>
          <a:p>
            <a:pPr algn="ctr"/>
            <a:endParaRPr lang="pl-PL" altLang="pl-PL" sz="2105" b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62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</p:bldLst>
  </p:timing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AF3C1815302C479F92812F9E3A701B" ma:contentTypeVersion="3" ma:contentTypeDescription="Utwórz nowy dokument." ma:contentTypeScope="" ma:versionID="0eaa0ae54416b16d098c6f22b82b3f29">
  <xsd:schema xmlns:xsd="http://www.w3.org/2001/XMLSchema" xmlns:xs="http://www.w3.org/2001/XMLSchema" xmlns:p="http://schemas.microsoft.com/office/2006/metadata/properties" xmlns:ns2="35e734da-bc87-470e-ab49-61f00dc98820" targetNamespace="http://schemas.microsoft.com/office/2006/metadata/properties" ma:root="true" ma:fieldsID="2e603ff945ada440e754781f7f6ae2b3" ns2:_="">
    <xsd:import namespace="35e734da-bc87-470e-ab49-61f00dc988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e734da-bc87-470e-ab49-61f00dc988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76F007-8584-43C5-B340-0D47D41E49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58B14B-CED3-4A84-B7B0-B862EE770755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73256B5-EC20-42D3-80C8-CB390D3F8B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e734da-bc87-470e-ab49-61f00dc988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162</TotalTime>
  <Words>692</Words>
  <Application>Microsoft Office PowerPoint</Application>
  <PresentationFormat>Niestandardowy</PresentationFormat>
  <Paragraphs>130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Open Sans</vt:lpstr>
      <vt:lpstr>Times New Roman</vt:lpstr>
      <vt:lpstr>Motyw pakietu Office</vt:lpstr>
      <vt:lpstr>Spektrometria mas – podstawy  i zastosowania</vt:lpstr>
      <vt:lpstr>SPEKTROMETRIA MAS - LITERATURA</vt:lpstr>
      <vt:lpstr>Cele kursu</vt:lpstr>
      <vt:lpstr>CZYM JEST SPEKTROMETRIA MAS?</vt:lpstr>
      <vt:lpstr>CO TO JEST SPEKTROMETRIA MAS?</vt:lpstr>
      <vt:lpstr>ANALIZA METODĄ SPEKTROMETRII MAS</vt:lpstr>
      <vt:lpstr>Techniki jonizacji – przegląd</vt:lpstr>
      <vt:lpstr>ANALIZA METODĄ SPEKTROMETRII MAS</vt:lpstr>
      <vt:lpstr>Prezentacja programu PowerPoint</vt:lpstr>
      <vt:lpstr>Fragmentacja jonów w spektrometrii mas</vt:lpstr>
      <vt:lpstr>Fragmentacja jonów w spektrometrii mas</vt:lpstr>
      <vt:lpstr>Interpretacja widm masowych</vt:lpstr>
      <vt:lpstr>Rodzaje analizatorów mas</vt:lpstr>
      <vt:lpstr>Sprzężenie z chromatografią (GC-MS, LC-MS)</vt:lpstr>
      <vt:lpstr>Zastosowanie spektrometrii mas</vt:lpstr>
      <vt:lpstr>Zajęcia praktyczne przy spektrometrze masowym</vt:lpstr>
      <vt:lpstr>Podsumowanie kursu</vt:lpstr>
      <vt:lpstr>Spektrometria mas – podstawy  i zastosowania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Joanna Godzwon</cp:lastModifiedBy>
  <cp:revision>13</cp:revision>
  <dcterms:created xsi:type="dcterms:W3CDTF">2022-06-22T09:40:44Z</dcterms:created>
  <dcterms:modified xsi:type="dcterms:W3CDTF">2025-11-07T08:20:35Z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0x01010089AF3C1815302C479F92812F9E3A701B</vt:lpwstr>
  </property>
  <property fmtid="{D5CDD505-2E9C-101B-9397-08002B2CF9AE}" pid="3" name="Order">
    <vt:r8>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</Properties>
</file>