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52"/>
  </p:notesMasterIdLst>
  <p:sldIdLst>
    <p:sldId id="256" r:id="rId5"/>
    <p:sldId id="344" r:id="rId6"/>
    <p:sldId id="263" r:id="rId7"/>
    <p:sldId id="266" r:id="rId8"/>
    <p:sldId id="306" r:id="rId9"/>
    <p:sldId id="283" r:id="rId10"/>
    <p:sldId id="343" r:id="rId11"/>
    <p:sldId id="318" r:id="rId12"/>
    <p:sldId id="265" r:id="rId13"/>
    <p:sldId id="378" r:id="rId14"/>
    <p:sldId id="272" r:id="rId15"/>
    <p:sldId id="267" r:id="rId16"/>
    <p:sldId id="379" r:id="rId17"/>
    <p:sldId id="308" r:id="rId18"/>
    <p:sldId id="300" r:id="rId19"/>
    <p:sldId id="284" r:id="rId20"/>
    <p:sldId id="273" r:id="rId21"/>
    <p:sldId id="276" r:id="rId22"/>
    <p:sldId id="277" r:id="rId23"/>
    <p:sldId id="278" r:id="rId24"/>
    <p:sldId id="322" r:id="rId25"/>
    <p:sldId id="323" r:id="rId26"/>
    <p:sldId id="291" r:id="rId27"/>
    <p:sldId id="293" r:id="rId28"/>
    <p:sldId id="279" r:id="rId29"/>
    <p:sldId id="280" r:id="rId30"/>
    <p:sldId id="285" r:id="rId31"/>
    <p:sldId id="281" r:id="rId32"/>
    <p:sldId id="345" r:id="rId33"/>
    <p:sldId id="287" r:id="rId34"/>
    <p:sldId id="288" r:id="rId35"/>
    <p:sldId id="312" r:id="rId36"/>
    <p:sldId id="353" r:id="rId37"/>
    <p:sldId id="354" r:id="rId38"/>
    <p:sldId id="355" r:id="rId39"/>
    <p:sldId id="363" r:id="rId40"/>
    <p:sldId id="352" r:id="rId41"/>
    <p:sldId id="304" r:id="rId42"/>
    <p:sldId id="365" r:id="rId43"/>
    <p:sldId id="368" r:id="rId44"/>
    <p:sldId id="369" r:id="rId45"/>
    <p:sldId id="370" r:id="rId46"/>
    <p:sldId id="373" r:id="rId47"/>
    <p:sldId id="326" r:id="rId48"/>
    <p:sldId id="289" r:id="rId49"/>
    <p:sldId id="351" r:id="rId50"/>
    <p:sldId id="274" r:id="rId51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howGuides="1">
      <p:cViewPr varScale="1">
        <p:scale>
          <a:sx n="71" d="100"/>
          <a:sy n="71" d="100"/>
        </p:scale>
        <p:origin x="1469" y="53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15.04.2026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0ED7C24-81DD-B176-DDE4-EB048C5E9B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46188" y="1143000"/>
            <a:ext cx="4365625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3947B83-1D90-A7F1-74A0-99323B2C06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pl-PL"/>
              <a:t>Aby zrozumieć, jak funkcjonuje Ziemia, a zwłaszcza mechanizmy tektoniki płyt, musimy wiedzieć coś o wnętrzu naszej planety – z czego jest zbudowana i z czego </a:t>
            </a:r>
          </a:p>
          <a:p>
            <a:pPr lvl="0"/>
            <a:r>
              <a:rPr lang="pl-PL"/>
              <a:t>dzieje się tam dalej.</a:t>
            </a:r>
          </a:p>
          <a:p>
            <a:pPr lvl="0"/>
            <a:r>
              <a:rPr lang="pl-PL"/>
              <a:t>Wnętrze Ziemi jest podzielone pod względem składu i głębokości na skorupę, płaszcz i jądro. Skorupa składa się głównie (około 95%) ze skał magmowych i skał metamorficznych o ogólnym składzie między pośrednim a felzytowym. Pozostałe 5% składa się ze skał osadowych, w których dominuje mułowce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D610925-9905-FB6E-2BA3-DDCDC1C347B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B4596BB-B72F-4B81-B71A-8578E9959F15}" type="slidenum">
              <a:t>5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Ocean Kontynent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west coast of the Americas is a major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example, with volcanic zones in Alaska, the Pacific Northwest states, and a continuous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stretch from Central America to Tierra del Fuego (‘‘Land of fire’’), Italy,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Greece, Kamchatka, and New Guinea.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12B51-C584-4D96-AEBA-A5834265885D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9218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8267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0" y="1973818"/>
            <a:ext cx="3959225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15.04.2026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465388" y="4500563"/>
            <a:ext cx="8226426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4500563"/>
            <a:ext cx="3959225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451E53ED-97BA-F394-3D7B-EBCE51BF0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B6DF1-4933-4D8E-BA2F-56AA66A50DFE}" type="datetimeFigureOut">
              <a:rPr lang="pl-PL"/>
              <a:pPr>
                <a:defRPr/>
              </a:pPr>
              <a:t>15.04.2026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C8685F92-FE0B-6E98-B679-9F41C0C30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50A454CB-025E-5CB5-D7F0-542BD8FC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6F29-74B2-4B76-97B2-FD93C2E1828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12059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C10DED15-8880-B869-B0F3-8FB5036DD557}"/>
              </a:ext>
            </a:extLst>
          </p:cNvPr>
          <p:cNvSpPr txBox="1">
            <a:spLocks noGrp="1"/>
          </p:cNvSpPr>
          <p:nvPr>
            <p:ph/>
          </p:nvPr>
        </p:nvSpPr>
        <p:spPr>
          <a:xfrm>
            <a:off x="534593" y="302740"/>
            <a:ext cx="9622632" cy="645022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AD9770-FBA7-0D30-2E37-08178699CAA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4BEE1AE9-A08A-4875-ADAB-23D24F808C20}" type="datetime1">
              <a:rPr lang="en-US"/>
              <a:pPr lvl="0"/>
              <a:t>4/15/2026</a:t>
            </a:fld>
            <a:endParaRPr lang="pl-P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743261-0CB2-9A4C-AF32-89D510B9E0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D725EF-D22E-4519-932D-2BEE1ED6981D}" type="slidenum">
              <a:t>‹#›</a:t>
            </a:fld>
            <a:endParaRPr lang="pl-PL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A1379430-F9D6-9347-40DF-038E8DEAB69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519020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ytuł, zawartość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B0BDDB-8ED8-68E7-6F26-4C56CD0456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593" y="302740"/>
            <a:ext cx="9622632" cy="12599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543EE2-E75D-8B26-34EC-B7EC6638791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4594" y="1763925"/>
            <a:ext cx="4722218" cy="498903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1906E44-2C08-154D-58AA-A2A467698FA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435007" y="1763925"/>
            <a:ext cx="4722218" cy="498903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D9543A8-6CD2-C92F-9455-C02BE5756DD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534593" y="6891208"/>
            <a:ext cx="2494755" cy="524973"/>
          </a:xfrm>
        </p:spPr>
        <p:txBody>
          <a:bodyPr/>
          <a:lstStyle>
            <a:lvl1pPr>
              <a:defRPr lang="en-US"/>
            </a:lvl1pPr>
          </a:lstStyle>
          <a:p>
            <a:pPr lvl="0"/>
            <a:fld id="{DCA2FD0B-1333-40A9-BEC0-9E074377E2CC}" type="datetime1">
              <a:rPr lang="en-US"/>
              <a:pPr lvl="0"/>
              <a:t>4/15/2026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D5BC89-64C0-954D-DE4F-4AB3CE96B1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7662469" y="6887699"/>
            <a:ext cx="2494755" cy="524973"/>
          </a:xfrm>
        </p:spPr>
        <p:txBody>
          <a:bodyPr/>
          <a:lstStyle>
            <a:lvl1pPr>
              <a:defRPr/>
            </a:lvl1pPr>
          </a:lstStyle>
          <a:p>
            <a:pPr lvl="0"/>
            <a:fld id="{3A4CCD7F-23FF-422A-9154-5D29B7C9449A}" type="slidenum">
              <a:t>‹#›</a:t>
            </a:fld>
            <a:endParaRPr lang="pl-PL"/>
          </a:p>
        </p:txBody>
      </p:sp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E2575176-F22E-070F-9842-D7CA5BF8D86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653040" y="6887699"/>
            <a:ext cx="3385738" cy="524973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637058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83572"/>
            <a:ext cx="3959225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15.04.2026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4" y="539750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15.04.2026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4500563"/>
            <a:ext cx="3959225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  <p:sldLayoutId id="2147483741" r:id="rId11"/>
    <p:sldLayoutId id="2147483742" r:id="rId12"/>
    <p:sldLayoutId id="2147483743" r:id="rId13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5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6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7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 userDrawn="1">
          <p15:clr>
            <a:srgbClr val="F26B43"/>
          </p15:clr>
        </p15:guide>
        <p15:guide id="2" pos="419" userDrawn="1">
          <p15:clr>
            <a:srgbClr val="F26B43"/>
          </p15:clr>
        </p15:guide>
        <p15:guide id="3" pos="646" userDrawn="1">
          <p15:clr>
            <a:srgbClr val="F26B43"/>
          </p15:clr>
        </p15:guide>
        <p15:guide id="4" pos="873" userDrawn="1">
          <p15:clr>
            <a:srgbClr val="F26B43"/>
          </p15:clr>
        </p15:guide>
        <p15:guide id="5" pos="1100" userDrawn="1">
          <p15:clr>
            <a:srgbClr val="F26B43"/>
          </p15:clr>
        </p15:guide>
        <p15:guide id="6" pos="1327" userDrawn="1">
          <p15:clr>
            <a:srgbClr val="F26B43"/>
          </p15:clr>
        </p15:guide>
        <p15:guide id="7" pos="1553" userDrawn="1">
          <p15:clr>
            <a:srgbClr val="F26B43"/>
          </p15:clr>
        </p15:guide>
        <p15:guide id="8" pos="1780" userDrawn="1">
          <p15:clr>
            <a:srgbClr val="F26B43"/>
          </p15:clr>
        </p15:guide>
        <p15:guide id="9" pos="2007" userDrawn="1">
          <p15:clr>
            <a:srgbClr val="F26B43"/>
          </p15:clr>
        </p15:guide>
        <p15:guide id="10" pos="2234" userDrawn="1">
          <p15:clr>
            <a:srgbClr val="F26B43"/>
          </p15:clr>
        </p15:guide>
        <p15:guide id="11" pos="2460" userDrawn="1">
          <p15:clr>
            <a:srgbClr val="F26B43"/>
          </p15:clr>
        </p15:guide>
        <p15:guide id="12" pos="2687" userDrawn="1">
          <p15:clr>
            <a:srgbClr val="F26B43"/>
          </p15:clr>
        </p15:guide>
        <p15:guide id="13" pos="2914" userDrawn="1">
          <p15:clr>
            <a:srgbClr val="F26B43"/>
          </p15:clr>
        </p15:guide>
        <p15:guide id="14" pos="3141" userDrawn="1">
          <p15:clr>
            <a:srgbClr val="F26B43"/>
          </p15:clr>
        </p15:guide>
        <p15:guide id="15" pos="3368" userDrawn="1">
          <p15:clr>
            <a:srgbClr val="F26B43"/>
          </p15:clr>
        </p15:guide>
        <p15:guide id="16" pos="3594" userDrawn="1">
          <p15:clr>
            <a:srgbClr val="F26B43"/>
          </p15:clr>
        </p15:guide>
        <p15:guide id="17" pos="3821" userDrawn="1">
          <p15:clr>
            <a:srgbClr val="F26B43"/>
          </p15:clr>
        </p15:guide>
        <p15:guide id="18" pos="4048" userDrawn="1">
          <p15:clr>
            <a:srgbClr val="F26B43"/>
          </p15:clr>
        </p15:guide>
        <p15:guide id="19" pos="4275" userDrawn="1">
          <p15:clr>
            <a:srgbClr val="F26B43"/>
          </p15:clr>
        </p15:guide>
        <p15:guide id="20" pos="4501" userDrawn="1">
          <p15:clr>
            <a:srgbClr val="F26B43"/>
          </p15:clr>
        </p15:guide>
        <p15:guide id="21" pos="4728" userDrawn="1">
          <p15:clr>
            <a:srgbClr val="F26B43"/>
          </p15:clr>
        </p15:guide>
        <p15:guide id="22" pos="4955" userDrawn="1">
          <p15:clr>
            <a:srgbClr val="F26B43"/>
          </p15:clr>
        </p15:guide>
        <p15:guide id="23" pos="5182" userDrawn="1">
          <p15:clr>
            <a:srgbClr val="F26B43"/>
          </p15:clr>
        </p15:guide>
        <p15:guide id="24" pos="5408" userDrawn="1">
          <p15:clr>
            <a:srgbClr val="F26B43"/>
          </p15:clr>
        </p15:guide>
        <p15:guide id="25" pos="5635" userDrawn="1">
          <p15:clr>
            <a:srgbClr val="F26B43"/>
          </p15:clr>
        </p15:guide>
        <p15:guide id="26" pos="5862" userDrawn="1">
          <p15:clr>
            <a:srgbClr val="F26B43"/>
          </p15:clr>
        </p15:guide>
        <p15:guide id="27" pos="6089" userDrawn="1">
          <p15:clr>
            <a:srgbClr val="F26B43"/>
          </p15:clr>
        </p15:guide>
        <p15:guide id="28" pos="6316" userDrawn="1">
          <p15:clr>
            <a:srgbClr val="F26B43"/>
          </p15:clr>
        </p15:guide>
        <p15:guide id="29" pos="6542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emf"/><Relationship Id="rId7" Type="http://schemas.openxmlformats.org/officeDocument/2006/relationships/image" Target="../media/image3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935" y="3203773"/>
            <a:ext cx="7920115" cy="1087764"/>
          </a:xfrm>
        </p:spPr>
        <p:txBody>
          <a:bodyPr/>
          <a:lstStyle/>
          <a:p>
            <a:r>
              <a:rPr lang="pl-PL" dirty="0"/>
              <a:t>Edukacja geologiczna dla nauczycieli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F4B11A1-2445-C731-5567-0EBA6FAF8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5810" y="4499917"/>
            <a:ext cx="7920037" cy="1512168"/>
          </a:xfrm>
        </p:spPr>
        <p:txBody>
          <a:bodyPr vert="horz" lIns="0" tIns="0" rIns="0" bIns="0" rtlCol="0" anchor="t">
            <a:normAutofit fontScale="92500"/>
          </a:bodyPr>
          <a:lstStyle/>
          <a:p>
            <a:pPr algn="r">
              <a:spcBef>
                <a:spcPts val="0"/>
              </a:spcBef>
            </a:pPr>
            <a:r>
              <a:rPr lang="pl-PL" sz="1800" dirty="0">
                <a:latin typeface="Open Sans"/>
                <a:ea typeface="Open Sans"/>
                <a:cs typeface="Open Sans"/>
              </a:rPr>
              <a:t>Dr Dawid Białek, dr Stanisław Madej, mgr Adam </a:t>
            </a:r>
            <a:r>
              <a:rPr lang="pl-PL" sz="1800">
                <a:latin typeface="Open Sans"/>
                <a:ea typeface="Open Sans"/>
                <a:cs typeface="Open Sans"/>
              </a:rPr>
              <a:t>Wojtyna</a:t>
            </a:r>
            <a:endParaRPr lang="pl-PL" sz="1800" dirty="0"/>
          </a:p>
          <a:p>
            <a:pPr algn="r">
              <a:spcBef>
                <a:spcPts val="0"/>
              </a:spcBef>
            </a:pPr>
            <a:r>
              <a:rPr lang="pl-PL" sz="1800" dirty="0">
                <a:latin typeface="Open Sans"/>
                <a:ea typeface="Open Sans"/>
                <a:cs typeface="Open Sans"/>
              </a:rPr>
              <a:t>Muzeum Geologiczne im. Henryka </a:t>
            </a:r>
            <a:r>
              <a:rPr lang="pl-PL" sz="1800" err="1">
                <a:latin typeface="Open Sans"/>
                <a:ea typeface="Open Sans"/>
                <a:cs typeface="Open Sans"/>
              </a:rPr>
              <a:t>Teisseyre</a:t>
            </a:r>
            <a:r>
              <a:rPr lang="pl-PL" sz="1800" dirty="0">
                <a:latin typeface="Open Sans"/>
                <a:ea typeface="Open Sans"/>
                <a:cs typeface="Open Sans"/>
              </a:rPr>
              <a:t>, Instytut Nauk Geologicznych,</a:t>
            </a:r>
          </a:p>
          <a:p>
            <a:pPr algn="r">
              <a:spcBef>
                <a:spcPts val="0"/>
              </a:spcBef>
            </a:pPr>
            <a:r>
              <a:rPr lang="pl-PL" sz="1800" dirty="0"/>
              <a:t>Uniwersytet Wrocławski</a:t>
            </a:r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1A395D3-35E7-4FC6-9F13-A51704F8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85F5-A64F-428D-9CAC-5D502640F501}" type="datetime1">
              <a:rPr lang="pl-PL" smtClean="0"/>
              <a:t>15.04.2026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4013E97-0A8A-4D4B-BA72-B3E3C4B10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D684DFE-CB43-09CA-7B16-23B60A63F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86F29-74B2-4B76-97B2-FD93C2E18284}" type="slidenum">
              <a:rPr lang="pl-PL" altLang="pl-PL" smtClean="0"/>
              <a:pPr>
                <a:defRPr/>
              </a:pPr>
              <a:t>10</a:t>
            </a:fld>
            <a:endParaRPr lang="pl-PL" altLang="pl-PL"/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0101587F-1641-5DAA-B2F0-80FC5FFECFD3}"/>
              </a:ext>
            </a:extLst>
          </p:cNvPr>
          <p:cNvGrpSpPr/>
          <p:nvPr/>
        </p:nvGrpSpPr>
        <p:grpSpPr>
          <a:xfrm>
            <a:off x="173358" y="807278"/>
            <a:ext cx="9685431" cy="5952509"/>
            <a:chOff x="173358" y="807278"/>
            <a:chExt cx="9685431" cy="5952509"/>
          </a:xfrm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3C77B062-CA0A-C5AD-CD2E-91AF2B7C7E00}"/>
                </a:ext>
              </a:extLst>
            </p:cNvPr>
            <p:cNvSpPr/>
            <p:nvPr/>
          </p:nvSpPr>
          <p:spPr>
            <a:xfrm>
              <a:off x="173358" y="3302889"/>
              <a:ext cx="1753571" cy="876785"/>
            </a:xfrm>
            <a:custGeom>
              <a:avLst/>
              <a:gdLst>
                <a:gd name="csX0" fmla="*/ 0 w 1753571"/>
                <a:gd name="csY0" fmla="*/ 87679 h 876785"/>
                <a:gd name="csX1" fmla="*/ 87679 w 1753571"/>
                <a:gd name="csY1" fmla="*/ 0 h 876785"/>
                <a:gd name="csX2" fmla="*/ 1665893 w 1753571"/>
                <a:gd name="csY2" fmla="*/ 0 h 876785"/>
                <a:gd name="csX3" fmla="*/ 1753572 w 1753571"/>
                <a:gd name="csY3" fmla="*/ 87679 h 876785"/>
                <a:gd name="csX4" fmla="*/ 1753571 w 1753571"/>
                <a:gd name="csY4" fmla="*/ 789107 h 876785"/>
                <a:gd name="csX5" fmla="*/ 1665892 w 1753571"/>
                <a:gd name="csY5" fmla="*/ 876786 h 876785"/>
                <a:gd name="csX6" fmla="*/ 87679 w 1753571"/>
                <a:gd name="csY6" fmla="*/ 876785 h 876785"/>
                <a:gd name="csX7" fmla="*/ 0 w 1753571"/>
                <a:gd name="csY7" fmla="*/ 789106 h 876785"/>
                <a:gd name="csX8" fmla="*/ 0 w 1753571"/>
                <a:gd name="csY8" fmla="*/ 87679 h 8767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753571" h="876785">
                  <a:moveTo>
                    <a:pt x="0" y="87679"/>
                  </a:moveTo>
                  <a:cubicBezTo>
                    <a:pt x="0" y="39255"/>
                    <a:pt x="39255" y="0"/>
                    <a:pt x="87679" y="0"/>
                  </a:cubicBezTo>
                  <a:lnTo>
                    <a:pt x="1665893" y="0"/>
                  </a:lnTo>
                  <a:cubicBezTo>
                    <a:pt x="1714317" y="0"/>
                    <a:pt x="1753572" y="39255"/>
                    <a:pt x="1753572" y="87679"/>
                  </a:cubicBezTo>
                  <a:cubicBezTo>
                    <a:pt x="1753572" y="321488"/>
                    <a:pt x="1753571" y="555298"/>
                    <a:pt x="1753571" y="789107"/>
                  </a:cubicBezTo>
                  <a:cubicBezTo>
                    <a:pt x="1753571" y="837531"/>
                    <a:pt x="1714316" y="876786"/>
                    <a:pt x="1665892" y="876786"/>
                  </a:cubicBezTo>
                  <a:lnTo>
                    <a:pt x="87679" y="876785"/>
                  </a:lnTo>
                  <a:cubicBezTo>
                    <a:pt x="39255" y="876785"/>
                    <a:pt x="0" y="837530"/>
                    <a:pt x="0" y="789106"/>
                  </a:cubicBezTo>
                  <a:lnTo>
                    <a:pt x="0" y="8767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920" tIns="40920" rIns="40920" bIns="4092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>
                  <a:latin typeface="Calibri Light" panose="020F0302020204030204"/>
                </a:rPr>
                <a:t>Magmowe</a:t>
              </a:r>
              <a:endParaRPr lang="pl-PL" sz="2400" kern="1200" dirty="0"/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B51DC7F0-DF05-AEA9-2307-0291481F4D7E}"/>
                </a:ext>
              </a:extLst>
            </p:cNvPr>
            <p:cNvSpPr/>
            <p:nvPr/>
          </p:nvSpPr>
          <p:spPr>
            <a:xfrm rot="18307908">
              <a:off x="1544374" y="2991029"/>
              <a:ext cx="1802208" cy="26604"/>
            </a:xfrm>
            <a:custGeom>
              <a:avLst/>
              <a:gdLst>
                <a:gd name="csX0" fmla="*/ 0 w 1802208"/>
                <a:gd name="csY0" fmla="*/ 13302 h 26604"/>
                <a:gd name="csX1" fmla="*/ 1802208 w 1802208"/>
                <a:gd name="csY1" fmla="*/ 13302 h 266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802208" h="26604">
                  <a:moveTo>
                    <a:pt x="0" y="13302"/>
                  </a:moveTo>
                  <a:lnTo>
                    <a:pt x="1802208" y="13302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8748" tIns="-31753" rIns="868749" bIns="-31753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600" kern="1200"/>
            </a:p>
          </p:txBody>
        </p:sp>
        <p:sp>
          <p:nvSpPr>
            <p:cNvPr id="8" name="Dowolny kształt: kształt 7">
              <a:extLst>
                <a:ext uri="{FF2B5EF4-FFF2-40B4-BE49-F238E27FC236}">
                  <a16:creationId xmlns:a16="http://schemas.microsoft.com/office/drawing/2014/main" id="{0480B6B9-194A-37D6-B083-681BC38F7BAD}"/>
                </a:ext>
              </a:extLst>
            </p:cNvPr>
            <p:cNvSpPr/>
            <p:nvPr/>
          </p:nvSpPr>
          <p:spPr>
            <a:xfrm>
              <a:off x="2964027" y="1664258"/>
              <a:ext cx="1984762" cy="1206246"/>
            </a:xfrm>
            <a:custGeom>
              <a:avLst/>
              <a:gdLst>
                <a:gd name="csX0" fmla="*/ 0 w 1984762"/>
                <a:gd name="csY0" fmla="*/ 120625 h 1206246"/>
                <a:gd name="csX1" fmla="*/ 120625 w 1984762"/>
                <a:gd name="csY1" fmla="*/ 0 h 1206246"/>
                <a:gd name="csX2" fmla="*/ 1864137 w 1984762"/>
                <a:gd name="csY2" fmla="*/ 0 h 1206246"/>
                <a:gd name="csX3" fmla="*/ 1984762 w 1984762"/>
                <a:gd name="csY3" fmla="*/ 120625 h 1206246"/>
                <a:gd name="csX4" fmla="*/ 1984762 w 1984762"/>
                <a:gd name="csY4" fmla="*/ 1085621 h 1206246"/>
                <a:gd name="csX5" fmla="*/ 1864137 w 1984762"/>
                <a:gd name="csY5" fmla="*/ 1206246 h 1206246"/>
                <a:gd name="csX6" fmla="*/ 120625 w 1984762"/>
                <a:gd name="csY6" fmla="*/ 1206246 h 1206246"/>
                <a:gd name="csX7" fmla="*/ 0 w 1984762"/>
                <a:gd name="csY7" fmla="*/ 1085621 h 1206246"/>
                <a:gd name="csX8" fmla="*/ 0 w 1984762"/>
                <a:gd name="csY8" fmla="*/ 120625 h 12062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984762" h="1206246">
                  <a:moveTo>
                    <a:pt x="0" y="120625"/>
                  </a:moveTo>
                  <a:cubicBezTo>
                    <a:pt x="0" y="54006"/>
                    <a:pt x="54006" y="0"/>
                    <a:pt x="120625" y="0"/>
                  </a:cubicBezTo>
                  <a:lnTo>
                    <a:pt x="1864137" y="0"/>
                  </a:lnTo>
                  <a:cubicBezTo>
                    <a:pt x="1930756" y="0"/>
                    <a:pt x="1984762" y="54006"/>
                    <a:pt x="1984762" y="120625"/>
                  </a:cubicBezTo>
                  <a:lnTo>
                    <a:pt x="1984762" y="1085621"/>
                  </a:lnTo>
                  <a:cubicBezTo>
                    <a:pt x="1984762" y="1152240"/>
                    <a:pt x="1930756" y="1206246"/>
                    <a:pt x="1864137" y="1206246"/>
                  </a:cubicBezTo>
                  <a:lnTo>
                    <a:pt x="120625" y="1206246"/>
                  </a:lnTo>
                  <a:cubicBezTo>
                    <a:pt x="54006" y="1206246"/>
                    <a:pt x="0" y="1152240"/>
                    <a:pt x="0" y="1085621"/>
                  </a:cubicBezTo>
                  <a:lnTo>
                    <a:pt x="0" y="12062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760" tIns="46760" rIns="46760" bIns="46760" numCol="1" spcCol="1270" anchor="ctr" anchorCtr="0">
              <a:noAutofit/>
            </a:bodyPr>
            <a:lstStyle/>
            <a:p>
              <a:pPr marL="0" lvl="0" indent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 dirty="0">
                  <a:solidFill>
                    <a:schemeClr val="tx1"/>
                  </a:solidFill>
                  <a:latin typeface="Calibri Light" panose="020F0302020204030204"/>
                </a:rPr>
                <a:t>Jawnokrystaliczna (kryształy widoczne gołym okiem</a:t>
              </a:r>
              <a:r>
                <a:rPr lang="pl-PL" sz="1400" kern="1200" dirty="0">
                  <a:solidFill>
                    <a:schemeClr val="tx1"/>
                  </a:solidFill>
                  <a:latin typeface="Calibri Light" panose="020F0302020204030204"/>
                </a:rPr>
                <a:t>)</a:t>
              </a:r>
              <a:endParaRPr lang="pl-PL" sz="1400" kern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619ADE6F-E0DC-6212-1573-7765EF738089}"/>
                </a:ext>
              </a:extLst>
            </p:cNvPr>
            <p:cNvSpPr/>
            <p:nvPr/>
          </p:nvSpPr>
          <p:spPr>
            <a:xfrm rot="18262659">
              <a:off x="4684653" y="1753338"/>
              <a:ext cx="1213426" cy="26604"/>
            </a:xfrm>
            <a:custGeom>
              <a:avLst/>
              <a:gdLst>
                <a:gd name="csX0" fmla="*/ 0 w 1213426"/>
                <a:gd name="csY0" fmla="*/ 13302 h 26604"/>
                <a:gd name="csX1" fmla="*/ 1213426 w 1213426"/>
                <a:gd name="csY1" fmla="*/ 13302 h 266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213426" h="26604">
                  <a:moveTo>
                    <a:pt x="0" y="13302"/>
                  </a:moveTo>
                  <a:lnTo>
                    <a:pt x="1213426" y="13302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9078" tIns="-17034" rIns="589076" bIns="-17034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62131C5F-1682-7199-D915-E6DEDDB91DF0}"/>
                </a:ext>
              </a:extLst>
            </p:cNvPr>
            <p:cNvSpPr/>
            <p:nvPr/>
          </p:nvSpPr>
          <p:spPr>
            <a:xfrm>
              <a:off x="5611094" y="814099"/>
              <a:ext cx="1753571" cy="876785"/>
            </a:xfrm>
            <a:custGeom>
              <a:avLst/>
              <a:gdLst>
                <a:gd name="csX0" fmla="*/ 0 w 1753571"/>
                <a:gd name="csY0" fmla="*/ 87679 h 876785"/>
                <a:gd name="csX1" fmla="*/ 87679 w 1753571"/>
                <a:gd name="csY1" fmla="*/ 0 h 876785"/>
                <a:gd name="csX2" fmla="*/ 1665893 w 1753571"/>
                <a:gd name="csY2" fmla="*/ 0 h 876785"/>
                <a:gd name="csX3" fmla="*/ 1753572 w 1753571"/>
                <a:gd name="csY3" fmla="*/ 87679 h 876785"/>
                <a:gd name="csX4" fmla="*/ 1753571 w 1753571"/>
                <a:gd name="csY4" fmla="*/ 789107 h 876785"/>
                <a:gd name="csX5" fmla="*/ 1665892 w 1753571"/>
                <a:gd name="csY5" fmla="*/ 876786 h 876785"/>
                <a:gd name="csX6" fmla="*/ 87679 w 1753571"/>
                <a:gd name="csY6" fmla="*/ 876785 h 876785"/>
                <a:gd name="csX7" fmla="*/ 0 w 1753571"/>
                <a:gd name="csY7" fmla="*/ 789106 h 876785"/>
                <a:gd name="csX8" fmla="*/ 0 w 1753571"/>
                <a:gd name="csY8" fmla="*/ 87679 h 8767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753571" h="876785">
                  <a:moveTo>
                    <a:pt x="0" y="87679"/>
                  </a:moveTo>
                  <a:cubicBezTo>
                    <a:pt x="0" y="39255"/>
                    <a:pt x="39255" y="0"/>
                    <a:pt x="87679" y="0"/>
                  </a:cubicBezTo>
                  <a:lnTo>
                    <a:pt x="1665893" y="0"/>
                  </a:lnTo>
                  <a:cubicBezTo>
                    <a:pt x="1714317" y="0"/>
                    <a:pt x="1753572" y="39255"/>
                    <a:pt x="1753572" y="87679"/>
                  </a:cubicBezTo>
                  <a:cubicBezTo>
                    <a:pt x="1753572" y="321488"/>
                    <a:pt x="1753571" y="555298"/>
                    <a:pt x="1753571" y="789107"/>
                  </a:cubicBezTo>
                  <a:cubicBezTo>
                    <a:pt x="1753571" y="837531"/>
                    <a:pt x="1714316" y="876786"/>
                    <a:pt x="1665892" y="876786"/>
                  </a:cubicBezTo>
                  <a:lnTo>
                    <a:pt x="87679" y="876785"/>
                  </a:lnTo>
                  <a:cubicBezTo>
                    <a:pt x="39255" y="876785"/>
                    <a:pt x="0" y="837530"/>
                    <a:pt x="0" y="789106"/>
                  </a:cubicBezTo>
                  <a:lnTo>
                    <a:pt x="0" y="87679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920" tIns="40920" rIns="40920" bIns="40920" numCol="1" spcCol="1270" anchor="ctr" anchorCtr="0">
              <a:noAutofit/>
            </a:bodyPr>
            <a:lstStyle/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solidFill>
                    <a:schemeClr val="tx1"/>
                  </a:solidFill>
                  <a:latin typeface="Calibri Light" panose="020F0302020204030204"/>
                </a:rPr>
                <a:t>Jasna (felzytowa</a:t>
              </a:r>
              <a:r>
                <a:rPr lang="pl-PL" sz="2000" b="1" kern="1200" dirty="0">
                  <a:solidFill>
                    <a:schemeClr val="tx1"/>
                  </a:solidFill>
                  <a:latin typeface="Calibri Light" panose="020F0302020204030204"/>
                </a:rPr>
                <a:t>)</a:t>
              </a:r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EA142812-59BB-D4B7-683D-03CA3D89B924}"/>
                </a:ext>
              </a:extLst>
            </p:cNvPr>
            <p:cNvSpPr/>
            <p:nvPr/>
          </p:nvSpPr>
          <p:spPr>
            <a:xfrm rot="21567327">
              <a:off x="7387500" y="1249186"/>
              <a:ext cx="717734" cy="26604"/>
            </a:xfrm>
            <a:custGeom>
              <a:avLst/>
              <a:gdLst>
                <a:gd name="csX0" fmla="*/ 0 w 717734"/>
                <a:gd name="csY0" fmla="*/ 13302 h 26604"/>
                <a:gd name="csX1" fmla="*/ 717734 w 717734"/>
                <a:gd name="csY1" fmla="*/ 13302 h 266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717734" h="26604">
                  <a:moveTo>
                    <a:pt x="0" y="13302"/>
                  </a:moveTo>
                  <a:lnTo>
                    <a:pt x="717734" y="13302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3623" tIns="-4642" rIns="353624" bIns="-4641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7C0EC406-0D6C-C4C7-63B5-0C3307D4B312}"/>
                </a:ext>
              </a:extLst>
            </p:cNvPr>
            <p:cNvSpPr/>
            <p:nvPr/>
          </p:nvSpPr>
          <p:spPr>
            <a:xfrm>
              <a:off x="8082367" y="807278"/>
              <a:ext cx="1753571" cy="876785"/>
            </a:xfrm>
            <a:custGeom>
              <a:avLst/>
              <a:gdLst>
                <a:gd name="csX0" fmla="*/ 0 w 1753571"/>
                <a:gd name="csY0" fmla="*/ 87679 h 876785"/>
                <a:gd name="csX1" fmla="*/ 87679 w 1753571"/>
                <a:gd name="csY1" fmla="*/ 0 h 876785"/>
                <a:gd name="csX2" fmla="*/ 1665893 w 1753571"/>
                <a:gd name="csY2" fmla="*/ 0 h 876785"/>
                <a:gd name="csX3" fmla="*/ 1753572 w 1753571"/>
                <a:gd name="csY3" fmla="*/ 87679 h 876785"/>
                <a:gd name="csX4" fmla="*/ 1753571 w 1753571"/>
                <a:gd name="csY4" fmla="*/ 789107 h 876785"/>
                <a:gd name="csX5" fmla="*/ 1665892 w 1753571"/>
                <a:gd name="csY5" fmla="*/ 876786 h 876785"/>
                <a:gd name="csX6" fmla="*/ 87679 w 1753571"/>
                <a:gd name="csY6" fmla="*/ 876785 h 876785"/>
                <a:gd name="csX7" fmla="*/ 0 w 1753571"/>
                <a:gd name="csY7" fmla="*/ 789106 h 876785"/>
                <a:gd name="csX8" fmla="*/ 0 w 1753571"/>
                <a:gd name="csY8" fmla="*/ 87679 h 8767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753571" h="876785">
                  <a:moveTo>
                    <a:pt x="0" y="87679"/>
                  </a:moveTo>
                  <a:cubicBezTo>
                    <a:pt x="0" y="39255"/>
                    <a:pt x="39255" y="0"/>
                    <a:pt x="87679" y="0"/>
                  </a:cubicBezTo>
                  <a:lnTo>
                    <a:pt x="1665893" y="0"/>
                  </a:lnTo>
                  <a:cubicBezTo>
                    <a:pt x="1714317" y="0"/>
                    <a:pt x="1753572" y="39255"/>
                    <a:pt x="1753572" y="87679"/>
                  </a:cubicBezTo>
                  <a:cubicBezTo>
                    <a:pt x="1753572" y="321488"/>
                    <a:pt x="1753571" y="555298"/>
                    <a:pt x="1753571" y="789107"/>
                  </a:cubicBezTo>
                  <a:cubicBezTo>
                    <a:pt x="1753571" y="837531"/>
                    <a:pt x="1714316" y="876786"/>
                    <a:pt x="1665892" y="876786"/>
                  </a:cubicBezTo>
                  <a:lnTo>
                    <a:pt x="87679" y="876785"/>
                  </a:lnTo>
                  <a:cubicBezTo>
                    <a:pt x="39255" y="876785"/>
                    <a:pt x="0" y="837530"/>
                    <a:pt x="0" y="789106"/>
                  </a:cubicBezTo>
                  <a:lnTo>
                    <a:pt x="0" y="87679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920" tIns="40920" rIns="40920" bIns="4092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solidFill>
                    <a:schemeClr val="tx1"/>
                  </a:solidFill>
                  <a:latin typeface="Calibri Light" panose="020F0302020204030204"/>
                </a:rPr>
                <a:t>Granit</a:t>
              </a:r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ECC03F5A-5AC9-1AE9-CB88-57689C971A2A}"/>
                </a:ext>
              </a:extLst>
            </p:cNvPr>
            <p:cNvSpPr/>
            <p:nvPr/>
          </p:nvSpPr>
          <p:spPr>
            <a:xfrm>
              <a:off x="4948789" y="2254079"/>
              <a:ext cx="701428" cy="26604"/>
            </a:xfrm>
            <a:custGeom>
              <a:avLst/>
              <a:gdLst>
                <a:gd name="csX0" fmla="*/ 0 w 701428"/>
                <a:gd name="csY0" fmla="*/ 13302 h 26604"/>
                <a:gd name="csX1" fmla="*/ 701428 w 701428"/>
                <a:gd name="csY1" fmla="*/ 13302 h 266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701428" h="26604">
                  <a:moveTo>
                    <a:pt x="0" y="13302"/>
                  </a:moveTo>
                  <a:lnTo>
                    <a:pt x="701428" y="13302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5879" tIns="-4234" rIns="345878" bIns="-4233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6F2E4154-D037-4F48-238B-873C06AAF835}"/>
                </a:ext>
              </a:extLst>
            </p:cNvPr>
            <p:cNvSpPr/>
            <p:nvPr/>
          </p:nvSpPr>
          <p:spPr>
            <a:xfrm>
              <a:off x="5627367" y="1815581"/>
              <a:ext cx="1753571" cy="876785"/>
            </a:xfrm>
            <a:custGeom>
              <a:avLst/>
              <a:gdLst>
                <a:gd name="csX0" fmla="*/ 0 w 1753571"/>
                <a:gd name="csY0" fmla="*/ 87679 h 876785"/>
                <a:gd name="csX1" fmla="*/ 87679 w 1753571"/>
                <a:gd name="csY1" fmla="*/ 0 h 876785"/>
                <a:gd name="csX2" fmla="*/ 1665893 w 1753571"/>
                <a:gd name="csY2" fmla="*/ 0 h 876785"/>
                <a:gd name="csX3" fmla="*/ 1753572 w 1753571"/>
                <a:gd name="csY3" fmla="*/ 87679 h 876785"/>
                <a:gd name="csX4" fmla="*/ 1753571 w 1753571"/>
                <a:gd name="csY4" fmla="*/ 789107 h 876785"/>
                <a:gd name="csX5" fmla="*/ 1665892 w 1753571"/>
                <a:gd name="csY5" fmla="*/ 876786 h 876785"/>
                <a:gd name="csX6" fmla="*/ 87679 w 1753571"/>
                <a:gd name="csY6" fmla="*/ 876785 h 876785"/>
                <a:gd name="csX7" fmla="*/ 0 w 1753571"/>
                <a:gd name="csY7" fmla="*/ 789106 h 876785"/>
                <a:gd name="csX8" fmla="*/ 0 w 1753571"/>
                <a:gd name="csY8" fmla="*/ 87679 h 8767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753571" h="876785">
                  <a:moveTo>
                    <a:pt x="0" y="87679"/>
                  </a:moveTo>
                  <a:cubicBezTo>
                    <a:pt x="0" y="39255"/>
                    <a:pt x="39255" y="0"/>
                    <a:pt x="87679" y="0"/>
                  </a:cubicBezTo>
                  <a:lnTo>
                    <a:pt x="1665893" y="0"/>
                  </a:lnTo>
                  <a:cubicBezTo>
                    <a:pt x="1714317" y="0"/>
                    <a:pt x="1753572" y="39255"/>
                    <a:pt x="1753572" y="87679"/>
                  </a:cubicBezTo>
                  <a:cubicBezTo>
                    <a:pt x="1753572" y="321488"/>
                    <a:pt x="1753571" y="555298"/>
                    <a:pt x="1753571" y="789107"/>
                  </a:cubicBezTo>
                  <a:cubicBezTo>
                    <a:pt x="1753571" y="837531"/>
                    <a:pt x="1714316" y="876786"/>
                    <a:pt x="1665892" y="876786"/>
                  </a:cubicBezTo>
                  <a:lnTo>
                    <a:pt x="87679" y="876785"/>
                  </a:lnTo>
                  <a:cubicBezTo>
                    <a:pt x="39255" y="876785"/>
                    <a:pt x="0" y="837530"/>
                    <a:pt x="0" y="789106"/>
                  </a:cubicBezTo>
                  <a:lnTo>
                    <a:pt x="0" y="8767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920" tIns="40920" rIns="40920" bIns="40920" numCol="1" spcCol="1270" anchor="ctr" anchorCtr="0">
              <a:noAutofit/>
            </a:bodyPr>
            <a:lstStyle/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latin typeface="Calibri Light" panose="020F0302020204030204"/>
                </a:rPr>
                <a:t>Pośrednia</a:t>
              </a:r>
            </a:p>
          </p:txBody>
        </p:sp>
        <p:sp>
          <p:nvSpPr>
            <p:cNvPr id="15" name="Dowolny kształt: kształt 14">
              <a:extLst>
                <a:ext uri="{FF2B5EF4-FFF2-40B4-BE49-F238E27FC236}">
                  <a16:creationId xmlns:a16="http://schemas.microsoft.com/office/drawing/2014/main" id="{BC5FEC54-1FAE-BC1C-ECA9-E5D31E4F936A}"/>
                </a:ext>
              </a:extLst>
            </p:cNvPr>
            <p:cNvSpPr/>
            <p:nvPr/>
          </p:nvSpPr>
          <p:spPr>
            <a:xfrm>
              <a:off x="7403789" y="2254079"/>
              <a:ext cx="701428" cy="26604"/>
            </a:xfrm>
            <a:custGeom>
              <a:avLst/>
              <a:gdLst>
                <a:gd name="csX0" fmla="*/ 0 w 701428"/>
                <a:gd name="csY0" fmla="*/ 13302 h 26604"/>
                <a:gd name="csX1" fmla="*/ 701428 w 701428"/>
                <a:gd name="csY1" fmla="*/ 13302 h 266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701428" h="26604">
                  <a:moveTo>
                    <a:pt x="0" y="13302"/>
                  </a:moveTo>
                  <a:lnTo>
                    <a:pt x="701428" y="13302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5879" tIns="-4234" rIns="345878" bIns="-4233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id="{EE514E49-836B-83B5-8E33-427B58FD1B56}"/>
                </a:ext>
              </a:extLst>
            </p:cNvPr>
            <p:cNvSpPr/>
            <p:nvPr/>
          </p:nvSpPr>
          <p:spPr>
            <a:xfrm>
              <a:off x="8082367" y="1815581"/>
              <a:ext cx="1753571" cy="876785"/>
            </a:xfrm>
            <a:custGeom>
              <a:avLst/>
              <a:gdLst>
                <a:gd name="csX0" fmla="*/ 0 w 1753571"/>
                <a:gd name="csY0" fmla="*/ 87679 h 876785"/>
                <a:gd name="csX1" fmla="*/ 87679 w 1753571"/>
                <a:gd name="csY1" fmla="*/ 0 h 876785"/>
                <a:gd name="csX2" fmla="*/ 1665893 w 1753571"/>
                <a:gd name="csY2" fmla="*/ 0 h 876785"/>
                <a:gd name="csX3" fmla="*/ 1753572 w 1753571"/>
                <a:gd name="csY3" fmla="*/ 87679 h 876785"/>
                <a:gd name="csX4" fmla="*/ 1753571 w 1753571"/>
                <a:gd name="csY4" fmla="*/ 789107 h 876785"/>
                <a:gd name="csX5" fmla="*/ 1665892 w 1753571"/>
                <a:gd name="csY5" fmla="*/ 876786 h 876785"/>
                <a:gd name="csX6" fmla="*/ 87679 w 1753571"/>
                <a:gd name="csY6" fmla="*/ 876785 h 876785"/>
                <a:gd name="csX7" fmla="*/ 0 w 1753571"/>
                <a:gd name="csY7" fmla="*/ 789106 h 876785"/>
                <a:gd name="csX8" fmla="*/ 0 w 1753571"/>
                <a:gd name="csY8" fmla="*/ 87679 h 8767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753571" h="876785">
                  <a:moveTo>
                    <a:pt x="0" y="87679"/>
                  </a:moveTo>
                  <a:cubicBezTo>
                    <a:pt x="0" y="39255"/>
                    <a:pt x="39255" y="0"/>
                    <a:pt x="87679" y="0"/>
                  </a:cubicBezTo>
                  <a:lnTo>
                    <a:pt x="1665893" y="0"/>
                  </a:lnTo>
                  <a:cubicBezTo>
                    <a:pt x="1714317" y="0"/>
                    <a:pt x="1753572" y="39255"/>
                    <a:pt x="1753572" y="87679"/>
                  </a:cubicBezTo>
                  <a:cubicBezTo>
                    <a:pt x="1753572" y="321488"/>
                    <a:pt x="1753571" y="555298"/>
                    <a:pt x="1753571" y="789107"/>
                  </a:cubicBezTo>
                  <a:cubicBezTo>
                    <a:pt x="1753571" y="837531"/>
                    <a:pt x="1714316" y="876786"/>
                    <a:pt x="1665892" y="876786"/>
                  </a:cubicBezTo>
                  <a:lnTo>
                    <a:pt x="87679" y="876785"/>
                  </a:lnTo>
                  <a:cubicBezTo>
                    <a:pt x="39255" y="876785"/>
                    <a:pt x="0" y="837530"/>
                    <a:pt x="0" y="789106"/>
                  </a:cubicBezTo>
                  <a:lnTo>
                    <a:pt x="0" y="8767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920" tIns="40920" rIns="40920" bIns="4092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latin typeface="Calibri Light" panose="020F0302020204030204"/>
                </a:rPr>
                <a:t>Dioryt</a:t>
              </a:r>
            </a:p>
          </p:txBody>
        </p:sp>
        <p:sp>
          <p:nvSpPr>
            <p:cNvPr id="17" name="Dowolny kształt: kształt 16">
              <a:extLst>
                <a:ext uri="{FF2B5EF4-FFF2-40B4-BE49-F238E27FC236}">
                  <a16:creationId xmlns:a16="http://schemas.microsoft.com/office/drawing/2014/main" id="{489951DF-2880-F6DD-D29D-0B6862868067}"/>
                </a:ext>
              </a:extLst>
            </p:cNvPr>
            <p:cNvSpPr/>
            <p:nvPr/>
          </p:nvSpPr>
          <p:spPr>
            <a:xfrm rot="3310531">
              <a:off x="4685362" y="2758231"/>
              <a:ext cx="1228282" cy="26604"/>
            </a:xfrm>
            <a:custGeom>
              <a:avLst/>
              <a:gdLst>
                <a:gd name="csX0" fmla="*/ 0 w 1228282"/>
                <a:gd name="csY0" fmla="*/ 13302 h 26604"/>
                <a:gd name="csX1" fmla="*/ 1228282 w 1228282"/>
                <a:gd name="csY1" fmla="*/ 13302 h 266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228282" h="26604">
                  <a:moveTo>
                    <a:pt x="0" y="13302"/>
                  </a:moveTo>
                  <a:lnTo>
                    <a:pt x="1228282" y="13302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6134" tIns="-17405" rIns="596133" bIns="-17405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8720DF73-D972-DE99-1437-1FE395444E62}"/>
                </a:ext>
              </a:extLst>
            </p:cNvPr>
            <p:cNvSpPr/>
            <p:nvPr/>
          </p:nvSpPr>
          <p:spPr>
            <a:xfrm>
              <a:off x="5627367" y="2823885"/>
              <a:ext cx="1753571" cy="876785"/>
            </a:xfrm>
            <a:custGeom>
              <a:avLst/>
              <a:gdLst>
                <a:gd name="csX0" fmla="*/ 0 w 1753571"/>
                <a:gd name="csY0" fmla="*/ 87679 h 876785"/>
                <a:gd name="csX1" fmla="*/ 87679 w 1753571"/>
                <a:gd name="csY1" fmla="*/ 0 h 876785"/>
                <a:gd name="csX2" fmla="*/ 1665893 w 1753571"/>
                <a:gd name="csY2" fmla="*/ 0 h 876785"/>
                <a:gd name="csX3" fmla="*/ 1753572 w 1753571"/>
                <a:gd name="csY3" fmla="*/ 87679 h 876785"/>
                <a:gd name="csX4" fmla="*/ 1753571 w 1753571"/>
                <a:gd name="csY4" fmla="*/ 789107 h 876785"/>
                <a:gd name="csX5" fmla="*/ 1665892 w 1753571"/>
                <a:gd name="csY5" fmla="*/ 876786 h 876785"/>
                <a:gd name="csX6" fmla="*/ 87679 w 1753571"/>
                <a:gd name="csY6" fmla="*/ 876785 h 876785"/>
                <a:gd name="csX7" fmla="*/ 0 w 1753571"/>
                <a:gd name="csY7" fmla="*/ 789106 h 876785"/>
                <a:gd name="csX8" fmla="*/ 0 w 1753571"/>
                <a:gd name="csY8" fmla="*/ 87679 h 8767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753571" h="876785">
                  <a:moveTo>
                    <a:pt x="0" y="87679"/>
                  </a:moveTo>
                  <a:cubicBezTo>
                    <a:pt x="0" y="39255"/>
                    <a:pt x="39255" y="0"/>
                    <a:pt x="87679" y="0"/>
                  </a:cubicBezTo>
                  <a:lnTo>
                    <a:pt x="1665893" y="0"/>
                  </a:lnTo>
                  <a:cubicBezTo>
                    <a:pt x="1714317" y="0"/>
                    <a:pt x="1753572" y="39255"/>
                    <a:pt x="1753572" y="87679"/>
                  </a:cubicBezTo>
                  <a:cubicBezTo>
                    <a:pt x="1753572" y="321488"/>
                    <a:pt x="1753571" y="555298"/>
                    <a:pt x="1753571" y="789107"/>
                  </a:cubicBezTo>
                  <a:cubicBezTo>
                    <a:pt x="1753571" y="837531"/>
                    <a:pt x="1714316" y="876786"/>
                    <a:pt x="1665892" y="876786"/>
                  </a:cubicBezTo>
                  <a:lnTo>
                    <a:pt x="87679" y="876785"/>
                  </a:lnTo>
                  <a:cubicBezTo>
                    <a:pt x="39255" y="876785"/>
                    <a:pt x="0" y="837530"/>
                    <a:pt x="0" y="789106"/>
                  </a:cubicBezTo>
                  <a:lnTo>
                    <a:pt x="0" y="87679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460" tIns="43460" rIns="43460" bIns="43460" numCol="1" spcCol="1270" anchor="ctr" anchorCtr="0">
              <a:noAutofit/>
            </a:bodyPr>
            <a:lstStyle/>
            <a:p>
              <a:pPr marL="0" lvl="0" indent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800" b="1" kern="1200" dirty="0">
                  <a:latin typeface="Calibri Light" panose="020F0302020204030204"/>
                </a:rPr>
                <a:t> </a:t>
              </a:r>
              <a:r>
                <a:rPr lang="pl-PL" sz="2400" b="1" kern="1200" dirty="0">
                  <a:latin typeface="Calibri Light" panose="020F0302020204030204"/>
                </a:rPr>
                <a:t>Ciemna (maficzna)</a:t>
              </a:r>
            </a:p>
          </p:txBody>
        </p:sp>
        <p:sp>
          <p:nvSpPr>
            <p:cNvPr id="19" name="Dowolny kształt: kształt 18">
              <a:extLst>
                <a:ext uri="{FF2B5EF4-FFF2-40B4-BE49-F238E27FC236}">
                  <a16:creationId xmlns:a16="http://schemas.microsoft.com/office/drawing/2014/main" id="{557BD322-A2B4-FF96-3B3F-BBFE54C8012F}"/>
                </a:ext>
              </a:extLst>
            </p:cNvPr>
            <p:cNvSpPr/>
            <p:nvPr/>
          </p:nvSpPr>
          <p:spPr>
            <a:xfrm>
              <a:off x="7403789" y="3262382"/>
              <a:ext cx="701428" cy="26604"/>
            </a:xfrm>
            <a:custGeom>
              <a:avLst/>
              <a:gdLst>
                <a:gd name="csX0" fmla="*/ 0 w 701428"/>
                <a:gd name="csY0" fmla="*/ 13302 h 26604"/>
                <a:gd name="csX1" fmla="*/ 701428 w 701428"/>
                <a:gd name="csY1" fmla="*/ 13302 h 266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701428" h="26604">
                  <a:moveTo>
                    <a:pt x="0" y="13302"/>
                  </a:moveTo>
                  <a:lnTo>
                    <a:pt x="701428" y="13302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5879" tIns="-4233" rIns="345878" bIns="-4234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id="{5AD38B88-CC02-1917-51F3-6F32AEEBB67B}"/>
                </a:ext>
              </a:extLst>
            </p:cNvPr>
            <p:cNvSpPr/>
            <p:nvPr/>
          </p:nvSpPr>
          <p:spPr>
            <a:xfrm>
              <a:off x="8082367" y="2823885"/>
              <a:ext cx="1753571" cy="876785"/>
            </a:xfrm>
            <a:custGeom>
              <a:avLst/>
              <a:gdLst>
                <a:gd name="csX0" fmla="*/ 0 w 1753571"/>
                <a:gd name="csY0" fmla="*/ 87679 h 876785"/>
                <a:gd name="csX1" fmla="*/ 87679 w 1753571"/>
                <a:gd name="csY1" fmla="*/ 0 h 876785"/>
                <a:gd name="csX2" fmla="*/ 1665893 w 1753571"/>
                <a:gd name="csY2" fmla="*/ 0 h 876785"/>
                <a:gd name="csX3" fmla="*/ 1753572 w 1753571"/>
                <a:gd name="csY3" fmla="*/ 87679 h 876785"/>
                <a:gd name="csX4" fmla="*/ 1753571 w 1753571"/>
                <a:gd name="csY4" fmla="*/ 789107 h 876785"/>
                <a:gd name="csX5" fmla="*/ 1665892 w 1753571"/>
                <a:gd name="csY5" fmla="*/ 876786 h 876785"/>
                <a:gd name="csX6" fmla="*/ 87679 w 1753571"/>
                <a:gd name="csY6" fmla="*/ 876785 h 876785"/>
                <a:gd name="csX7" fmla="*/ 0 w 1753571"/>
                <a:gd name="csY7" fmla="*/ 789106 h 876785"/>
                <a:gd name="csX8" fmla="*/ 0 w 1753571"/>
                <a:gd name="csY8" fmla="*/ 87679 h 8767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753571" h="876785">
                  <a:moveTo>
                    <a:pt x="0" y="87679"/>
                  </a:moveTo>
                  <a:cubicBezTo>
                    <a:pt x="0" y="39255"/>
                    <a:pt x="39255" y="0"/>
                    <a:pt x="87679" y="0"/>
                  </a:cubicBezTo>
                  <a:lnTo>
                    <a:pt x="1665893" y="0"/>
                  </a:lnTo>
                  <a:cubicBezTo>
                    <a:pt x="1714317" y="0"/>
                    <a:pt x="1753572" y="39255"/>
                    <a:pt x="1753572" y="87679"/>
                  </a:cubicBezTo>
                  <a:cubicBezTo>
                    <a:pt x="1753572" y="321488"/>
                    <a:pt x="1753571" y="555298"/>
                    <a:pt x="1753571" y="789107"/>
                  </a:cubicBezTo>
                  <a:cubicBezTo>
                    <a:pt x="1753571" y="837531"/>
                    <a:pt x="1714316" y="876786"/>
                    <a:pt x="1665892" y="876786"/>
                  </a:cubicBezTo>
                  <a:lnTo>
                    <a:pt x="87679" y="876785"/>
                  </a:lnTo>
                  <a:cubicBezTo>
                    <a:pt x="39255" y="876785"/>
                    <a:pt x="0" y="837530"/>
                    <a:pt x="0" y="789106"/>
                  </a:cubicBezTo>
                  <a:lnTo>
                    <a:pt x="0" y="87679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920" tIns="40920" rIns="40920" bIns="4092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latin typeface="Calibri Light" panose="020F0302020204030204"/>
                </a:rPr>
                <a:t>Gabro</a:t>
              </a:r>
            </a:p>
          </p:txBody>
        </p:sp>
        <p:sp>
          <p:nvSpPr>
            <p:cNvPr id="21" name="Dowolny kształt: kształt 20">
              <a:extLst>
                <a:ext uri="{FF2B5EF4-FFF2-40B4-BE49-F238E27FC236}">
                  <a16:creationId xmlns:a16="http://schemas.microsoft.com/office/drawing/2014/main" id="{03F9F497-EAC0-7483-4A87-D356B6C4DF3C}"/>
                </a:ext>
              </a:extLst>
            </p:cNvPr>
            <p:cNvSpPr/>
            <p:nvPr/>
          </p:nvSpPr>
          <p:spPr>
            <a:xfrm rot="3373858">
              <a:off x="1512579" y="4503484"/>
              <a:ext cx="1865797" cy="26604"/>
            </a:xfrm>
            <a:custGeom>
              <a:avLst/>
              <a:gdLst>
                <a:gd name="csX0" fmla="*/ 0 w 1865797"/>
                <a:gd name="csY0" fmla="*/ 13302 h 26604"/>
                <a:gd name="csX1" fmla="*/ 1865797 w 1865797"/>
                <a:gd name="csY1" fmla="*/ 13302 h 266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865797" h="26604">
                  <a:moveTo>
                    <a:pt x="0" y="13302"/>
                  </a:moveTo>
                  <a:lnTo>
                    <a:pt x="1865797" y="13302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8954" tIns="-33343" rIns="898953" bIns="-33343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600" kern="1200"/>
            </a:p>
          </p:txBody>
        </p:sp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D77419B8-4994-B3E5-18B5-8917FD0575CF}"/>
                </a:ext>
              </a:extLst>
            </p:cNvPr>
            <p:cNvSpPr/>
            <p:nvPr/>
          </p:nvSpPr>
          <p:spPr>
            <a:xfrm>
              <a:off x="2964027" y="4650524"/>
              <a:ext cx="1961913" cy="1283535"/>
            </a:xfrm>
            <a:custGeom>
              <a:avLst/>
              <a:gdLst>
                <a:gd name="csX0" fmla="*/ 0 w 1961913"/>
                <a:gd name="csY0" fmla="*/ 128354 h 1283535"/>
                <a:gd name="csX1" fmla="*/ 128354 w 1961913"/>
                <a:gd name="csY1" fmla="*/ 0 h 1283535"/>
                <a:gd name="csX2" fmla="*/ 1833560 w 1961913"/>
                <a:gd name="csY2" fmla="*/ 0 h 1283535"/>
                <a:gd name="csX3" fmla="*/ 1961914 w 1961913"/>
                <a:gd name="csY3" fmla="*/ 128354 h 1283535"/>
                <a:gd name="csX4" fmla="*/ 1961913 w 1961913"/>
                <a:gd name="csY4" fmla="*/ 1155182 h 1283535"/>
                <a:gd name="csX5" fmla="*/ 1833559 w 1961913"/>
                <a:gd name="csY5" fmla="*/ 1283536 h 1283535"/>
                <a:gd name="csX6" fmla="*/ 128354 w 1961913"/>
                <a:gd name="csY6" fmla="*/ 1283535 h 1283535"/>
                <a:gd name="csX7" fmla="*/ 0 w 1961913"/>
                <a:gd name="csY7" fmla="*/ 1155181 h 1283535"/>
                <a:gd name="csX8" fmla="*/ 0 w 1961913"/>
                <a:gd name="csY8" fmla="*/ 128354 h 12835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961913" h="1283535">
                  <a:moveTo>
                    <a:pt x="0" y="128354"/>
                  </a:moveTo>
                  <a:cubicBezTo>
                    <a:pt x="0" y="57466"/>
                    <a:pt x="57466" y="0"/>
                    <a:pt x="128354" y="0"/>
                  </a:cubicBezTo>
                  <a:lnTo>
                    <a:pt x="1833560" y="0"/>
                  </a:lnTo>
                  <a:cubicBezTo>
                    <a:pt x="1904448" y="0"/>
                    <a:pt x="1961914" y="57466"/>
                    <a:pt x="1961914" y="128354"/>
                  </a:cubicBezTo>
                  <a:cubicBezTo>
                    <a:pt x="1961914" y="470630"/>
                    <a:pt x="1961913" y="812906"/>
                    <a:pt x="1961913" y="1155182"/>
                  </a:cubicBezTo>
                  <a:cubicBezTo>
                    <a:pt x="1961913" y="1226070"/>
                    <a:pt x="1904447" y="1283536"/>
                    <a:pt x="1833559" y="1283536"/>
                  </a:cubicBezTo>
                  <a:lnTo>
                    <a:pt x="128354" y="1283535"/>
                  </a:lnTo>
                  <a:cubicBezTo>
                    <a:pt x="57466" y="1283535"/>
                    <a:pt x="0" y="1226069"/>
                    <a:pt x="0" y="1155181"/>
                  </a:cubicBezTo>
                  <a:lnTo>
                    <a:pt x="0" y="12835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023" tIns="49023" rIns="49023" bIns="49023" numCol="1" spcCol="1270" anchor="ctr" anchorCtr="0">
              <a:noAutofit/>
            </a:bodyPr>
            <a:lstStyle/>
            <a:p>
              <a:pPr marL="0" lvl="0" indent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 dirty="0">
                  <a:solidFill>
                    <a:schemeClr val="tx1"/>
                  </a:solidFill>
                  <a:latin typeface="Calibri Light" panose="020F0302020204030204"/>
                </a:rPr>
                <a:t>Skrytokrystaliczna (kryształy niewidoczne lub widoczne jedynie nieliczne)</a:t>
              </a:r>
              <a:endParaRPr lang="pl-PL" sz="18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Dowolny kształt: kształt 22">
              <a:extLst>
                <a:ext uri="{FF2B5EF4-FFF2-40B4-BE49-F238E27FC236}">
                  <a16:creationId xmlns:a16="http://schemas.microsoft.com/office/drawing/2014/main" id="{F5E35892-AEA1-B6F8-4F0A-5801EE0D4930}"/>
                </a:ext>
              </a:extLst>
            </p:cNvPr>
            <p:cNvSpPr/>
            <p:nvPr/>
          </p:nvSpPr>
          <p:spPr>
            <a:xfrm rot="18289469">
              <a:off x="4662513" y="4774838"/>
              <a:ext cx="1228282" cy="26604"/>
            </a:xfrm>
            <a:custGeom>
              <a:avLst/>
              <a:gdLst>
                <a:gd name="csX0" fmla="*/ 0 w 1228282"/>
                <a:gd name="csY0" fmla="*/ 13302 h 26604"/>
                <a:gd name="csX1" fmla="*/ 1228282 w 1228282"/>
                <a:gd name="csY1" fmla="*/ 13302 h 266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228282" h="26604">
                  <a:moveTo>
                    <a:pt x="0" y="13302"/>
                  </a:moveTo>
                  <a:lnTo>
                    <a:pt x="1228282" y="13302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6134" tIns="-17405" rIns="596134" bIns="-17406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24" name="Dowolny kształt: kształt 23">
              <a:extLst>
                <a:ext uri="{FF2B5EF4-FFF2-40B4-BE49-F238E27FC236}">
                  <a16:creationId xmlns:a16="http://schemas.microsoft.com/office/drawing/2014/main" id="{5F5DD286-AC1A-8E90-A7F3-C572F5021BAD}"/>
                </a:ext>
              </a:extLst>
            </p:cNvPr>
            <p:cNvSpPr/>
            <p:nvPr/>
          </p:nvSpPr>
          <p:spPr>
            <a:xfrm>
              <a:off x="5627369" y="3832188"/>
              <a:ext cx="1753571" cy="876785"/>
            </a:xfrm>
            <a:custGeom>
              <a:avLst/>
              <a:gdLst>
                <a:gd name="csX0" fmla="*/ 0 w 1753571"/>
                <a:gd name="csY0" fmla="*/ 87679 h 876785"/>
                <a:gd name="csX1" fmla="*/ 87679 w 1753571"/>
                <a:gd name="csY1" fmla="*/ 0 h 876785"/>
                <a:gd name="csX2" fmla="*/ 1665893 w 1753571"/>
                <a:gd name="csY2" fmla="*/ 0 h 876785"/>
                <a:gd name="csX3" fmla="*/ 1753572 w 1753571"/>
                <a:gd name="csY3" fmla="*/ 87679 h 876785"/>
                <a:gd name="csX4" fmla="*/ 1753571 w 1753571"/>
                <a:gd name="csY4" fmla="*/ 789107 h 876785"/>
                <a:gd name="csX5" fmla="*/ 1665892 w 1753571"/>
                <a:gd name="csY5" fmla="*/ 876786 h 876785"/>
                <a:gd name="csX6" fmla="*/ 87679 w 1753571"/>
                <a:gd name="csY6" fmla="*/ 876785 h 876785"/>
                <a:gd name="csX7" fmla="*/ 0 w 1753571"/>
                <a:gd name="csY7" fmla="*/ 789106 h 876785"/>
                <a:gd name="csX8" fmla="*/ 0 w 1753571"/>
                <a:gd name="csY8" fmla="*/ 87679 h 8767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753571" h="876785">
                  <a:moveTo>
                    <a:pt x="0" y="87679"/>
                  </a:moveTo>
                  <a:cubicBezTo>
                    <a:pt x="0" y="39255"/>
                    <a:pt x="39255" y="0"/>
                    <a:pt x="87679" y="0"/>
                  </a:cubicBezTo>
                  <a:lnTo>
                    <a:pt x="1665893" y="0"/>
                  </a:lnTo>
                  <a:cubicBezTo>
                    <a:pt x="1714317" y="0"/>
                    <a:pt x="1753572" y="39255"/>
                    <a:pt x="1753572" y="87679"/>
                  </a:cubicBezTo>
                  <a:cubicBezTo>
                    <a:pt x="1753572" y="321488"/>
                    <a:pt x="1753571" y="555298"/>
                    <a:pt x="1753571" y="789107"/>
                  </a:cubicBezTo>
                  <a:cubicBezTo>
                    <a:pt x="1753571" y="837531"/>
                    <a:pt x="1714316" y="876786"/>
                    <a:pt x="1665892" y="876786"/>
                  </a:cubicBezTo>
                  <a:lnTo>
                    <a:pt x="87679" y="876785"/>
                  </a:lnTo>
                  <a:cubicBezTo>
                    <a:pt x="39255" y="876785"/>
                    <a:pt x="0" y="837530"/>
                    <a:pt x="0" y="789106"/>
                  </a:cubicBezTo>
                  <a:lnTo>
                    <a:pt x="0" y="87679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920" tIns="40920" rIns="40920" bIns="40920" numCol="1" spcCol="1270" anchor="ctr" anchorCtr="0">
              <a:noAutofit/>
            </a:bodyPr>
            <a:lstStyle/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solidFill>
                    <a:schemeClr val="tx1"/>
                  </a:solidFill>
                  <a:latin typeface="Calibri Light" panose="020F0302020204030204"/>
                </a:rPr>
                <a:t>Jasna (felzytowa)</a:t>
              </a:r>
              <a:endParaRPr lang="pl-PL" sz="24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25" name="Dowolny kształt: kształt 24">
              <a:extLst>
                <a:ext uri="{FF2B5EF4-FFF2-40B4-BE49-F238E27FC236}">
                  <a16:creationId xmlns:a16="http://schemas.microsoft.com/office/drawing/2014/main" id="{7F3B5A3E-E940-4C7F-CC58-6DB2E8E8D168}"/>
                </a:ext>
              </a:extLst>
            </p:cNvPr>
            <p:cNvSpPr/>
            <p:nvPr/>
          </p:nvSpPr>
          <p:spPr>
            <a:xfrm>
              <a:off x="7380940" y="4270686"/>
              <a:ext cx="701428" cy="26604"/>
            </a:xfrm>
            <a:custGeom>
              <a:avLst/>
              <a:gdLst>
                <a:gd name="csX0" fmla="*/ 0 w 701428"/>
                <a:gd name="csY0" fmla="*/ 13302 h 26604"/>
                <a:gd name="csX1" fmla="*/ 701428 w 701428"/>
                <a:gd name="csY1" fmla="*/ 13302 h 266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701428" h="26604">
                  <a:moveTo>
                    <a:pt x="0" y="13302"/>
                  </a:moveTo>
                  <a:lnTo>
                    <a:pt x="701428" y="13302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5879" tIns="-4233" rIns="345878" bIns="-4234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26" name="Dowolny kształt: kształt 25">
              <a:extLst>
                <a:ext uri="{FF2B5EF4-FFF2-40B4-BE49-F238E27FC236}">
                  <a16:creationId xmlns:a16="http://schemas.microsoft.com/office/drawing/2014/main" id="{4A792D32-1CFC-9661-D14A-0C98F7F047E9}"/>
                </a:ext>
              </a:extLst>
            </p:cNvPr>
            <p:cNvSpPr/>
            <p:nvPr/>
          </p:nvSpPr>
          <p:spPr>
            <a:xfrm>
              <a:off x="8105218" y="3832188"/>
              <a:ext cx="1753571" cy="876785"/>
            </a:xfrm>
            <a:custGeom>
              <a:avLst/>
              <a:gdLst>
                <a:gd name="csX0" fmla="*/ 0 w 1753571"/>
                <a:gd name="csY0" fmla="*/ 87679 h 876785"/>
                <a:gd name="csX1" fmla="*/ 87679 w 1753571"/>
                <a:gd name="csY1" fmla="*/ 0 h 876785"/>
                <a:gd name="csX2" fmla="*/ 1665893 w 1753571"/>
                <a:gd name="csY2" fmla="*/ 0 h 876785"/>
                <a:gd name="csX3" fmla="*/ 1753572 w 1753571"/>
                <a:gd name="csY3" fmla="*/ 87679 h 876785"/>
                <a:gd name="csX4" fmla="*/ 1753571 w 1753571"/>
                <a:gd name="csY4" fmla="*/ 789107 h 876785"/>
                <a:gd name="csX5" fmla="*/ 1665892 w 1753571"/>
                <a:gd name="csY5" fmla="*/ 876786 h 876785"/>
                <a:gd name="csX6" fmla="*/ 87679 w 1753571"/>
                <a:gd name="csY6" fmla="*/ 876785 h 876785"/>
                <a:gd name="csX7" fmla="*/ 0 w 1753571"/>
                <a:gd name="csY7" fmla="*/ 789106 h 876785"/>
                <a:gd name="csX8" fmla="*/ 0 w 1753571"/>
                <a:gd name="csY8" fmla="*/ 87679 h 8767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753571" h="876785">
                  <a:moveTo>
                    <a:pt x="0" y="87679"/>
                  </a:moveTo>
                  <a:cubicBezTo>
                    <a:pt x="0" y="39255"/>
                    <a:pt x="39255" y="0"/>
                    <a:pt x="87679" y="0"/>
                  </a:cubicBezTo>
                  <a:lnTo>
                    <a:pt x="1665893" y="0"/>
                  </a:lnTo>
                  <a:cubicBezTo>
                    <a:pt x="1714317" y="0"/>
                    <a:pt x="1753572" y="39255"/>
                    <a:pt x="1753572" y="87679"/>
                  </a:cubicBezTo>
                  <a:cubicBezTo>
                    <a:pt x="1753572" y="321488"/>
                    <a:pt x="1753571" y="555298"/>
                    <a:pt x="1753571" y="789107"/>
                  </a:cubicBezTo>
                  <a:cubicBezTo>
                    <a:pt x="1753571" y="837531"/>
                    <a:pt x="1714316" y="876786"/>
                    <a:pt x="1665892" y="876786"/>
                  </a:cubicBezTo>
                  <a:lnTo>
                    <a:pt x="87679" y="876785"/>
                  </a:lnTo>
                  <a:cubicBezTo>
                    <a:pt x="39255" y="876785"/>
                    <a:pt x="0" y="837530"/>
                    <a:pt x="0" y="789106"/>
                  </a:cubicBezTo>
                  <a:lnTo>
                    <a:pt x="0" y="87679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920" tIns="40920" rIns="40920" bIns="4092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solidFill>
                    <a:schemeClr val="tx1"/>
                  </a:solidFill>
                  <a:latin typeface="Calibri Light" panose="020F0302020204030204"/>
                </a:rPr>
                <a:t>Riolit</a:t>
              </a:r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4F13132C-5E73-AB9D-0CB3-0D8AEF74CFBA}"/>
                </a:ext>
              </a:extLst>
            </p:cNvPr>
            <p:cNvSpPr/>
            <p:nvPr/>
          </p:nvSpPr>
          <p:spPr>
            <a:xfrm>
              <a:off x="4925940" y="5278989"/>
              <a:ext cx="701428" cy="26604"/>
            </a:xfrm>
            <a:custGeom>
              <a:avLst/>
              <a:gdLst>
                <a:gd name="csX0" fmla="*/ 0 w 701428"/>
                <a:gd name="csY0" fmla="*/ 13302 h 26604"/>
                <a:gd name="csX1" fmla="*/ 701428 w 701428"/>
                <a:gd name="csY1" fmla="*/ 13302 h 266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701428" h="26604">
                  <a:moveTo>
                    <a:pt x="0" y="13302"/>
                  </a:moveTo>
                  <a:lnTo>
                    <a:pt x="701428" y="13302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5879" tIns="-4233" rIns="345878" bIns="-4234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07539409-F97A-11AE-1BC4-5C5B617E730E}"/>
                </a:ext>
              </a:extLst>
            </p:cNvPr>
            <p:cNvSpPr/>
            <p:nvPr/>
          </p:nvSpPr>
          <p:spPr>
            <a:xfrm>
              <a:off x="5627368" y="4861292"/>
              <a:ext cx="1753571" cy="876785"/>
            </a:xfrm>
            <a:custGeom>
              <a:avLst/>
              <a:gdLst>
                <a:gd name="csX0" fmla="*/ 0 w 1753571"/>
                <a:gd name="csY0" fmla="*/ 87679 h 876785"/>
                <a:gd name="csX1" fmla="*/ 87679 w 1753571"/>
                <a:gd name="csY1" fmla="*/ 0 h 876785"/>
                <a:gd name="csX2" fmla="*/ 1665893 w 1753571"/>
                <a:gd name="csY2" fmla="*/ 0 h 876785"/>
                <a:gd name="csX3" fmla="*/ 1753572 w 1753571"/>
                <a:gd name="csY3" fmla="*/ 87679 h 876785"/>
                <a:gd name="csX4" fmla="*/ 1753571 w 1753571"/>
                <a:gd name="csY4" fmla="*/ 789107 h 876785"/>
                <a:gd name="csX5" fmla="*/ 1665892 w 1753571"/>
                <a:gd name="csY5" fmla="*/ 876786 h 876785"/>
                <a:gd name="csX6" fmla="*/ 87679 w 1753571"/>
                <a:gd name="csY6" fmla="*/ 876785 h 876785"/>
                <a:gd name="csX7" fmla="*/ 0 w 1753571"/>
                <a:gd name="csY7" fmla="*/ 789106 h 876785"/>
                <a:gd name="csX8" fmla="*/ 0 w 1753571"/>
                <a:gd name="csY8" fmla="*/ 87679 h 8767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753571" h="876785">
                  <a:moveTo>
                    <a:pt x="0" y="87679"/>
                  </a:moveTo>
                  <a:cubicBezTo>
                    <a:pt x="0" y="39255"/>
                    <a:pt x="39255" y="0"/>
                    <a:pt x="87679" y="0"/>
                  </a:cubicBezTo>
                  <a:lnTo>
                    <a:pt x="1665893" y="0"/>
                  </a:lnTo>
                  <a:cubicBezTo>
                    <a:pt x="1714317" y="0"/>
                    <a:pt x="1753572" y="39255"/>
                    <a:pt x="1753572" y="87679"/>
                  </a:cubicBezTo>
                  <a:cubicBezTo>
                    <a:pt x="1753572" y="321488"/>
                    <a:pt x="1753571" y="555298"/>
                    <a:pt x="1753571" y="789107"/>
                  </a:cubicBezTo>
                  <a:cubicBezTo>
                    <a:pt x="1753571" y="837531"/>
                    <a:pt x="1714316" y="876786"/>
                    <a:pt x="1665892" y="876786"/>
                  </a:cubicBezTo>
                  <a:lnTo>
                    <a:pt x="87679" y="876785"/>
                  </a:lnTo>
                  <a:cubicBezTo>
                    <a:pt x="39255" y="876785"/>
                    <a:pt x="0" y="837530"/>
                    <a:pt x="0" y="789106"/>
                  </a:cubicBezTo>
                  <a:lnTo>
                    <a:pt x="0" y="87679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920" tIns="40920" rIns="40920" bIns="40920" numCol="1" spcCol="1270" anchor="ctr" anchorCtr="0">
              <a:noAutofit/>
            </a:bodyPr>
            <a:lstStyle/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latin typeface="Calibri Light" panose="020F0302020204030204"/>
                </a:rPr>
                <a:t>Pośrednia</a:t>
              </a:r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95ADB67C-8BAA-5361-A549-47025748C5B9}"/>
                </a:ext>
              </a:extLst>
            </p:cNvPr>
            <p:cNvSpPr/>
            <p:nvPr/>
          </p:nvSpPr>
          <p:spPr>
            <a:xfrm>
              <a:off x="7380940" y="5278989"/>
              <a:ext cx="701428" cy="26604"/>
            </a:xfrm>
            <a:custGeom>
              <a:avLst/>
              <a:gdLst>
                <a:gd name="csX0" fmla="*/ 0 w 701428"/>
                <a:gd name="csY0" fmla="*/ 13302 h 26604"/>
                <a:gd name="csX1" fmla="*/ 701428 w 701428"/>
                <a:gd name="csY1" fmla="*/ 13302 h 266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701428" h="26604">
                  <a:moveTo>
                    <a:pt x="0" y="13302"/>
                  </a:moveTo>
                  <a:lnTo>
                    <a:pt x="701428" y="13302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5879" tIns="-4233" rIns="345878" bIns="-4234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F4F1FED9-49B8-C533-F331-2D86765B0291}"/>
                </a:ext>
              </a:extLst>
            </p:cNvPr>
            <p:cNvSpPr/>
            <p:nvPr/>
          </p:nvSpPr>
          <p:spPr>
            <a:xfrm>
              <a:off x="8082369" y="4840492"/>
              <a:ext cx="1753571" cy="876785"/>
            </a:xfrm>
            <a:custGeom>
              <a:avLst/>
              <a:gdLst>
                <a:gd name="csX0" fmla="*/ 0 w 1753571"/>
                <a:gd name="csY0" fmla="*/ 87679 h 876785"/>
                <a:gd name="csX1" fmla="*/ 87679 w 1753571"/>
                <a:gd name="csY1" fmla="*/ 0 h 876785"/>
                <a:gd name="csX2" fmla="*/ 1665893 w 1753571"/>
                <a:gd name="csY2" fmla="*/ 0 h 876785"/>
                <a:gd name="csX3" fmla="*/ 1753572 w 1753571"/>
                <a:gd name="csY3" fmla="*/ 87679 h 876785"/>
                <a:gd name="csX4" fmla="*/ 1753571 w 1753571"/>
                <a:gd name="csY4" fmla="*/ 789107 h 876785"/>
                <a:gd name="csX5" fmla="*/ 1665892 w 1753571"/>
                <a:gd name="csY5" fmla="*/ 876786 h 876785"/>
                <a:gd name="csX6" fmla="*/ 87679 w 1753571"/>
                <a:gd name="csY6" fmla="*/ 876785 h 876785"/>
                <a:gd name="csX7" fmla="*/ 0 w 1753571"/>
                <a:gd name="csY7" fmla="*/ 789106 h 876785"/>
                <a:gd name="csX8" fmla="*/ 0 w 1753571"/>
                <a:gd name="csY8" fmla="*/ 87679 h 8767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753571" h="876785">
                  <a:moveTo>
                    <a:pt x="0" y="87679"/>
                  </a:moveTo>
                  <a:cubicBezTo>
                    <a:pt x="0" y="39255"/>
                    <a:pt x="39255" y="0"/>
                    <a:pt x="87679" y="0"/>
                  </a:cubicBezTo>
                  <a:lnTo>
                    <a:pt x="1665893" y="0"/>
                  </a:lnTo>
                  <a:cubicBezTo>
                    <a:pt x="1714317" y="0"/>
                    <a:pt x="1753572" y="39255"/>
                    <a:pt x="1753572" y="87679"/>
                  </a:cubicBezTo>
                  <a:cubicBezTo>
                    <a:pt x="1753572" y="321488"/>
                    <a:pt x="1753571" y="555298"/>
                    <a:pt x="1753571" y="789107"/>
                  </a:cubicBezTo>
                  <a:cubicBezTo>
                    <a:pt x="1753571" y="837531"/>
                    <a:pt x="1714316" y="876786"/>
                    <a:pt x="1665892" y="876786"/>
                  </a:cubicBezTo>
                  <a:lnTo>
                    <a:pt x="87679" y="876785"/>
                  </a:lnTo>
                  <a:cubicBezTo>
                    <a:pt x="39255" y="876785"/>
                    <a:pt x="0" y="837530"/>
                    <a:pt x="0" y="789106"/>
                  </a:cubicBezTo>
                  <a:lnTo>
                    <a:pt x="0" y="87679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920" tIns="40920" rIns="40920" bIns="4092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latin typeface="Calibri Light" panose="020F0302020204030204"/>
                </a:rPr>
                <a:t>Andezyt</a:t>
              </a:r>
            </a:p>
          </p:txBody>
        </p:sp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4BD8335-BA73-E78C-B532-28455A96EF08}"/>
                </a:ext>
              </a:extLst>
            </p:cNvPr>
            <p:cNvSpPr/>
            <p:nvPr/>
          </p:nvSpPr>
          <p:spPr>
            <a:xfrm rot="3310531">
              <a:off x="4662513" y="5783141"/>
              <a:ext cx="1228282" cy="26604"/>
            </a:xfrm>
            <a:custGeom>
              <a:avLst/>
              <a:gdLst>
                <a:gd name="csX0" fmla="*/ 0 w 1228282"/>
                <a:gd name="csY0" fmla="*/ 13302 h 26604"/>
                <a:gd name="csX1" fmla="*/ 1228282 w 1228282"/>
                <a:gd name="csY1" fmla="*/ 13302 h 266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228282" h="26604">
                  <a:moveTo>
                    <a:pt x="0" y="13302"/>
                  </a:moveTo>
                  <a:lnTo>
                    <a:pt x="1228282" y="13302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6134" tIns="-17405" rIns="596133" bIns="-17406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D49274B8-054D-46DF-0040-63CB44B743E0}"/>
                </a:ext>
              </a:extLst>
            </p:cNvPr>
            <p:cNvSpPr/>
            <p:nvPr/>
          </p:nvSpPr>
          <p:spPr>
            <a:xfrm>
              <a:off x="5650217" y="5883002"/>
              <a:ext cx="1753571" cy="876785"/>
            </a:xfrm>
            <a:custGeom>
              <a:avLst/>
              <a:gdLst>
                <a:gd name="csX0" fmla="*/ 0 w 1753571"/>
                <a:gd name="csY0" fmla="*/ 87679 h 876785"/>
                <a:gd name="csX1" fmla="*/ 87679 w 1753571"/>
                <a:gd name="csY1" fmla="*/ 0 h 876785"/>
                <a:gd name="csX2" fmla="*/ 1665893 w 1753571"/>
                <a:gd name="csY2" fmla="*/ 0 h 876785"/>
                <a:gd name="csX3" fmla="*/ 1753572 w 1753571"/>
                <a:gd name="csY3" fmla="*/ 87679 h 876785"/>
                <a:gd name="csX4" fmla="*/ 1753571 w 1753571"/>
                <a:gd name="csY4" fmla="*/ 789107 h 876785"/>
                <a:gd name="csX5" fmla="*/ 1665892 w 1753571"/>
                <a:gd name="csY5" fmla="*/ 876786 h 876785"/>
                <a:gd name="csX6" fmla="*/ 87679 w 1753571"/>
                <a:gd name="csY6" fmla="*/ 876785 h 876785"/>
                <a:gd name="csX7" fmla="*/ 0 w 1753571"/>
                <a:gd name="csY7" fmla="*/ 789106 h 876785"/>
                <a:gd name="csX8" fmla="*/ 0 w 1753571"/>
                <a:gd name="csY8" fmla="*/ 87679 h 8767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753571" h="876785">
                  <a:moveTo>
                    <a:pt x="0" y="87679"/>
                  </a:moveTo>
                  <a:cubicBezTo>
                    <a:pt x="0" y="39255"/>
                    <a:pt x="39255" y="0"/>
                    <a:pt x="87679" y="0"/>
                  </a:cubicBezTo>
                  <a:lnTo>
                    <a:pt x="1665893" y="0"/>
                  </a:lnTo>
                  <a:cubicBezTo>
                    <a:pt x="1714317" y="0"/>
                    <a:pt x="1753572" y="39255"/>
                    <a:pt x="1753572" y="87679"/>
                  </a:cubicBezTo>
                  <a:cubicBezTo>
                    <a:pt x="1753572" y="321488"/>
                    <a:pt x="1753571" y="555298"/>
                    <a:pt x="1753571" y="789107"/>
                  </a:cubicBezTo>
                  <a:cubicBezTo>
                    <a:pt x="1753571" y="837531"/>
                    <a:pt x="1714316" y="876786"/>
                    <a:pt x="1665892" y="876786"/>
                  </a:cubicBezTo>
                  <a:lnTo>
                    <a:pt x="87679" y="876785"/>
                  </a:lnTo>
                  <a:cubicBezTo>
                    <a:pt x="39255" y="876785"/>
                    <a:pt x="0" y="837530"/>
                    <a:pt x="0" y="789106"/>
                  </a:cubicBezTo>
                  <a:lnTo>
                    <a:pt x="0" y="87679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920" tIns="40920" rIns="40920" bIns="40920" numCol="1" spcCol="1270" anchor="ctr" anchorCtr="0">
              <a:noAutofit/>
            </a:bodyPr>
            <a:lstStyle/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latin typeface="Calibri Light" panose="020F0302020204030204"/>
                </a:rPr>
                <a:t>Ciemna (maficzna)</a:t>
              </a:r>
              <a:endParaRPr lang="pl-PL" sz="2400" b="1" kern="1200" dirty="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3A78F1AC-7491-7124-5E56-CA9A12EF6D0D}"/>
                </a:ext>
              </a:extLst>
            </p:cNvPr>
            <p:cNvSpPr/>
            <p:nvPr/>
          </p:nvSpPr>
          <p:spPr>
            <a:xfrm>
              <a:off x="7380940" y="6287293"/>
              <a:ext cx="701428" cy="26604"/>
            </a:xfrm>
            <a:custGeom>
              <a:avLst/>
              <a:gdLst>
                <a:gd name="csX0" fmla="*/ 0 w 701428"/>
                <a:gd name="csY0" fmla="*/ 13302 h 26604"/>
                <a:gd name="csX1" fmla="*/ 701428 w 701428"/>
                <a:gd name="csY1" fmla="*/ 13302 h 266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701428" h="26604">
                  <a:moveTo>
                    <a:pt x="0" y="13302"/>
                  </a:moveTo>
                  <a:lnTo>
                    <a:pt x="701428" y="13302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5879" tIns="-4233" rIns="345878" bIns="-4234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34" name="Dowolny kształt: kształt 33">
              <a:extLst>
                <a:ext uri="{FF2B5EF4-FFF2-40B4-BE49-F238E27FC236}">
                  <a16:creationId xmlns:a16="http://schemas.microsoft.com/office/drawing/2014/main" id="{AD9EB1E8-3F59-459A-B4E2-5A58FE666201}"/>
                </a:ext>
              </a:extLst>
            </p:cNvPr>
            <p:cNvSpPr/>
            <p:nvPr/>
          </p:nvSpPr>
          <p:spPr>
            <a:xfrm>
              <a:off x="8082368" y="5883002"/>
              <a:ext cx="1753571" cy="876785"/>
            </a:xfrm>
            <a:custGeom>
              <a:avLst/>
              <a:gdLst>
                <a:gd name="csX0" fmla="*/ 0 w 1753571"/>
                <a:gd name="csY0" fmla="*/ 87679 h 876785"/>
                <a:gd name="csX1" fmla="*/ 87679 w 1753571"/>
                <a:gd name="csY1" fmla="*/ 0 h 876785"/>
                <a:gd name="csX2" fmla="*/ 1665893 w 1753571"/>
                <a:gd name="csY2" fmla="*/ 0 h 876785"/>
                <a:gd name="csX3" fmla="*/ 1753572 w 1753571"/>
                <a:gd name="csY3" fmla="*/ 87679 h 876785"/>
                <a:gd name="csX4" fmla="*/ 1753571 w 1753571"/>
                <a:gd name="csY4" fmla="*/ 789107 h 876785"/>
                <a:gd name="csX5" fmla="*/ 1665892 w 1753571"/>
                <a:gd name="csY5" fmla="*/ 876786 h 876785"/>
                <a:gd name="csX6" fmla="*/ 87679 w 1753571"/>
                <a:gd name="csY6" fmla="*/ 876785 h 876785"/>
                <a:gd name="csX7" fmla="*/ 0 w 1753571"/>
                <a:gd name="csY7" fmla="*/ 789106 h 876785"/>
                <a:gd name="csX8" fmla="*/ 0 w 1753571"/>
                <a:gd name="csY8" fmla="*/ 87679 h 8767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753571" h="876785">
                  <a:moveTo>
                    <a:pt x="0" y="87679"/>
                  </a:moveTo>
                  <a:cubicBezTo>
                    <a:pt x="0" y="39255"/>
                    <a:pt x="39255" y="0"/>
                    <a:pt x="87679" y="0"/>
                  </a:cubicBezTo>
                  <a:lnTo>
                    <a:pt x="1665893" y="0"/>
                  </a:lnTo>
                  <a:cubicBezTo>
                    <a:pt x="1714317" y="0"/>
                    <a:pt x="1753572" y="39255"/>
                    <a:pt x="1753572" y="87679"/>
                  </a:cubicBezTo>
                  <a:cubicBezTo>
                    <a:pt x="1753572" y="321488"/>
                    <a:pt x="1753571" y="555298"/>
                    <a:pt x="1753571" y="789107"/>
                  </a:cubicBezTo>
                  <a:cubicBezTo>
                    <a:pt x="1753571" y="837531"/>
                    <a:pt x="1714316" y="876786"/>
                    <a:pt x="1665892" y="876786"/>
                  </a:cubicBezTo>
                  <a:lnTo>
                    <a:pt x="87679" y="876785"/>
                  </a:lnTo>
                  <a:cubicBezTo>
                    <a:pt x="39255" y="876785"/>
                    <a:pt x="0" y="837530"/>
                    <a:pt x="0" y="789106"/>
                  </a:cubicBezTo>
                  <a:lnTo>
                    <a:pt x="0" y="87679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920" tIns="40920" rIns="40920" bIns="4092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latin typeface="Calibri Light" panose="020F0302020204030204"/>
                </a:rPr>
                <a:t>Bazalt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2635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Skład chemiczny wybranych skał magmowych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61" y="1839470"/>
            <a:ext cx="9089641" cy="286917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7506046" y="5073873"/>
            <a:ext cx="244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Skały </a:t>
            </a:r>
            <a:r>
              <a:rPr lang="pl-PL" dirty="0" err="1"/>
              <a:t>felzytowe</a:t>
            </a:r>
            <a:r>
              <a:rPr lang="pl-PL" dirty="0"/>
              <a:t>/ kwaśne np. granit/riolit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265785" y="5073874"/>
            <a:ext cx="2664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Skały pośrednie/ obojętne np. dioryt/andezyt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025524" y="5073874"/>
            <a:ext cx="2664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Skały </a:t>
            </a:r>
            <a:r>
              <a:rPr lang="pl-PL" dirty="0" err="1"/>
              <a:t>maficzne</a:t>
            </a:r>
            <a:r>
              <a:rPr lang="pl-PL" dirty="0"/>
              <a:t>/ zasadowe np. gabro/bazalt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A7F17D5-B099-8C39-B772-AFF72BCCD696}"/>
              </a:ext>
            </a:extLst>
          </p:cNvPr>
          <p:cNvSpPr txBox="1"/>
          <p:nvPr/>
        </p:nvSpPr>
        <p:spPr>
          <a:xfrm rot="16200000">
            <a:off x="-421072" y="6151406"/>
            <a:ext cx="208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SKŁAD MINERALNY: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A843A65-A2C2-70D0-B186-7DCE23B2D3B6}"/>
              </a:ext>
            </a:extLst>
          </p:cNvPr>
          <p:cNvSpPr txBox="1"/>
          <p:nvPr/>
        </p:nvSpPr>
        <p:spPr>
          <a:xfrm>
            <a:off x="1025524" y="6117136"/>
            <a:ext cx="2780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piroksen, oliwin, </a:t>
            </a:r>
          </a:p>
          <a:p>
            <a:r>
              <a:rPr lang="pl-PL" dirty="0"/>
              <a:t>plagioklazy (skalenie Ca-Na)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B50723F-CB3E-6C4F-0D51-238E824B1A6E}"/>
              </a:ext>
            </a:extLst>
          </p:cNvPr>
          <p:cNvSpPr txBox="1"/>
          <p:nvPr/>
        </p:nvSpPr>
        <p:spPr>
          <a:xfrm>
            <a:off x="7506046" y="6117136"/>
            <a:ext cx="2793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kwarc, K skaleń, plagioklazy,</a:t>
            </a:r>
          </a:p>
          <a:p>
            <a:r>
              <a:rPr lang="pl-PL" dirty="0"/>
              <a:t>łyszczyki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B7D8B8F-1F3E-333F-DCD3-A20338DBDB63}"/>
              </a:ext>
            </a:extLst>
          </p:cNvPr>
          <p:cNvSpPr txBox="1"/>
          <p:nvPr/>
        </p:nvSpPr>
        <p:spPr>
          <a:xfrm>
            <a:off x="4265785" y="6117136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plagioklazy (skalenie Ca-Na), amfibol</a:t>
            </a:r>
          </a:p>
        </p:txBody>
      </p:sp>
    </p:spTree>
    <p:extLst>
      <p:ext uri="{BB962C8B-B14F-4D97-AF65-F5344CB8AC3E}">
        <p14:creationId xmlns:p14="http://schemas.microsoft.com/office/powerpoint/2010/main" val="3149899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65385" y="847571"/>
            <a:ext cx="957706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Skały powstające przez nagromadzenie na powierzchni ziemi: </a:t>
            </a:r>
          </a:p>
          <a:p>
            <a:endParaRPr lang="pl-PL" altLang="pl-PL" sz="1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altLang="pl-PL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okruchów starszych skał i minerałów – skały okruchowe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altLang="pl-PL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i/lub szczątków organicznych – skały o genezie organicznej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altLang="pl-PL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i/lub minerałów strąconych z roztworu wodnego – skały chemogeniczne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23" y="2582103"/>
            <a:ext cx="8339187" cy="497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689722" y="323453"/>
            <a:ext cx="3843962" cy="5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6" b="1" dirty="0">
                <a:solidFill>
                  <a:schemeClr val="tx2"/>
                </a:solidFill>
              </a:rPr>
              <a:t>SKAŁY OSADOWE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6AF99BC-3645-475A-1147-0995FB5BE187}"/>
              </a:ext>
            </a:extLst>
          </p:cNvPr>
          <p:cNvSpPr txBox="1"/>
          <p:nvPr/>
        </p:nvSpPr>
        <p:spPr>
          <a:xfrm>
            <a:off x="6574898" y="7190343"/>
            <a:ext cx="2845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Open </a:t>
            </a:r>
            <a:r>
              <a:rPr lang="pl-PL" dirty="0" err="1"/>
              <a:t>Educational</a:t>
            </a:r>
            <a:r>
              <a:rPr lang="pl-PL" dirty="0"/>
              <a:t> </a:t>
            </a:r>
            <a:r>
              <a:rPr lang="pl-PL" dirty="0" err="1"/>
              <a:t>Resources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6203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B8D2F02-BECB-AD3E-D06D-D5BD48806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4A9AAB0-3D55-8F7E-D767-11655FC51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86F29-74B2-4B76-97B2-FD93C2E18284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0C49B2E7-0163-2E4B-9534-3CCDC99F1552}"/>
              </a:ext>
            </a:extLst>
          </p:cNvPr>
          <p:cNvGrpSpPr/>
          <p:nvPr/>
        </p:nvGrpSpPr>
        <p:grpSpPr>
          <a:xfrm>
            <a:off x="-761" y="576334"/>
            <a:ext cx="10706447" cy="6407005"/>
            <a:chOff x="1" y="684497"/>
            <a:chExt cx="10706447" cy="6407005"/>
          </a:xfrm>
        </p:grpSpPr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CC06A63D-458E-352D-1FA0-94B58AB4A87B}"/>
                </a:ext>
              </a:extLst>
            </p:cNvPr>
            <p:cNvSpPr/>
            <p:nvPr/>
          </p:nvSpPr>
          <p:spPr>
            <a:xfrm>
              <a:off x="7381200" y="6790224"/>
              <a:ext cx="1340027" cy="91440"/>
            </a:xfrm>
            <a:custGeom>
              <a:avLst/>
              <a:gdLst>
                <a:gd name="csX0" fmla="*/ 0 w 1340027"/>
                <a:gd name="csY0" fmla="*/ 45720 h 91440"/>
                <a:gd name="csX1" fmla="*/ 670013 w 1340027"/>
                <a:gd name="csY1" fmla="*/ 45720 h 91440"/>
                <a:gd name="csX2" fmla="*/ 670013 w 1340027"/>
                <a:gd name="csY2" fmla="*/ 50243 h 91440"/>
                <a:gd name="csX3" fmla="*/ 1340027 w 1340027"/>
                <a:gd name="csY3" fmla="*/ 50243 h 91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340027" h="91440">
                  <a:moveTo>
                    <a:pt x="0" y="45720"/>
                  </a:moveTo>
                  <a:lnTo>
                    <a:pt x="670013" y="45720"/>
                  </a:lnTo>
                  <a:lnTo>
                    <a:pt x="670013" y="50243"/>
                  </a:lnTo>
                  <a:lnTo>
                    <a:pt x="1340027" y="50243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9213" tIns="12219" rIns="649213" bIns="1222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8" name="Dowolny kształt: kształt 7">
              <a:extLst>
                <a:ext uri="{FF2B5EF4-FFF2-40B4-BE49-F238E27FC236}">
                  <a16:creationId xmlns:a16="http://schemas.microsoft.com/office/drawing/2014/main" id="{4B9643C2-4A59-3FFC-4CFF-FCE5E2C8D166}"/>
                </a:ext>
              </a:extLst>
            </p:cNvPr>
            <p:cNvSpPr/>
            <p:nvPr/>
          </p:nvSpPr>
          <p:spPr>
            <a:xfrm>
              <a:off x="4690473" y="6400874"/>
              <a:ext cx="1043934" cy="435069"/>
            </a:xfrm>
            <a:custGeom>
              <a:avLst/>
              <a:gdLst>
                <a:gd name="csX0" fmla="*/ 0 w 1043934"/>
                <a:gd name="csY0" fmla="*/ 0 h 435069"/>
                <a:gd name="csX1" fmla="*/ 521967 w 1043934"/>
                <a:gd name="csY1" fmla="*/ 0 h 435069"/>
                <a:gd name="csX2" fmla="*/ 521967 w 1043934"/>
                <a:gd name="csY2" fmla="*/ 435069 h 435069"/>
                <a:gd name="csX3" fmla="*/ 1043934 w 1043934"/>
                <a:gd name="csY3" fmla="*/ 435069 h 4350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043934" h="435069">
                  <a:moveTo>
                    <a:pt x="0" y="0"/>
                  </a:moveTo>
                  <a:lnTo>
                    <a:pt x="521967" y="0"/>
                  </a:lnTo>
                  <a:lnTo>
                    <a:pt x="521967" y="435069"/>
                  </a:lnTo>
                  <a:lnTo>
                    <a:pt x="1043934" y="435069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6393" tIns="189261" rIns="506393" bIns="18926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E8DEC376-F61B-5155-1B90-1DBD07B52A25}"/>
                </a:ext>
              </a:extLst>
            </p:cNvPr>
            <p:cNvSpPr/>
            <p:nvPr/>
          </p:nvSpPr>
          <p:spPr>
            <a:xfrm>
              <a:off x="7370660" y="6177687"/>
              <a:ext cx="1340044" cy="91440"/>
            </a:xfrm>
            <a:custGeom>
              <a:avLst/>
              <a:gdLst>
                <a:gd name="csX0" fmla="*/ 0 w 1340044"/>
                <a:gd name="csY0" fmla="*/ 45720 h 91440"/>
                <a:gd name="csX1" fmla="*/ 670022 w 1340044"/>
                <a:gd name="csY1" fmla="*/ 45720 h 91440"/>
                <a:gd name="csX2" fmla="*/ 670022 w 1340044"/>
                <a:gd name="csY2" fmla="*/ 66771 h 91440"/>
                <a:gd name="csX3" fmla="*/ 1340044 w 1340044"/>
                <a:gd name="csY3" fmla="*/ 66771 h 91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340044" h="91440">
                  <a:moveTo>
                    <a:pt x="0" y="45720"/>
                  </a:moveTo>
                  <a:lnTo>
                    <a:pt x="670022" y="45720"/>
                  </a:lnTo>
                  <a:lnTo>
                    <a:pt x="670022" y="66771"/>
                  </a:lnTo>
                  <a:lnTo>
                    <a:pt x="1340044" y="66771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9217" tIns="12215" rIns="649217" bIns="12215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A4F1EED9-CC36-BE23-805D-79358B36C003}"/>
                </a:ext>
              </a:extLst>
            </p:cNvPr>
            <p:cNvSpPr/>
            <p:nvPr/>
          </p:nvSpPr>
          <p:spPr>
            <a:xfrm>
              <a:off x="4690473" y="6223407"/>
              <a:ext cx="1033395" cy="177466"/>
            </a:xfrm>
            <a:custGeom>
              <a:avLst/>
              <a:gdLst>
                <a:gd name="csX0" fmla="*/ 0 w 1033395"/>
                <a:gd name="csY0" fmla="*/ 177466 h 177466"/>
                <a:gd name="csX1" fmla="*/ 516697 w 1033395"/>
                <a:gd name="csY1" fmla="*/ 177466 h 177466"/>
                <a:gd name="csX2" fmla="*/ 516697 w 1033395"/>
                <a:gd name="csY2" fmla="*/ 0 h 177466"/>
                <a:gd name="csX3" fmla="*/ 1033395 w 1033395"/>
                <a:gd name="csY3" fmla="*/ 0 h 17746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033395" h="177466">
                  <a:moveTo>
                    <a:pt x="0" y="177466"/>
                  </a:moveTo>
                  <a:lnTo>
                    <a:pt x="516697" y="177466"/>
                  </a:lnTo>
                  <a:lnTo>
                    <a:pt x="516697" y="0"/>
                  </a:lnTo>
                  <a:lnTo>
                    <a:pt x="1033395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3184" tIns="62521" rIns="503185" bIns="62519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77648D1B-8DC1-59A4-053E-478F4A697D7D}"/>
                </a:ext>
              </a:extLst>
            </p:cNvPr>
            <p:cNvSpPr/>
            <p:nvPr/>
          </p:nvSpPr>
          <p:spPr>
            <a:xfrm>
              <a:off x="1992632" y="5651914"/>
              <a:ext cx="601869" cy="748960"/>
            </a:xfrm>
            <a:custGeom>
              <a:avLst/>
              <a:gdLst>
                <a:gd name="csX0" fmla="*/ 0 w 601869"/>
                <a:gd name="csY0" fmla="*/ 0 h 748960"/>
                <a:gd name="csX1" fmla="*/ 300934 w 601869"/>
                <a:gd name="csY1" fmla="*/ 0 h 748960"/>
                <a:gd name="csX2" fmla="*/ 300934 w 601869"/>
                <a:gd name="csY2" fmla="*/ 748960 h 748960"/>
                <a:gd name="csX3" fmla="*/ 601869 w 601869"/>
                <a:gd name="csY3" fmla="*/ 748960 h 7489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01869" h="748960">
                  <a:moveTo>
                    <a:pt x="0" y="0"/>
                  </a:moveTo>
                  <a:lnTo>
                    <a:pt x="300934" y="0"/>
                  </a:lnTo>
                  <a:lnTo>
                    <a:pt x="300934" y="748960"/>
                  </a:lnTo>
                  <a:lnTo>
                    <a:pt x="601869" y="74896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9614" tIns="350460" rIns="289614" bIns="350459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D141759F-6ADA-84F5-F2F1-CC196743196A}"/>
                </a:ext>
              </a:extLst>
            </p:cNvPr>
            <p:cNvSpPr/>
            <p:nvPr/>
          </p:nvSpPr>
          <p:spPr>
            <a:xfrm>
              <a:off x="4675174" y="5570287"/>
              <a:ext cx="3983656" cy="91440"/>
            </a:xfrm>
            <a:custGeom>
              <a:avLst/>
              <a:gdLst>
                <a:gd name="csX0" fmla="*/ 0 w 3983656"/>
                <a:gd name="csY0" fmla="*/ 45720 h 91440"/>
                <a:gd name="csX1" fmla="*/ 1991828 w 3983656"/>
                <a:gd name="csY1" fmla="*/ 45720 h 91440"/>
                <a:gd name="csX2" fmla="*/ 1991828 w 3983656"/>
                <a:gd name="csY2" fmla="*/ 52327 h 91440"/>
                <a:gd name="csX3" fmla="*/ 3983656 w 3983656"/>
                <a:gd name="csY3" fmla="*/ 52327 h 91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983656" h="91440">
                  <a:moveTo>
                    <a:pt x="0" y="45720"/>
                  </a:moveTo>
                  <a:lnTo>
                    <a:pt x="1991828" y="45720"/>
                  </a:lnTo>
                  <a:lnTo>
                    <a:pt x="1991828" y="52327"/>
                  </a:lnTo>
                  <a:lnTo>
                    <a:pt x="3983656" y="52327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4937" tIns="-53871" rIns="1904936" bIns="-53872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1400" kern="1200"/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A48BCC3C-4371-48BC-1301-94CC52E7FE86}"/>
                </a:ext>
              </a:extLst>
            </p:cNvPr>
            <p:cNvSpPr/>
            <p:nvPr/>
          </p:nvSpPr>
          <p:spPr>
            <a:xfrm>
              <a:off x="1992632" y="5570287"/>
              <a:ext cx="589271" cy="91440"/>
            </a:xfrm>
            <a:custGeom>
              <a:avLst/>
              <a:gdLst>
                <a:gd name="csX0" fmla="*/ 0 w 589271"/>
                <a:gd name="csY0" fmla="*/ 81626 h 91440"/>
                <a:gd name="csX1" fmla="*/ 294635 w 589271"/>
                <a:gd name="csY1" fmla="*/ 81626 h 91440"/>
                <a:gd name="csX2" fmla="*/ 294635 w 589271"/>
                <a:gd name="csY2" fmla="*/ 45720 h 91440"/>
                <a:gd name="csX3" fmla="*/ 589271 w 589271"/>
                <a:gd name="csY3" fmla="*/ 45720 h 91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589271" h="91440">
                  <a:moveTo>
                    <a:pt x="0" y="81626"/>
                  </a:moveTo>
                  <a:lnTo>
                    <a:pt x="294635" y="81626"/>
                  </a:lnTo>
                  <a:lnTo>
                    <a:pt x="294635" y="45720"/>
                  </a:lnTo>
                  <a:lnTo>
                    <a:pt x="589271" y="4572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2577" tIns="30961" rIns="292576" bIns="30961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EF0A3875-5F07-CABD-8208-196C48250935}"/>
                </a:ext>
              </a:extLst>
            </p:cNvPr>
            <p:cNvSpPr/>
            <p:nvPr/>
          </p:nvSpPr>
          <p:spPr>
            <a:xfrm>
              <a:off x="5532412" y="4912620"/>
              <a:ext cx="3099707" cy="91440"/>
            </a:xfrm>
            <a:custGeom>
              <a:avLst/>
              <a:gdLst>
                <a:gd name="csX0" fmla="*/ 0 w 3099707"/>
                <a:gd name="csY0" fmla="*/ 99702 h 91440"/>
                <a:gd name="csX1" fmla="*/ 1549853 w 3099707"/>
                <a:gd name="csY1" fmla="*/ 99702 h 91440"/>
                <a:gd name="csX2" fmla="*/ 1549853 w 3099707"/>
                <a:gd name="csY2" fmla="*/ 45720 h 91440"/>
                <a:gd name="csX3" fmla="*/ 3099707 w 3099707"/>
                <a:gd name="csY3" fmla="*/ 45720 h 91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099707" h="91440">
                  <a:moveTo>
                    <a:pt x="0" y="99702"/>
                  </a:moveTo>
                  <a:lnTo>
                    <a:pt x="1549853" y="99702"/>
                  </a:lnTo>
                  <a:lnTo>
                    <a:pt x="1549853" y="45720"/>
                  </a:lnTo>
                  <a:lnTo>
                    <a:pt x="3099707" y="4572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85049" tIns="-31785" rIns="1485050" bIns="-3178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1100" kern="1200"/>
            </a:p>
          </p:txBody>
        </p:sp>
        <p:sp>
          <p:nvSpPr>
            <p:cNvPr id="15" name="Dowolny kształt: kształt 14">
              <a:extLst>
                <a:ext uri="{FF2B5EF4-FFF2-40B4-BE49-F238E27FC236}">
                  <a16:creationId xmlns:a16="http://schemas.microsoft.com/office/drawing/2014/main" id="{5810D59C-F717-A320-112F-E611B99D7632}"/>
                </a:ext>
              </a:extLst>
            </p:cNvPr>
            <p:cNvSpPr/>
            <p:nvPr/>
          </p:nvSpPr>
          <p:spPr>
            <a:xfrm>
              <a:off x="1992632" y="5012322"/>
              <a:ext cx="631874" cy="639591"/>
            </a:xfrm>
            <a:custGeom>
              <a:avLst/>
              <a:gdLst>
                <a:gd name="csX0" fmla="*/ 0 w 631874"/>
                <a:gd name="csY0" fmla="*/ 639591 h 639591"/>
                <a:gd name="csX1" fmla="*/ 315937 w 631874"/>
                <a:gd name="csY1" fmla="*/ 639591 h 639591"/>
                <a:gd name="csX2" fmla="*/ 315937 w 631874"/>
                <a:gd name="csY2" fmla="*/ 0 h 639591"/>
                <a:gd name="csX3" fmla="*/ 631874 w 631874"/>
                <a:gd name="csY3" fmla="*/ 0 h 63959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31874" h="639591">
                  <a:moveTo>
                    <a:pt x="0" y="639591"/>
                  </a:moveTo>
                  <a:lnTo>
                    <a:pt x="315937" y="639591"/>
                  </a:lnTo>
                  <a:lnTo>
                    <a:pt x="315937" y="0"/>
                  </a:lnTo>
                  <a:lnTo>
                    <a:pt x="631874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6160" tIns="297319" rIns="306161" bIns="297319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id="{3308674C-67AA-FB75-AED6-AE6399D5BA4E}"/>
                </a:ext>
              </a:extLst>
            </p:cNvPr>
            <p:cNvSpPr/>
            <p:nvPr/>
          </p:nvSpPr>
          <p:spPr>
            <a:xfrm>
              <a:off x="5261234" y="4337789"/>
              <a:ext cx="3367591" cy="91440"/>
            </a:xfrm>
            <a:custGeom>
              <a:avLst/>
              <a:gdLst>
                <a:gd name="csX0" fmla="*/ 0 w 3367591"/>
                <a:gd name="csY0" fmla="*/ 70542 h 91440"/>
                <a:gd name="csX1" fmla="*/ 1683795 w 3367591"/>
                <a:gd name="csY1" fmla="*/ 70542 h 91440"/>
                <a:gd name="csX2" fmla="*/ 1683795 w 3367591"/>
                <a:gd name="csY2" fmla="*/ 45720 h 91440"/>
                <a:gd name="csX3" fmla="*/ 3367591 w 3367591"/>
                <a:gd name="csY3" fmla="*/ 45720 h 91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367591" h="91440">
                  <a:moveTo>
                    <a:pt x="0" y="70542"/>
                  </a:moveTo>
                  <a:lnTo>
                    <a:pt x="1683795" y="70542"/>
                  </a:lnTo>
                  <a:lnTo>
                    <a:pt x="1683795" y="45720"/>
                  </a:lnTo>
                  <a:lnTo>
                    <a:pt x="3367591" y="4572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12304" tIns="-38472" rIns="1612303" bIns="-3847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1200" kern="1200"/>
            </a:p>
          </p:txBody>
        </p:sp>
        <p:sp>
          <p:nvSpPr>
            <p:cNvPr id="17" name="Dowolny kształt: kształt 16">
              <a:extLst>
                <a:ext uri="{FF2B5EF4-FFF2-40B4-BE49-F238E27FC236}">
                  <a16:creationId xmlns:a16="http://schemas.microsoft.com/office/drawing/2014/main" id="{19163AA1-89BA-CEB6-2EEC-08FA421DB0F8}"/>
                </a:ext>
              </a:extLst>
            </p:cNvPr>
            <p:cNvSpPr/>
            <p:nvPr/>
          </p:nvSpPr>
          <p:spPr>
            <a:xfrm>
              <a:off x="1992632" y="4408331"/>
              <a:ext cx="638461" cy="1243582"/>
            </a:xfrm>
            <a:custGeom>
              <a:avLst/>
              <a:gdLst>
                <a:gd name="csX0" fmla="*/ 0 w 638461"/>
                <a:gd name="csY0" fmla="*/ 1243582 h 1243582"/>
                <a:gd name="csX1" fmla="*/ 319230 w 638461"/>
                <a:gd name="csY1" fmla="*/ 1243582 h 1243582"/>
                <a:gd name="csX2" fmla="*/ 319230 w 638461"/>
                <a:gd name="csY2" fmla="*/ 0 h 1243582"/>
                <a:gd name="csX3" fmla="*/ 638461 w 638461"/>
                <a:gd name="csY3" fmla="*/ 0 h 12435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38461" h="1243582">
                  <a:moveTo>
                    <a:pt x="0" y="1243582"/>
                  </a:moveTo>
                  <a:lnTo>
                    <a:pt x="319230" y="1243582"/>
                  </a:lnTo>
                  <a:lnTo>
                    <a:pt x="319230" y="0"/>
                  </a:lnTo>
                  <a:lnTo>
                    <a:pt x="638461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6983" tIns="586844" rIns="296983" bIns="586843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F1C5C90A-EA5C-E382-08AB-BC656C1A6A00}"/>
                </a:ext>
              </a:extLst>
            </p:cNvPr>
            <p:cNvSpPr/>
            <p:nvPr/>
          </p:nvSpPr>
          <p:spPr>
            <a:xfrm>
              <a:off x="671834" y="3555812"/>
              <a:ext cx="91440" cy="2096101"/>
            </a:xfrm>
            <a:custGeom>
              <a:avLst/>
              <a:gdLst>
                <a:gd name="csX0" fmla="*/ 45720 w 91440"/>
                <a:gd name="csY0" fmla="*/ 0 h 2096101"/>
                <a:gd name="csX1" fmla="*/ 65761 w 91440"/>
                <a:gd name="csY1" fmla="*/ 0 h 2096101"/>
                <a:gd name="csX2" fmla="*/ 65761 w 91440"/>
                <a:gd name="csY2" fmla="*/ 2096101 h 2096101"/>
                <a:gd name="csX3" fmla="*/ 85802 w 91440"/>
                <a:gd name="csY3" fmla="*/ 2096101 h 20961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91440" h="2096101">
                  <a:moveTo>
                    <a:pt x="45720" y="0"/>
                  </a:moveTo>
                  <a:lnTo>
                    <a:pt x="65761" y="0"/>
                  </a:lnTo>
                  <a:lnTo>
                    <a:pt x="65761" y="2096101"/>
                  </a:lnTo>
                  <a:lnTo>
                    <a:pt x="85802" y="2096101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08" tIns="995639" rIns="6008" bIns="995638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700" kern="1200"/>
            </a:p>
          </p:txBody>
        </p:sp>
        <p:sp>
          <p:nvSpPr>
            <p:cNvPr id="19" name="Dowolny kształt: kształt 18">
              <a:extLst>
                <a:ext uri="{FF2B5EF4-FFF2-40B4-BE49-F238E27FC236}">
                  <a16:creationId xmlns:a16="http://schemas.microsoft.com/office/drawing/2014/main" id="{72D54D31-8CC6-2F57-C896-1034DD325963}"/>
                </a:ext>
              </a:extLst>
            </p:cNvPr>
            <p:cNvSpPr/>
            <p:nvPr/>
          </p:nvSpPr>
          <p:spPr>
            <a:xfrm>
              <a:off x="5684230" y="3720593"/>
              <a:ext cx="3099707" cy="79495"/>
            </a:xfrm>
            <a:custGeom>
              <a:avLst/>
              <a:gdLst>
                <a:gd name="csX0" fmla="*/ 0 w 3324198"/>
                <a:gd name="csY0" fmla="*/ 45720 h 91440"/>
                <a:gd name="csX1" fmla="*/ 3324198 w 3324198"/>
                <a:gd name="csY1" fmla="*/ 45720 h 91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3324198" h="91440">
                  <a:moveTo>
                    <a:pt x="0" y="45720"/>
                  </a:moveTo>
                  <a:lnTo>
                    <a:pt x="3324198" y="4572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91694" tIns="-37385" rIns="1591695" bIns="-3738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1100" kern="1200"/>
            </a:p>
          </p:txBody>
        </p:sp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id="{D504FFF5-DCE8-77FD-4F24-3AD3D5B767A3}"/>
                </a:ext>
              </a:extLst>
            </p:cNvPr>
            <p:cNvSpPr/>
            <p:nvPr/>
          </p:nvSpPr>
          <p:spPr>
            <a:xfrm>
              <a:off x="2971864" y="2827495"/>
              <a:ext cx="207314" cy="938818"/>
            </a:xfrm>
            <a:custGeom>
              <a:avLst/>
              <a:gdLst>
                <a:gd name="csX0" fmla="*/ 0 w 207314"/>
                <a:gd name="csY0" fmla="*/ 0 h 938818"/>
                <a:gd name="csX1" fmla="*/ 103657 w 207314"/>
                <a:gd name="csY1" fmla="*/ 0 h 938818"/>
                <a:gd name="csX2" fmla="*/ 103657 w 207314"/>
                <a:gd name="csY2" fmla="*/ 938818 h 938818"/>
                <a:gd name="csX3" fmla="*/ 207314 w 207314"/>
                <a:gd name="csY3" fmla="*/ 938818 h 93881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07314" h="938818">
                  <a:moveTo>
                    <a:pt x="0" y="0"/>
                  </a:moveTo>
                  <a:lnTo>
                    <a:pt x="103657" y="0"/>
                  </a:lnTo>
                  <a:lnTo>
                    <a:pt x="103657" y="938818"/>
                  </a:lnTo>
                  <a:lnTo>
                    <a:pt x="207314" y="938818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321" tIns="445373" rIns="92322" bIns="445374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21" name="Dowolny kształt: kształt 20">
              <a:extLst>
                <a:ext uri="{FF2B5EF4-FFF2-40B4-BE49-F238E27FC236}">
                  <a16:creationId xmlns:a16="http://schemas.microsoft.com/office/drawing/2014/main" id="{AF02A1D7-8FBE-C9D0-2F17-3116272371A9}"/>
                </a:ext>
              </a:extLst>
            </p:cNvPr>
            <p:cNvSpPr/>
            <p:nvPr/>
          </p:nvSpPr>
          <p:spPr>
            <a:xfrm>
              <a:off x="5885006" y="3110306"/>
              <a:ext cx="2671065" cy="175413"/>
            </a:xfrm>
            <a:custGeom>
              <a:avLst/>
              <a:gdLst>
                <a:gd name="csX0" fmla="*/ 0 w 3085693"/>
                <a:gd name="csY0" fmla="*/ 0 h 119382"/>
                <a:gd name="csX1" fmla="*/ 1542846 w 3085693"/>
                <a:gd name="csY1" fmla="*/ 0 h 119382"/>
                <a:gd name="csX2" fmla="*/ 1542846 w 3085693"/>
                <a:gd name="csY2" fmla="*/ 119382 h 119382"/>
                <a:gd name="csX3" fmla="*/ 3085693 w 3085693"/>
                <a:gd name="csY3" fmla="*/ 119382 h 1193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085693" h="119382">
                  <a:moveTo>
                    <a:pt x="0" y="0"/>
                  </a:moveTo>
                  <a:lnTo>
                    <a:pt x="1542846" y="0"/>
                  </a:lnTo>
                  <a:lnTo>
                    <a:pt x="1542846" y="119382"/>
                  </a:lnTo>
                  <a:lnTo>
                    <a:pt x="3085693" y="119382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78347" tIns="-17508" rIns="1478346" bIns="-175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1100" kern="1200"/>
            </a:p>
          </p:txBody>
        </p:sp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C712E931-0555-40C7-0D65-61EC29D472C6}"/>
                </a:ext>
              </a:extLst>
            </p:cNvPr>
            <p:cNvSpPr/>
            <p:nvPr/>
          </p:nvSpPr>
          <p:spPr>
            <a:xfrm>
              <a:off x="2971864" y="2827495"/>
              <a:ext cx="111817" cy="282812"/>
            </a:xfrm>
            <a:custGeom>
              <a:avLst/>
              <a:gdLst>
                <a:gd name="csX0" fmla="*/ 0 w 111817"/>
                <a:gd name="csY0" fmla="*/ 0 h 282812"/>
                <a:gd name="csX1" fmla="*/ 55908 w 111817"/>
                <a:gd name="csY1" fmla="*/ 0 h 282812"/>
                <a:gd name="csX2" fmla="*/ 55908 w 111817"/>
                <a:gd name="csY2" fmla="*/ 282812 h 282812"/>
                <a:gd name="csX3" fmla="*/ 111817 w 111817"/>
                <a:gd name="csY3" fmla="*/ 282812 h 2828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11817" h="282812">
                  <a:moveTo>
                    <a:pt x="0" y="0"/>
                  </a:moveTo>
                  <a:lnTo>
                    <a:pt x="55908" y="0"/>
                  </a:lnTo>
                  <a:lnTo>
                    <a:pt x="55908" y="282812"/>
                  </a:lnTo>
                  <a:lnTo>
                    <a:pt x="111817" y="282812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1006" tIns="133803" rIns="61006" bIns="133804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23" name="Dowolny kształt: kształt 22">
              <a:extLst>
                <a:ext uri="{FF2B5EF4-FFF2-40B4-BE49-F238E27FC236}">
                  <a16:creationId xmlns:a16="http://schemas.microsoft.com/office/drawing/2014/main" id="{2687F0BD-2BA7-AB25-7BBB-58EEA74B90DF}"/>
                </a:ext>
              </a:extLst>
            </p:cNvPr>
            <p:cNvSpPr/>
            <p:nvPr/>
          </p:nvSpPr>
          <p:spPr>
            <a:xfrm>
              <a:off x="7346063" y="2582561"/>
              <a:ext cx="1239138" cy="137086"/>
            </a:xfrm>
            <a:custGeom>
              <a:avLst/>
              <a:gdLst>
                <a:gd name="csX0" fmla="*/ 0 w 1631905"/>
                <a:gd name="csY0" fmla="*/ 96655 h 91440"/>
                <a:gd name="csX1" fmla="*/ 815952 w 1631905"/>
                <a:gd name="csY1" fmla="*/ 96655 h 91440"/>
                <a:gd name="csX2" fmla="*/ 815952 w 1631905"/>
                <a:gd name="csY2" fmla="*/ 45720 h 91440"/>
                <a:gd name="csX3" fmla="*/ 1631905 w 1631905"/>
                <a:gd name="csY3" fmla="*/ 45720 h 91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631905" h="91440">
                  <a:moveTo>
                    <a:pt x="0" y="96655"/>
                  </a:moveTo>
                  <a:lnTo>
                    <a:pt x="815952" y="96655"/>
                  </a:lnTo>
                  <a:lnTo>
                    <a:pt x="815952" y="45720"/>
                  </a:lnTo>
                  <a:lnTo>
                    <a:pt x="1631905" y="4572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7835" tIns="4902" rIns="787836" bIns="4904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24" name="Dowolny kształt: kształt 23">
              <a:extLst>
                <a:ext uri="{FF2B5EF4-FFF2-40B4-BE49-F238E27FC236}">
                  <a16:creationId xmlns:a16="http://schemas.microsoft.com/office/drawing/2014/main" id="{2A1D07FD-22D4-1808-63E6-4A296853C4BE}"/>
                </a:ext>
              </a:extLst>
            </p:cNvPr>
            <p:cNvSpPr/>
            <p:nvPr/>
          </p:nvSpPr>
          <p:spPr>
            <a:xfrm>
              <a:off x="5182979" y="2220482"/>
              <a:ext cx="702027" cy="459801"/>
            </a:xfrm>
            <a:custGeom>
              <a:avLst/>
              <a:gdLst>
                <a:gd name="csX0" fmla="*/ 0 w 1074054"/>
                <a:gd name="csY0" fmla="*/ 0 h 459801"/>
                <a:gd name="csX1" fmla="*/ 537027 w 1074054"/>
                <a:gd name="csY1" fmla="*/ 0 h 459801"/>
                <a:gd name="csX2" fmla="*/ 537027 w 1074054"/>
                <a:gd name="csY2" fmla="*/ 459801 h 459801"/>
                <a:gd name="csX3" fmla="*/ 1074054 w 1074054"/>
                <a:gd name="csY3" fmla="*/ 459801 h 4598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074054" h="459801">
                  <a:moveTo>
                    <a:pt x="0" y="0"/>
                  </a:moveTo>
                  <a:lnTo>
                    <a:pt x="537027" y="0"/>
                  </a:lnTo>
                  <a:lnTo>
                    <a:pt x="537027" y="459801"/>
                  </a:lnTo>
                  <a:lnTo>
                    <a:pt x="1074054" y="459801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0519" tIns="200693" rIns="520519" bIns="200692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25" name="Dowolny kształt: kształt 24">
              <a:extLst>
                <a:ext uri="{FF2B5EF4-FFF2-40B4-BE49-F238E27FC236}">
                  <a16:creationId xmlns:a16="http://schemas.microsoft.com/office/drawing/2014/main" id="{9523917A-CD49-358A-921F-F6378C0E0F6E}"/>
                </a:ext>
              </a:extLst>
            </p:cNvPr>
            <p:cNvSpPr/>
            <p:nvPr/>
          </p:nvSpPr>
          <p:spPr>
            <a:xfrm>
              <a:off x="7901625" y="1962646"/>
              <a:ext cx="809080" cy="88666"/>
            </a:xfrm>
            <a:custGeom>
              <a:avLst/>
              <a:gdLst>
                <a:gd name="csX0" fmla="*/ 0 w 1127163"/>
                <a:gd name="csY0" fmla="*/ 105712 h 91440"/>
                <a:gd name="csX1" fmla="*/ 563581 w 1127163"/>
                <a:gd name="csY1" fmla="*/ 105712 h 91440"/>
                <a:gd name="csX2" fmla="*/ 563581 w 1127163"/>
                <a:gd name="csY2" fmla="*/ 45720 h 91440"/>
                <a:gd name="csX3" fmla="*/ 1127163 w 1127163"/>
                <a:gd name="csY3" fmla="*/ 45720 h 91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127163" h="91440">
                  <a:moveTo>
                    <a:pt x="0" y="105712"/>
                  </a:moveTo>
                  <a:lnTo>
                    <a:pt x="563581" y="105712"/>
                  </a:lnTo>
                  <a:lnTo>
                    <a:pt x="563581" y="45720"/>
                  </a:lnTo>
                  <a:lnTo>
                    <a:pt x="1127163" y="4572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8062" tIns="17501" rIns="548064" bIns="17502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26" name="Dowolny kształt: kształt 25">
              <a:extLst>
                <a:ext uri="{FF2B5EF4-FFF2-40B4-BE49-F238E27FC236}">
                  <a16:creationId xmlns:a16="http://schemas.microsoft.com/office/drawing/2014/main" id="{7E637F6A-D587-B66F-9C78-F7B0FED645A4}"/>
                </a:ext>
              </a:extLst>
            </p:cNvPr>
            <p:cNvSpPr/>
            <p:nvPr/>
          </p:nvSpPr>
          <p:spPr>
            <a:xfrm>
              <a:off x="5182979" y="2035384"/>
              <a:ext cx="668290" cy="185097"/>
            </a:xfrm>
            <a:custGeom>
              <a:avLst/>
              <a:gdLst>
                <a:gd name="csX0" fmla="*/ 0 w 961364"/>
                <a:gd name="csY0" fmla="*/ 185098 h 185098"/>
                <a:gd name="csX1" fmla="*/ 480682 w 961364"/>
                <a:gd name="csY1" fmla="*/ 185098 h 185098"/>
                <a:gd name="csX2" fmla="*/ 480682 w 961364"/>
                <a:gd name="csY2" fmla="*/ 0 h 185098"/>
                <a:gd name="csX3" fmla="*/ 961364 w 961364"/>
                <a:gd name="csY3" fmla="*/ 0 h 1850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961364" h="185098">
                  <a:moveTo>
                    <a:pt x="0" y="185098"/>
                  </a:moveTo>
                  <a:lnTo>
                    <a:pt x="480682" y="185098"/>
                  </a:lnTo>
                  <a:lnTo>
                    <a:pt x="480682" y="0"/>
                  </a:lnTo>
                  <a:lnTo>
                    <a:pt x="961364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8907" tIns="68074" rIns="468906" bIns="68073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B2D82772-3376-5933-FFA3-2C32379A8525}"/>
                </a:ext>
              </a:extLst>
            </p:cNvPr>
            <p:cNvSpPr/>
            <p:nvPr/>
          </p:nvSpPr>
          <p:spPr>
            <a:xfrm>
              <a:off x="2971864" y="2220482"/>
              <a:ext cx="160759" cy="607012"/>
            </a:xfrm>
            <a:custGeom>
              <a:avLst/>
              <a:gdLst>
                <a:gd name="csX0" fmla="*/ 0 w 160759"/>
                <a:gd name="csY0" fmla="*/ 607012 h 607012"/>
                <a:gd name="csX1" fmla="*/ 80379 w 160759"/>
                <a:gd name="csY1" fmla="*/ 607012 h 607012"/>
                <a:gd name="csX2" fmla="*/ 80379 w 160759"/>
                <a:gd name="csY2" fmla="*/ 0 h 607012"/>
                <a:gd name="csX3" fmla="*/ 160759 w 160759"/>
                <a:gd name="csY3" fmla="*/ 0 h 6070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60759" h="607012">
                  <a:moveTo>
                    <a:pt x="0" y="607012"/>
                  </a:moveTo>
                  <a:lnTo>
                    <a:pt x="80379" y="607012"/>
                  </a:lnTo>
                  <a:lnTo>
                    <a:pt x="80379" y="0"/>
                  </a:lnTo>
                  <a:lnTo>
                    <a:pt x="16075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381" tIns="287808" rIns="77382" bIns="287808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FC427F34-4EEF-F10F-4804-A1351D2CAFE0}"/>
                </a:ext>
              </a:extLst>
            </p:cNvPr>
            <p:cNvSpPr/>
            <p:nvPr/>
          </p:nvSpPr>
          <p:spPr>
            <a:xfrm>
              <a:off x="717554" y="2827495"/>
              <a:ext cx="171018" cy="728317"/>
            </a:xfrm>
            <a:custGeom>
              <a:avLst/>
              <a:gdLst>
                <a:gd name="csX0" fmla="*/ 0 w 171018"/>
                <a:gd name="csY0" fmla="*/ 728317 h 728317"/>
                <a:gd name="csX1" fmla="*/ 85509 w 171018"/>
                <a:gd name="csY1" fmla="*/ 728317 h 728317"/>
                <a:gd name="csX2" fmla="*/ 85509 w 171018"/>
                <a:gd name="csY2" fmla="*/ 0 h 728317"/>
                <a:gd name="csX3" fmla="*/ 171018 w 171018"/>
                <a:gd name="csY3" fmla="*/ 0 h 7283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71018" h="728317">
                  <a:moveTo>
                    <a:pt x="0" y="728317"/>
                  </a:moveTo>
                  <a:lnTo>
                    <a:pt x="85509" y="728317"/>
                  </a:lnTo>
                  <a:lnTo>
                    <a:pt x="85509" y="0"/>
                  </a:lnTo>
                  <a:lnTo>
                    <a:pt x="171018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506" tIns="345455" rIns="79506" bIns="345456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AE766BCC-7A1F-7E51-D4E7-2BA29D2E93A0}"/>
                </a:ext>
              </a:extLst>
            </p:cNvPr>
            <p:cNvSpPr/>
            <p:nvPr/>
          </p:nvSpPr>
          <p:spPr>
            <a:xfrm>
              <a:off x="7778068" y="1480657"/>
              <a:ext cx="966485" cy="45719"/>
            </a:xfrm>
            <a:custGeom>
              <a:avLst/>
              <a:gdLst>
                <a:gd name="csX0" fmla="*/ 0 w 1217391"/>
                <a:gd name="csY0" fmla="*/ 84650 h 91440"/>
                <a:gd name="csX1" fmla="*/ 608695 w 1217391"/>
                <a:gd name="csY1" fmla="*/ 84650 h 91440"/>
                <a:gd name="csX2" fmla="*/ 608695 w 1217391"/>
                <a:gd name="csY2" fmla="*/ 45720 h 91440"/>
                <a:gd name="csX3" fmla="*/ 1217391 w 1217391"/>
                <a:gd name="csY3" fmla="*/ 45720 h 91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17391" h="91440">
                  <a:moveTo>
                    <a:pt x="0" y="84650"/>
                  </a:moveTo>
                  <a:lnTo>
                    <a:pt x="608695" y="84650"/>
                  </a:lnTo>
                  <a:lnTo>
                    <a:pt x="608695" y="45720"/>
                  </a:lnTo>
                  <a:lnTo>
                    <a:pt x="1217391" y="4572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0945" tIns="15269" rIns="590946" bIns="15271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15190592-C575-9026-6FC6-639B6131E64F}"/>
                </a:ext>
              </a:extLst>
            </p:cNvPr>
            <p:cNvSpPr/>
            <p:nvPr/>
          </p:nvSpPr>
          <p:spPr>
            <a:xfrm>
              <a:off x="5011763" y="1465906"/>
              <a:ext cx="668290" cy="97356"/>
            </a:xfrm>
            <a:custGeom>
              <a:avLst/>
              <a:gdLst>
                <a:gd name="csX0" fmla="*/ 0 w 934389"/>
                <a:gd name="csY0" fmla="*/ 121336 h 91440"/>
                <a:gd name="csX1" fmla="*/ 467194 w 934389"/>
                <a:gd name="csY1" fmla="*/ 121336 h 91440"/>
                <a:gd name="csX2" fmla="*/ 467194 w 934389"/>
                <a:gd name="csY2" fmla="*/ 45720 h 91440"/>
                <a:gd name="csX3" fmla="*/ 934389 w 934389"/>
                <a:gd name="csY3" fmla="*/ 45720 h 91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934389" h="91440">
                  <a:moveTo>
                    <a:pt x="0" y="121336"/>
                  </a:moveTo>
                  <a:lnTo>
                    <a:pt x="467194" y="121336"/>
                  </a:lnTo>
                  <a:lnTo>
                    <a:pt x="467194" y="45720"/>
                  </a:lnTo>
                  <a:lnTo>
                    <a:pt x="934389" y="4572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6459" tIns="22284" rIns="456458" bIns="22284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CEC7F125-ACA7-DF09-7E05-84FA736BFB8D}"/>
                </a:ext>
              </a:extLst>
            </p:cNvPr>
            <p:cNvSpPr/>
            <p:nvPr/>
          </p:nvSpPr>
          <p:spPr>
            <a:xfrm>
              <a:off x="2265308" y="1249523"/>
              <a:ext cx="902540" cy="337720"/>
            </a:xfrm>
            <a:custGeom>
              <a:avLst/>
              <a:gdLst>
                <a:gd name="csX0" fmla="*/ 0 w 902540"/>
                <a:gd name="csY0" fmla="*/ 0 h 337720"/>
                <a:gd name="csX1" fmla="*/ 451270 w 902540"/>
                <a:gd name="csY1" fmla="*/ 0 h 337720"/>
                <a:gd name="csX2" fmla="*/ 451270 w 902540"/>
                <a:gd name="csY2" fmla="*/ 337720 h 337720"/>
                <a:gd name="csX3" fmla="*/ 902540 w 902540"/>
                <a:gd name="csY3" fmla="*/ 337720 h 3377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902540" h="337720">
                  <a:moveTo>
                    <a:pt x="0" y="0"/>
                  </a:moveTo>
                  <a:lnTo>
                    <a:pt x="451270" y="0"/>
                  </a:lnTo>
                  <a:lnTo>
                    <a:pt x="451270" y="337720"/>
                  </a:lnTo>
                  <a:lnTo>
                    <a:pt x="902540" y="33772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9879" tIns="144768" rIns="439879" bIns="14477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D5D71813-CC97-E93F-B903-46DCCF4FB314}"/>
                </a:ext>
              </a:extLst>
            </p:cNvPr>
            <p:cNvSpPr/>
            <p:nvPr/>
          </p:nvSpPr>
          <p:spPr>
            <a:xfrm>
              <a:off x="7883751" y="839287"/>
              <a:ext cx="701449" cy="139189"/>
            </a:xfrm>
            <a:custGeom>
              <a:avLst/>
              <a:gdLst>
                <a:gd name="csX0" fmla="*/ 0 w 826953"/>
                <a:gd name="csY0" fmla="*/ 111546 h 91440"/>
                <a:gd name="csX1" fmla="*/ 413476 w 826953"/>
                <a:gd name="csY1" fmla="*/ 111546 h 91440"/>
                <a:gd name="csX2" fmla="*/ 413476 w 826953"/>
                <a:gd name="csY2" fmla="*/ 45720 h 91440"/>
                <a:gd name="csX3" fmla="*/ 826953 w 826953"/>
                <a:gd name="csY3" fmla="*/ 45720 h 91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826953" h="91440">
                  <a:moveTo>
                    <a:pt x="0" y="111546"/>
                  </a:moveTo>
                  <a:lnTo>
                    <a:pt x="413476" y="111546"/>
                  </a:lnTo>
                  <a:lnTo>
                    <a:pt x="413476" y="45720"/>
                  </a:lnTo>
                  <a:lnTo>
                    <a:pt x="826953" y="4572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5438" tIns="24981" rIns="405437" bIns="24981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1897E833-5842-DB5F-C8A5-A82C0531C1AF}"/>
                </a:ext>
              </a:extLst>
            </p:cNvPr>
            <p:cNvSpPr/>
            <p:nvPr/>
          </p:nvSpPr>
          <p:spPr>
            <a:xfrm>
              <a:off x="4824522" y="872081"/>
              <a:ext cx="521384" cy="110433"/>
            </a:xfrm>
            <a:custGeom>
              <a:avLst/>
              <a:gdLst>
                <a:gd name="csX0" fmla="*/ 0 w 819048"/>
                <a:gd name="csY0" fmla="*/ 45720 h 91440"/>
                <a:gd name="csX1" fmla="*/ 409524 w 819048"/>
                <a:gd name="csY1" fmla="*/ 45720 h 91440"/>
                <a:gd name="csX2" fmla="*/ 409524 w 819048"/>
                <a:gd name="csY2" fmla="*/ 115216 h 91440"/>
                <a:gd name="csX3" fmla="*/ 819048 w 819048"/>
                <a:gd name="csY3" fmla="*/ 115216 h 91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819048" h="91440">
                  <a:moveTo>
                    <a:pt x="0" y="45720"/>
                  </a:moveTo>
                  <a:lnTo>
                    <a:pt x="409524" y="45720"/>
                  </a:lnTo>
                  <a:lnTo>
                    <a:pt x="409524" y="115216"/>
                  </a:lnTo>
                  <a:lnTo>
                    <a:pt x="819048" y="115216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1674" tIns="25170" rIns="401675" bIns="25171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34" name="Dowolny kształt: kształt 33">
              <a:extLst>
                <a:ext uri="{FF2B5EF4-FFF2-40B4-BE49-F238E27FC236}">
                  <a16:creationId xmlns:a16="http://schemas.microsoft.com/office/drawing/2014/main" id="{48F97752-414D-FE95-398B-9E9EDFE33D40}"/>
                </a:ext>
              </a:extLst>
            </p:cNvPr>
            <p:cNvSpPr/>
            <p:nvPr/>
          </p:nvSpPr>
          <p:spPr>
            <a:xfrm>
              <a:off x="2265308" y="917802"/>
              <a:ext cx="851440" cy="331720"/>
            </a:xfrm>
            <a:custGeom>
              <a:avLst/>
              <a:gdLst>
                <a:gd name="csX0" fmla="*/ 0 w 851440"/>
                <a:gd name="csY0" fmla="*/ 331720 h 331720"/>
                <a:gd name="csX1" fmla="*/ 425720 w 851440"/>
                <a:gd name="csY1" fmla="*/ 331720 h 331720"/>
                <a:gd name="csX2" fmla="*/ 425720 w 851440"/>
                <a:gd name="csY2" fmla="*/ 0 h 331720"/>
                <a:gd name="csX3" fmla="*/ 851440 w 851440"/>
                <a:gd name="csY3" fmla="*/ 0 h 3317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851440" h="331720">
                  <a:moveTo>
                    <a:pt x="0" y="331720"/>
                  </a:moveTo>
                  <a:lnTo>
                    <a:pt x="425720" y="331720"/>
                  </a:lnTo>
                  <a:lnTo>
                    <a:pt x="425720" y="0"/>
                  </a:lnTo>
                  <a:lnTo>
                    <a:pt x="85144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5576" tIns="143016" rIns="415576" bIns="143016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00" kern="1200"/>
            </a:p>
          </p:txBody>
        </p:sp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545474BC-AE7F-F0A0-4CA7-A001A380EEAF}"/>
                </a:ext>
              </a:extLst>
            </p:cNvPr>
            <p:cNvSpPr/>
            <p:nvPr/>
          </p:nvSpPr>
          <p:spPr>
            <a:xfrm>
              <a:off x="717554" y="1249523"/>
              <a:ext cx="165238" cy="2306289"/>
            </a:xfrm>
            <a:custGeom>
              <a:avLst/>
              <a:gdLst>
                <a:gd name="csX0" fmla="*/ 0 w 165238"/>
                <a:gd name="csY0" fmla="*/ 2306289 h 2306289"/>
                <a:gd name="csX1" fmla="*/ 82619 w 165238"/>
                <a:gd name="csY1" fmla="*/ 2306289 h 2306289"/>
                <a:gd name="csX2" fmla="*/ 82619 w 165238"/>
                <a:gd name="csY2" fmla="*/ 0 h 2306289"/>
                <a:gd name="csX3" fmla="*/ 165238 w 165238"/>
                <a:gd name="csY3" fmla="*/ 0 h 23062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65238" h="2306289">
                  <a:moveTo>
                    <a:pt x="0" y="2306289"/>
                  </a:moveTo>
                  <a:lnTo>
                    <a:pt x="82619" y="2306289"/>
                  </a:lnTo>
                  <a:lnTo>
                    <a:pt x="82619" y="0"/>
                  </a:lnTo>
                  <a:lnTo>
                    <a:pt x="165238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514" tIns="1095339" rIns="37514" bIns="109534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800" kern="1200"/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C1E38580-7F44-AF9E-A7F1-593F55A3520E}"/>
                </a:ext>
              </a:extLst>
            </p:cNvPr>
            <p:cNvSpPr/>
            <p:nvPr/>
          </p:nvSpPr>
          <p:spPr>
            <a:xfrm rot="16200000">
              <a:off x="-291021" y="3197035"/>
              <a:ext cx="1299597" cy="717554"/>
            </a:xfrm>
            <a:custGeom>
              <a:avLst/>
              <a:gdLst>
                <a:gd name="csX0" fmla="*/ 0 w 1299597"/>
                <a:gd name="csY0" fmla="*/ 0 h 717554"/>
                <a:gd name="csX1" fmla="*/ 1299597 w 1299597"/>
                <a:gd name="csY1" fmla="*/ 0 h 717554"/>
                <a:gd name="csX2" fmla="*/ 1299597 w 1299597"/>
                <a:gd name="csY2" fmla="*/ 717554 h 717554"/>
                <a:gd name="csX3" fmla="*/ 0 w 1299597"/>
                <a:gd name="csY3" fmla="*/ 717554 h 717554"/>
                <a:gd name="csX4" fmla="*/ 0 w 1299597"/>
                <a:gd name="csY4" fmla="*/ 0 h 7175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99597" h="717554">
                  <a:moveTo>
                    <a:pt x="0" y="0"/>
                  </a:moveTo>
                  <a:lnTo>
                    <a:pt x="1299597" y="0"/>
                  </a:lnTo>
                  <a:lnTo>
                    <a:pt x="1299597" y="717554"/>
                  </a:lnTo>
                  <a:lnTo>
                    <a:pt x="0" y="7175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699" tIns="12700" rIns="12700" bIns="12699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/>
                <a:t>Osadowa</a:t>
              </a:r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1633ECA8-18D5-C2E1-36BC-29F6B00F3C64}"/>
                </a:ext>
              </a:extLst>
            </p:cNvPr>
            <p:cNvSpPr/>
            <p:nvPr/>
          </p:nvSpPr>
          <p:spPr>
            <a:xfrm>
              <a:off x="882793" y="913883"/>
              <a:ext cx="1382515" cy="671278"/>
            </a:xfrm>
            <a:custGeom>
              <a:avLst/>
              <a:gdLst>
                <a:gd name="csX0" fmla="*/ 0 w 1382515"/>
                <a:gd name="csY0" fmla="*/ 0 h 671278"/>
                <a:gd name="csX1" fmla="*/ 1382515 w 1382515"/>
                <a:gd name="csY1" fmla="*/ 0 h 671278"/>
                <a:gd name="csX2" fmla="*/ 1382515 w 1382515"/>
                <a:gd name="csY2" fmla="*/ 671278 h 671278"/>
                <a:gd name="csX3" fmla="*/ 0 w 1382515"/>
                <a:gd name="csY3" fmla="*/ 671278 h 671278"/>
                <a:gd name="csX4" fmla="*/ 0 w 1382515"/>
                <a:gd name="csY4" fmla="*/ 0 h 67127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382515" h="671278">
                  <a:moveTo>
                    <a:pt x="0" y="0"/>
                  </a:moveTo>
                  <a:lnTo>
                    <a:pt x="1382515" y="0"/>
                  </a:lnTo>
                  <a:lnTo>
                    <a:pt x="1382515" y="671278"/>
                  </a:lnTo>
                  <a:lnTo>
                    <a:pt x="0" y="671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 dirty="0">
                  <a:solidFill>
                    <a:schemeClr val="tx1"/>
                  </a:solidFill>
                </a:rPr>
                <a:t>Biogeniczna</a:t>
              </a:r>
            </a:p>
          </p:txBody>
        </p:sp>
        <p:sp>
          <p:nvSpPr>
            <p:cNvPr id="38" name="Dowolny kształt: kształt 37">
              <a:extLst>
                <a:ext uri="{FF2B5EF4-FFF2-40B4-BE49-F238E27FC236}">
                  <a16:creationId xmlns:a16="http://schemas.microsoft.com/office/drawing/2014/main" id="{DB6F8ED9-6DDB-52E0-826B-045109B461BD}"/>
                </a:ext>
              </a:extLst>
            </p:cNvPr>
            <p:cNvSpPr/>
            <p:nvPr/>
          </p:nvSpPr>
          <p:spPr>
            <a:xfrm>
              <a:off x="3116749" y="684497"/>
              <a:ext cx="1707772" cy="466609"/>
            </a:xfrm>
            <a:custGeom>
              <a:avLst/>
              <a:gdLst>
                <a:gd name="csX0" fmla="*/ 0 w 1707772"/>
                <a:gd name="csY0" fmla="*/ 0 h 466609"/>
                <a:gd name="csX1" fmla="*/ 1707772 w 1707772"/>
                <a:gd name="csY1" fmla="*/ 0 h 466609"/>
                <a:gd name="csX2" fmla="*/ 1707772 w 1707772"/>
                <a:gd name="csY2" fmla="*/ 466609 h 466609"/>
                <a:gd name="csX3" fmla="*/ 0 w 1707772"/>
                <a:gd name="csY3" fmla="*/ 466609 h 466609"/>
                <a:gd name="csX4" fmla="*/ 0 w 1707772"/>
                <a:gd name="csY4" fmla="*/ 0 h 4666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07772" h="466609">
                  <a:moveTo>
                    <a:pt x="0" y="0"/>
                  </a:moveTo>
                  <a:lnTo>
                    <a:pt x="1707772" y="0"/>
                  </a:lnTo>
                  <a:lnTo>
                    <a:pt x="1707772" y="466609"/>
                  </a:lnTo>
                  <a:lnTo>
                    <a:pt x="0" y="466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 dirty="0">
                  <a:solidFill>
                    <a:schemeClr val="tx1"/>
                  </a:solidFill>
                </a:rPr>
                <a:t>Reaguje z HCl</a:t>
              </a:r>
            </a:p>
          </p:txBody>
        </p:sp>
        <p:sp>
          <p:nvSpPr>
            <p:cNvPr id="39" name="Dowolny kształt: kształt 38">
              <a:extLst>
                <a:ext uri="{FF2B5EF4-FFF2-40B4-BE49-F238E27FC236}">
                  <a16:creationId xmlns:a16="http://schemas.microsoft.com/office/drawing/2014/main" id="{B867086E-D2DD-123C-5964-E8E2E158D8C5}"/>
                </a:ext>
              </a:extLst>
            </p:cNvPr>
            <p:cNvSpPr/>
            <p:nvPr/>
          </p:nvSpPr>
          <p:spPr>
            <a:xfrm>
              <a:off x="5386830" y="754603"/>
              <a:ext cx="2437268" cy="447746"/>
            </a:xfrm>
            <a:custGeom>
              <a:avLst/>
              <a:gdLst>
                <a:gd name="csX0" fmla="*/ 0 w 2437268"/>
                <a:gd name="csY0" fmla="*/ 0 h 447746"/>
                <a:gd name="csX1" fmla="*/ 2437268 w 2437268"/>
                <a:gd name="csY1" fmla="*/ 0 h 447746"/>
                <a:gd name="csX2" fmla="*/ 2437268 w 2437268"/>
                <a:gd name="csY2" fmla="*/ 447746 h 447746"/>
                <a:gd name="csX3" fmla="*/ 0 w 2437268"/>
                <a:gd name="csY3" fmla="*/ 447746 h 447746"/>
                <a:gd name="csX4" fmla="*/ 0 w 2437268"/>
                <a:gd name="csY4" fmla="*/ 0 h 4477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437268" h="447746">
                  <a:moveTo>
                    <a:pt x="0" y="0"/>
                  </a:moveTo>
                  <a:lnTo>
                    <a:pt x="2437268" y="0"/>
                  </a:lnTo>
                  <a:lnTo>
                    <a:pt x="2437268" y="447746"/>
                  </a:lnTo>
                  <a:lnTo>
                    <a:pt x="0" y="447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 dirty="0">
                  <a:solidFill>
                    <a:schemeClr val="tx1"/>
                  </a:solidFill>
                </a:rPr>
                <a:t>Jasna, widoczne skamieniałości</a:t>
              </a:r>
            </a:p>
          </p:txBody>
        </p:sp>
        <p:sp>
          <p:nvSpPr>
            <p:cNvPr id="40" name="Dowolny kształt: kształt 39">
              <a:extLst>
                <a:ext uri="{FF2B5EF4-FFF2-40B4-BE49-F238E27FC236}">
                  <a16:creationId xmlns:a16="http://schemas.microsoft.com/office/drawing/2014/main" id="{B8C18045-6F17-88C0-22B0-800910123FA3}"/>
                </a:ext>
              </a:extLst>
            </p:cNvPr>
            <p:cNvSpPr/>
            <p:nvPr/>
          </p:nvSpPr>
          <p:spPr>
            <a:xfrm>
              <a:off x="8647797" y="705249"/>
              <a:ext cx="1954693" cy="431539"/>
            </a:xfrm>
            <a:custGeom>
              <a:avLst/>
              <a:gdLst>
                <a:gd name="csX0" fmla="*/ 0 w 2209303"/>
                <a:gd name="csY0" fmla="*/ 0 h 431539"/>
                <a:gd name="csX1" fmla="*/ 2209303 w 2209303"/>
                <a:gd name="csY1" fmla="*/ 0 h 431539"/>
                <a:gd name="csX2" fmla="*/ 2209303 w 2209303"/>
                <a:gd name="csY2" fmla="*/ 431539 h 431539"/>
                <a:gd name="csX3" fmla="*/ 0 w 2209303"/>
                <a:gd name="csY3" fmla="*/ 431539 h 431539"/>
                <a:gd name="csX4" fmla="*/ 0 w 2209303"/>
                <a:gd name="csY4" fmla="*/ 0 h 43153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209303" h="431539">
                  <a:moveTo>
                    <a:pt x="0" y="0"/>
                  </a:moveTo>
                  <a:lnTo>
                    <a:pt x="2209303" y="0"/>
                  </a:lnTo>
                  <a:lnTo>
                    <a:pt x="2209303" y="431539"/>
                  </a:lnTo>
                  <a:lnTo>
                    <a:pt x="0" y="431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 dirty="0">
                  <a:solidFill>
                    <a:schemeClr val="tx1"/>
                  </a:solidFill>
                </a:rPr>
                <a:t>Wapień organogeniczny</a:t>
              </a:r>
            </a:p>
          </p:txBody>
        </p:sp>
        <p:sp>
          <p:nvSpPr>
            <p:cNvPr id="41" name="Dowolny kształt: kształt 40">
              <a:extLst>
                <a:ext uri="{FF2B5EF4-FFF2-40B4-BE49-F238E27FC236}">
                  <a16:creationId xmlns:a16="http://schemas.microsoft.com/office/drawing/2014/main" id="{85B4C7B9-D73C-4230-0152-6B93BD58448C}"/>
                </a:ext>
              </a:extLst>
            </p:cNvPr>
            <p:cNvSpPr/>
            <p:nvPr/>
          </p:nvSpPr>
          <p:spPr>
            <a:xfrm>
              <a:off x="3167849" y="1336225"/>
              <a:ext cx="1843913" cy="502035"/>
            </a:xfrm>
            <a:custGeom>
              <a:avLst/>
              <a:gdLst>
                <a:gd name="csX0" fmla="*/ 0 w 1843913"/>
                <a:gd name="csY0" fmla="*/ 0 h 502035"/>
                <a:gd name="csX1" fmla="*/ 1843913 w 1843913"/>
                <a:gd name="csY1" fmla="*/ 0 h 502035"/>
                <a:gd name="csX2" fmla="*/ 1843913 w 1843913"/>
                <a:gd name="csY2" fmla="*/ 502035 h 502035"/>
                <a:gd name="csX3" fmla="*/ 0 w 1843913"/>
                <a:gd name="csY3" fmla="*/ 502035 h 502035"/>
                <a:gd name="csX4" fmla="*/ 0 w 1843913"/>
                <a:gd name="csY4" fmla="*/ 0 h 5020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843913" h="502035">
                  <a:moveTo>
                    <a:pt x="0" y="0"/>
                  </a:moveTo>
                  <a:lnTo>
                    <a:pt x="1843913" y="0"/>
                  </a:lnTo>
                  <a:lnTo>
                    <a:pt x="1843913" y="502035"/>
                  </a:lnTo>
                  <a:lnTo>
                    <a:pt x="0" y="502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 dirty="0">
                  <a:solidFill>
                    <a:schemeClr val="tx1"/>
                  </a:solidFill>
                </a:rPr>
                <a:t>Nie  reaguje z HCl</a:t>
              </a:r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C4BB8F35-9B89-264A-6FBB-2AF7FCDDE43C}"/>
                </a:ext>
              </a:extLst>
            </p:cNvPr>
            <p:cNvSpPr/>
            <p:nvPr/>
          </p:nvSpPr>
          <p:spPr>
            <a:xfrm>
              <a:off x="5720006" y="1397269"/>
              <a:ext cx="2058062" cy="230089"/>
            </a:xfrm>
            <a:custGeom>
              <a:avLst/>
              <a:gdLst>
                <a:gd name="csX0" fmla="*/ 0 w 2058062"/>
                <a:gd name="csY0" fmla="*/ 0 h 230089"/>
                <a:gd name="csX1" fmla="*/ 2058062 w 2058062"/>
                <a:gd name="csY1" fmla="*/ 0 h 230089"/>
                <a:gd name="csX2" fmla="*/ 2058062 w 2058062"/>
                <a:gd name="csY2" fmla="*/ 230089 h 230089"/>
                <a:gd name="csX3" fmla="*/ 0 w 2058062"/>
                <a:gd name="csY3" fmla="*/ 230089 h 230089"/>
                <a:gd name="csX4" fmla="*/ 0 w 2058062"/>
                <a:gd name="csY4" fmla="*/ 0 h 2300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058062" h="230089">
                  <a:moveTo>
                    <a:pt x="0" y="0"/>
                  </a:moveTo>
                  <a:lnTo>
                    <a:pt x="2058062" y="0"/>
                  </a:lnTo>
                  <a:lnTo>
                    <a:pt x="2058062" y="230089"/>
                  </a:lnTo>
                  <a:lnTo>
                    <a:pt x="0" y="2300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 dirty="0">
                  <a:solidFill>
                    <a:schemeClr val="tx1"/>
                  </a:solidFill>
                </a:rPr>
                <a:t>Ciemna, miękka</a:t>
              </a:r>
            </a:p>
          </p:txBody>
        </p:sp>
        <p:sp>
          <p:nvSpPr>
            <p:cNvPr id="43" name="Dowolny kształt: kształt 42">
              <a:extLst>
                <a:ext uri="{FF2B5EF4-FFF2-40B4-BE49-F238E27FC236}">
                  <a16:creationId xmlns:a16="http://schemas.microsoft.com/office/drawing/2014/main" id="{50C94076-1BB4-C422-9EA0-073FA65591D1}"/>
                </a:ext>
              </a:extLst>
            </p:cNvPr>
            <p:cNvSpPr/>
            <p:nvPr/>
          </p:nvSpPr>
          <p:spPr>
            <a:xfrm>
              <a:off x="8744553" y="1351580"/>
              <a:ext cx="1857937" cy="348276"/>
            </a:xfrm>
            <a:custGeom>
              <a:avLst/>
              <a:gdLst>
                <a:gd name="csX0" fmla="*/ 0 w 2276097"/>
                <a:gd name="csY0" fmla="*/ 0 h 348276"/>
                <a:gd name="csX1" fmla="*/ 2276097 w 2276097"/>
                <a:gd name="csY1" fmla="*/ 0 h 348276"/>
                <a:gd name="csX2" fmla="*/ 2276097 w 2276097"/>
                <a:gd name="csY2" fmla="*/ 348276 h 348276"/>
                <a:gd name="csX3" fmla="*/ 0 w 2276097"/>
                <a:gd name="csY3" fmla="*/ 348276 h 348276"/>
                <a:gd name="csX4" fmla="*/ 0 w 2276097"/>
                <a:gd name="csY4" fmla="*/ 0 h 3482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276097" h="348276">
                  <a:moveTo>
                    <a:pt x="0" y="0"/>
                  </a:moveTo>
                  <a:lnTo>
                    <a:pt x="2276097" y="0"/>
                  </a:lnTo>
                  <a:lnTo>
                    <a:pt x="2276097" y="348276"/>
                  </a:lnTo>
                  <a:lnTo>
                    <a:pt x="0" y="348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 dirty="0">
                  <a:solidFill>
                    <a:schemeClr val="tx1"/>
                  </a:solidFill>
                </a:rPr>
                <a:t>Węgiel/torf</a:t>
              </a:r>
            </a:p>
          </p:txBody>
        </p:sp>
        <p:sp>
          <p:nvSpPr>
            <p:cNvPr id="44" name="Dowolny kształt: kształt 43">
              <a:extLst>
                <a:ext uri="{FF2B5EF4-FFF2-40B4-BE49-F238E27FC236}">
                  <a16:creationId xmlns:a16="http://schemas.microsoft.com/office/drawing/2014/main" id="{73513A70-EC30-789E-5649-45F9F89EDF7A}"/>
                </a:ext>
              </a:extLst>
            </p:cNvPr>
            <p:cNvSpPr/>
            <p:nvPr/>
          </p:nvSpPr>
          <p:spPr>
            <a:xfrm>
              <a:off x="888573" y="2517049"/>
              <a:ext cx="2083290" cy="620890"/>
            </a:xfrm>
            <a:custGeom>
              <a:avLst/>
              <a:gdLst>
                <a:gd name="csX0" fmla="*/ 0 w 2083290"/>
                <a:gd name="csY0" fmla="*/ 0 h 620890"/>
                <a:gd name="csX1" fmla="*/ 2083290 w 2083290"/>
                <a:gd name="csY1" fmla="*/ 0 h 620890"/>
                <a:gd name="csX2" fmla="*/ 2083290 w 2083290"/>
                <a:gd name="csY2" fmla="*/ 620890 h 620890"/>
                <a:gd name="csX3" fmla="*/ 0 w 2083290"/>
                <a:gd name="csY3" fmla="*/ 620890 h 620890"/>
                <a:gd name="csX4" fmla="*/ 0 w 2083290"/>
                <a:gd name="csY4" fmla="*/ 0 h 6208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083290" h="620890">
                  <a:moveTo>
                    <a:pt x="0" y="0"/>
                  </a:moveTo>
                  <a:lnTo>
                    <a:pt x="2083290" y="0"/>
                  </a:lnTo>
                  <a:lnTo>
                    <a:pt x="2083290" y="620890"/>
                  </a:lnTo>
                  <a:lnTo>
                    <a:pt x="0" y="620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 dirty="0"/>
                <a:t>Chemogeniczna</a:t>
              </a:r>
            </a:p>
          </p:txBody>
        </p:sp>
        <p:sp>
          <p:nvSpPr>
            <p:cNvPr id="45" name="Dowolny kształt: kształt 44">
              <a:extLst>
                <a:ext uri="{FF2B5EF4-FFF2-40B4-BE49-F238E27FC236}">
                  <a16:creationId xmlns:a16="http://schemas.microsoft.com/office/drawing/2014/main" id="{1C310690-E6DE-E1D5-0CE7-1A8042E56204}"/>
                </a:ext>
              </a:extLst>
            </p:cNvPr>
            <p:cNvSpPr/>
            <p:nvPr/>
          </p:nvSpPr>
          <p:spPr>
            <a:xfrm>
              <a:off x="3132624" y="2056057"/>
              <a:ext cx="2050355" cy="328851"/>
            </a:xfrm>
            <a:custGeom>
              <a:avLst/>
              <a:gdLst>
                <a:gd name="csX0" fmla="*/ 0 w 2050355"/>
                <a:gd name="csY0" fmla="*/ 0 h 328851"/>
                <a:gd name="csX1" fmla="*/ 2050355 w 2050355"/>
                <a:gd name="csY1" fmla="*/ 0 h 328851"/>
                <a:gd name="csX2" fmla="*/ 2050355 w 2050355"/>
                <a:gd name="csY2" fmla="*/ 328851 h 328851"/>
                <a:gd name="csX3" fmla="*/ 0 w 2050355"/>
                <a:gd name="csY3" fmla="*/ 328851 h 328851"/>
                <a:gd name="csX4" fmla="*/ 0 w 2050355"/>
                <a:gd name="csY4" fmla="*/ 0 h 3288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050355" h="328851">
                  <a:moveTo>
                    <a:pt x="0" y="0"/>
                  </a:moveTo>
                  <a:lnTo>
                    <a:pt x="2050355" y="0"/>
                  </a:lnTo>
                  <a:lnTo>
                    <a:pt x="2050355" y="328851"/>
                  </a:lnTo>
                  <a:lnTo>
                    <a:pt x="0" y="328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 dirty="0"/>
                <a:t>Nie reaguje z HCl</a:t>
              </a:r>
            </a:p>
          </p:txBody>
        </p:sp>
        <p:sp>
          <p:nvSpPr>
            <p:cNvPr id="46" name="Dowolny kształt: kształt 45">
              <a:extLst>
                <a:ext uri="{FF2B5EF4-FFF2-40B4-BE49-F238E27FC236}">
                  <a16:creationId xmlns:a16="http://schemas.microsoft.com/office/drawing/2014/main" id="{C3287862-7C68-3641-D17D-546A891C99DC}"/>
                </a:ext>
              </a:extLst>
            </p:cNvPr>
            <p:cNvSpPr/>
            <p:nvPr/>
          </p:nvSpPr>
          <p:spPr>
            <a:xfrm>
              <a:off x="5836627" y="1766540"/>
              <a:ext cx="2083060" cy="601651"/>
            </a:xfrm>
            <a:custGeom>
              <a:avLst/>
              <a:gdLst>
                <a:gd name="csX0" fmla="*/ 0 w 2083060"/>
                <a:gd name="csY0" fmla="*/ 0 h 601651"/>
                <a:gd name="csX1" fmla="*/ 2083060 w 2083060"/>
                <a:gd name="csY1" fmla="*/ 0 h 601651"/>
                <a:gd name="csX2" fmla="*/ 2083060 w 2083060"/>
                <a:gd name="csY2" fmla="*/ 601651 h 601651"/>
                <a:gd name="csX3" fmla="*/ 0 w 2083060"/>
                <a:gd name="csY3" fmla="*/ 601651 h 601651"/>
                <a:gd name="csX4" fmla="*/ 0 w 2083060"/>
                <a:gd name="csY4" fmla="*/ 0 h 6016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083060" h="601651">
                  <a:moveTo>
                    <a:pt x="0" y="0"/>
                  </a:moveTo>
                  <a:lnTo>
                    <a:pt x="2083060" y="0"/>
                  </a:lnTo>
                  <a:lnTo>
                    <a:pt x="2083060" y="601651"/>
                  </a:lnTo>
                  <a:lnTo>
                    <a:pt x="0" y="601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 dirty="0"/>
                <a:t>Da się zarysować ostrzem stalowym</a:t>
              </a:r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AC63EC1D-7B35-40C7-B55C-7AB5D71AF425}"/>
                </a:ext>
              </a:extLst>
            </p:cNvPr>
            <p:cNvSpPr/>
            <p:nvPr/>
          </p:nvSpPr>
          <p:spPr>
            <a:xfrm>
              <a:off x="8751755" y="1774120"/>
              <a:ext cx="1954693" cy="446612"/>
            </a:xfrm>
            <a:custGeom>
              <a:avLst/>
              <a:gdLst>
                <a:gd name="csX0" fmla="*/ 0 w 2427684"/>
                <a:gd name="csY0" fmla="*/ 0 h 446612"/>
                <a:gd name="csX1" fmla="*/ 2427684 w 2427684"/>
                <a:gd name="csY1" fmla="*/ 0 h 446612"/>
                <a:gd name="csX2" fmla="*/ 2427684 w 2427684"/>
                <a:gd name="csY2" fmla="*/ 446612 h 446612"/>
                <a:gd name="csX3" fmla="*/ 0 w 2427684"/>
                <a:gd name="csY3" fmla="*/ 446612 h 446612"/>
                <a:gd name="csX4" fmla="*/ 0 w 2427684"/>
                <a:gd name="csY4" fmla="*/ 0 h 4466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427684" h="446612">
                  <a:moveTo>
                    <a:pt x="0" y="0"/>
                  </a:moveTo>
                  <a:lnTo>
                    <a:pt x="2427684" y="0"/>
                  </a:lnTo>
                  <a:lnTo>
                    <a:pt x="2427684" y="446612"/>
                  </a:lnTo>
                  <a:lnTo>
                    <a:pt x="0" y="446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/>
                <a:t>Skała gipsowo-solna</a:t>
              </a:r>
            </a:p>
          </p:txBody>
        </p:sp>
        <p:sp>
          <p:nvSpPr>
            <p:cNvPr id="48" name="Dowolny kształt: kształt 47">
              <a:extLst>
                <a:ext uri="{FF2B5EF4-FFF2-40B4-BE49-F238E27FC236}">
                  <a16:creationId xmlns:a16="http://schemas.microsoft.com/office/drawing/2014/main" id="{F8AE658F-8A30-C0B0-F678-0CD4EAAF57A0}"/>
                </a:ext>
              </a:extLst>
            </p:cNvPr>
            <p:cNvSpPr/>
            <p:nvPr/>
          </p:nvSpPr>
          <p:spPr>
            <a:xfrm>
              <a:off x="5951987" y="2433822"/>
              <a:ext cx="1394075" cy="490985"/>
            </a:xfrm>
            <a:custGeom>
              <a:avLst/>
              <a:gdLst>
                <a:gd name="csX0" fmla="*/ 0 w 1394075"/>
                <a:gd name="csY0" fmla="*/ 0 h 490985"/>
                <a:gd name="csX1" fmla="*/ 1394075 w 1394075"/>
                <a:gd name="csY1" fmla="*/ 0 h 490985"/>
                <a:gd name="csX2" fmla="*/ 1394075 w 1394075"/>
                <a:gd name="csY2" fmla="*/ 490985 h 490985"/>
                <a:gd name="csX3" fmla="*/ 0 w 1394075"/>
                <a:gd name="csY3" fmla="*/ 490985 h 490985"/>
                <a:gd name="csX4" fmla="*/ 0 w 1394075"/>
                <a:gd name="csY4" fmla="*/ 0 h 4909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394075" h="490985">
                  <a:moveTo>
                    <a:pt x="0" y="0"/>
                  </a:moveTo>
                  <a:lnTo>
                    <a:pt x="1394075" y="0"/>
                  </a:lnTo>
                  <a:lnTo>
                    <a:pt x="1394075" y="490985"/>
                  </a:lnTo>
                  <a:lnTo>
                    <a:pt x="0" y="49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/>
                <a:t>Rysuje szkło</a:t>
              </a:r>
            </a:p>
          </p:txBody>
        </p:sp>
        <p:sp>
          <p:nvSpPr>
            <p:cNvPr id="49" name="Dowolny kształt: kształt 48">
              <a:extLst>
                <a:ext uri="{FF2B5EF4-FFF2-40B4-BE49-F238E27FC236}">
                  <a16:creationId xmlns:a16="http://schemas.microsoft.com/office/drawing/2014/main" id="{1479D0FD-C57C-9009-3E36-3E91D1E9455A}"/>
                </a:ext>
              </a:extLst>
            </p:cNvPr>
            <p:cNvSpPr/>
            <p:nvPr/>
          </p:nvSpPr>
          <p:spPr>
            <a:xfrm>
              <a:off x="8628825" y="2444039"/>
              <a:ext cx="2077623" cy="392930"/>
            </a:xfrm>
            <a:custGeom>
              <a:avLst/>
              <a:gdLst>
                <a:gd name="csX0" fmla="*/ 0 w 2475902"/>
                <a:gd name="csY0" fmla="*/ 0 h 392930"/>
                <a:gd name="csX1" fmla="*/ 2475902 w 2475902"/>
                <a:gd name="csY1" fmla="*/ 0 h 392930"/>
                <a:gd name="csX2" fmla="*/ 2475902 w 2475902"/>
                <a:gd name="csY2" fmla="*/ 392930 h 392930"/>
                <a:gd name="csX3" fmla="*/ 0 w 2475902"/>
                <a:gd name="csY3" fmla="*/ 392930 h 392930"/>
                <a:gd name="csX4" fmla="*/ 0 w 2475902"/>
                <a:gd name="csY4" fmla="*/ 0 h 3929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475902" h="392930">
                  <a:moveTo>
                    <a:pt x="0" y="0"/>
                  </a:moveTo>
                  <a:lnTo>
                    <a:pt x="2475902" y="0"/>
                  </a:lnTo>
                  <a:lnTo>
                    <a:pt x="2475902" y="392930"/>
                  </a:lnTo>
                  <a:lnTo>
                    <a:pt x="0" y="392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 dirty="0">
                  <a:latin typeface="Calibri Light" panose="020F0302020204030204"/>
                </a:rPr>
                <a:t>Skała krzemionkowa</a:t>
              </a:r>
              <a:endParaRPr lang="pl-PL" sz="1800" kern="1200" dirty="0"/>
            </a:p>
          </p:txBody>
        </p:sp>
        <p:sp>
          <p:nvSpPr>
            <p:cNvPr id="50" name="Dowolny kształt: kształt 49">
              <a:extLst>
                <a:ext uri="{FF2B5EF4-FFF2-40B4-BE49-F238E27FC236}">
                  <a16:creationId xmlns:a16="http://schemas.microsoft.com/office/drawing/2014/main" id="{5BADB354-022B-ABB4-5EC4-6D64E48BD783}"/>
                </a:ext>
              </a:extLst>
            </p:cNvPr>
            <p:cNvSpPr/>
            <p:nvPr/>
          </p:nvSpPr>
          <p:spPr>
            <a:xfrm>
              <a:off x="3083681" y="2925771"/>
              <a:ext cx="2801325" cy="369072"/>
            </a:xfrm>
            <a:custGeom>
              <a:avLst/>
              <a:gdLst>
                <a:gd name="csX0" fmla="*/ 0 w 2801325"/>
                <a:gd name="csY0" fmla="*/ 0 h 369072"/>
                <a:gd name="csX1" fmla="*/ 2801325 w 2801325"/>
                <a:gd name="csY1" fmla="*/ 0 h 369072"/>
                <a:gd name="csX2" fmla="*/ 2801325 w 2801325"/>
                <a:gd name="csY2" fmla="*/ 369072 h 369072"/>
                <a:gd name="csX3" fmla="*/ 0 w 2801325"/>
                <a:gd name="csY3" fmla="*/ 369072 h 369072"/>
                <a:gd name="csX4" fmla="*/ 0 w 2801325"/>
                <a:gd name="csY4" fmla="*/ 0 h 3690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01325" h="369072">
                  <a:moveTo>
                    <a:pt x="0" y="0"/>
                  </a:moveTo>
                  <a:lnTo>
                    <a:pt x="2801325" y="0"/>
                  </a:lnTo>
                  <a:lnTo>
                    <a:pt x="2801325" y="369072"/>
                  </a:lnTo>
                  <a:lnTo>
                    <a:pt x="0" y="3690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/>
                <a:t>Reaguje bezpośrednio  z HCL</a:t>
              </a:r>
            </a:p>
          </p:txBody>
        </p:sp>
        <p:sp>
          <p:nvSpPr>
            <p:cNvPr id="51" name="Dowolny kształt: kształt 50">
              <a:extLst>
                <a:ext uri="{FF2B5EF4-FFF2-40B4-BE49-F238E27FC236}">
                  <a16:creationId xmlns:a16="http://schemas.microsoft.com/office/drawing/2014/main" id="{1D817654-A01B-4FD2-6CBB-BC13A0519D84}"/>
                </a:ext>
              </a:extLst>
            </p:cNvPr>
            <p:cNvSpPr/>
            <p:nvPr/>
          </p:nvSpPr>
          <p:spPr>
            <a:xfrm>
              <a:off x="8628825" y="3088718"/>
              <a:ext cx="1886400" cy="305259"/>
            </a:xfrm>
            <a:custGeom>
              <a:avLst/>
              <a:gdLst>
                <a:gd name="csX0" fmla="*/ 0 w 1886400"/>
                <a:gd name="csY0" fmla="*/ 0 h 305259"/>
                <a:gd name="csX1" fmla="*/ 1886400 w 1886400"/>
                <a:gd name="csY1" fmla="*/ 0 h 305259"/>
                <a:gd name="csX2" fmla="*/ 1886400 w 1886400"/>
                <a:gd name="csY2" fmla="*/ 305259 h 305259"/>
                <a:gd name="csX3" fmla="*/ 0 w 1886400"/>
                <a:gd name="csY3" fmla="*/ 305259 h 305259"/>
                <a:gd name="csX4" fmla="*/ 0 w 1886400"/>
                <a:gd name="csY4" fmla="*/ 0 h 30525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886400" h="305259">
                  <a:moveTo>
                    <a:pt x="0" y="0"/>
                  </a:moveTo>
                  <a:lnTo>
                    <a:pt x="1886400" y="0"/>
                  </a:lnTo>
                  <a:lnTo>
                    <a:pt x="1886400" y="305259"/>
                  </a:lnTo>
                  <a:lnTo>
                    <a:pt x="0" y="305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>
                  <a:latin typeface="Calibri Light" panose="020F0302020204030204"/>
                </a:rPr>
                <a:t>Wapień</a:t>
              </a:r>
            </a:p>
          </p:txBody>
        </p:sp>
        <p:sp>
          <p:nvSpPr>
            <p:cNvPr id="52" name="Dowolny kształt: kształt 51">
              <a:extLst>
                <a:ext uri="{FF2B5EF4-FFF2-40B4-BE49-F238E27FC236}">
                  <a16:creationId xmlns:a16="http://schemas.microsoft.com/office/drawing/2014/main" id="{0529425C-D275-E122-7948-993B00228E93}"/>
                </a:ext>
              </a:extLst>
            </p:cNvPr>
            <p:cNvSpPr/>
            <p:nvPr/>
          </p:nvSpPr>
          <p:spPr>
            <a:xfrm>
              <a:off x="3179179" y="3506742"/>
              <a:ext cx="2505050" cy="519141"/>
            </a:xfrm>
            <a:custGeom>
              <a:avLst/>
              <a:gdLst>
                <a:gd name="csX0" fmla="*/ 0 w 2505050"/>
                <a:gd name="csY0" fmla="*/ 0 h 519141"/>
                <a:gd name="csX1" fmla="*/ 2505050 w 2505050"/>
                <a:gd name="csY1" fmla="*/ 0 h 519141"/>
                <a:gd name="csX2" fmla="*/ 2505050 w 2505050"/>
                <a:gd name="csY2" fmla="*/ 519141 h 519141"/>
                <a:gd name="csX3" fmla="*/ 0 w 2505050"/>
                <a:gd name="csY3" fmla="*/ 519141 h 519141"/>
                <a:gd name="csX4" fmla="*/ 0 w 2505050"/>
                <a:gd name="csY4" fmla="*/ 0 h 5191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505050" h="519141">
                  <a:moveTo>
                    <a:pt x="0" y="0"/>
                  </a:moveTo>
                  <a:lnTo>
                    <a:pt x="2505050" y="0"/>
                  </a:lnTo>
                  <a:lnTo>
                    <a:pt x="2505050" y="519141"/>
                  </a:lnTo>
                  <a:lnTo>
                    <a:pt x="0" y="519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/>
                <a:t>Reaguje z HCl po sproszkowaniu</a:t>
              </a:r>
            </a:p>
          </p:txBody>
        </p:sp>
        <p:sp>
          <p:nvSpPr>
            <p:cNvPr id="53" name="Dowolny kształt: kształt 52">
              <a:extLst>
                <a:ext uri="{FF2B5EF4-FFF2-40B4-BE49-F238E27FC236}">
                  <a16:creationId xmlns:a16="http://schemas.microsoft.com/office/drawing/2014/main" id="{2A0A996E-32C2-9859-ABA4-23A4F5BD932D}"/>
                </a:ext>
              </a:extLst>
            </p:cNvPr>
            <p:cNvSpPr/>
            <p:nvPr/>
          </p:nvSpPr>
          <p:spPr>
            <a:xfrm>
              <a:off x="8783937" y="3581230"/>
              <a:ext cx="1920011" cy="319638"/>
            </a:xfrm>
            <a:custGeom>
              <a:avLst/>
              <a:gdLst>
                <a:gd name="csX0" fmla="*/ 0 w 1920011"/>
                <a:gd name="csY0" fmla="*/ 0 h 319638"/>
                <a:gd name="csX1" fmla="*/ 1920011 w 1920011"/>
                <a:gd name="csY1" fmla="*/ 0 h 319638"/>
                <a:gd name="csX2" fmla="*/ 1920011 w 1920011"/>
                <a:gd name="csY2" fmla="*/ 319638 h 319638"/>
                <a:gd name="csX3" fmla="*/ 0 w 1920011"/>
                <a:gd name="csY3" fmla="*/ 319638 h 319638"/>
                <a:gd name="csX4" fmla="*/ 0 w 1920011"/>
                <a:gd name="csY4" fmla="*/ 0 h 3196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920011" h="319638">
                  <a:moveTo>
                    <a:pt x="0" y="0"/>
                  </a:moveTo>
                  <a:lnTo>
                    <a:pt x="1920011" y="0"/>
                  </a:lnTo>
                  <a:lnTo>
                    <a:pt x="1920011" y="319638"/>
                  </a:lnTo>
                  <a:lnTo>
                    <a:pt x="0" y="3196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/>
                <a:t>Dolomit</a:t>
              </a:r>
            </a:p>
          </p:txBody>
        </p:sp>
        <p:sp>
          <p:nvSpPr>
            <p:cNvPr id="54" name="Dowolny kształt: kształt 53">
              <a:extLst>
                <a:ext uri="{FF2B5EF4-FFF2-40B4-BE49-F238E27FC236}">
                  <a16:creationId xmlns:a16="http://schemas.microsoft.com/office/drawing/2014/main" id="{5DCCE76F-5920-7C3F-ACBE-BB99B71A1ADC}"/>
                </a:ext>
              </a:extLst>
            </p:cNvPr>
            <p:cNvSpPr/>
            <p:nvPr/>
          </p:nvSpPr>
          <p:spPr>
            <a:xfrm>
              <a:off x="757636" y="5071427"/>
              <a:ext cx="1234995" cy="1160973"/>
            </a:xfrm>
            <a:custGeom>
              <a:avLst/>
              <a:gdLst>
                <a:gd name="csX0" fmla="*/ 0 w 1234995"/>
                <a:gd name="csY0" fmla="*/ 0 h 1160973"/>
                <a:gd name="csX1" fmla="*/ 1234995 w 1234995"/>
                <a:gd name="csY1" fmla="*/ 0 h 1160973"/>
                <a:gd name="csX2" fmla="*/ 1234995 w 1234995"/>
                <a:gd name="csY2" fmla="*/ 1160973 h 1160973"/>
                <a:gd name="csX3" fmla="*/ 0 w 1234995"/>
                <a:gd name="csY3" fmla="*/ 1160973 h 1160973"/>
                <a:gd name="csX4" fmla="*/ 0 w 1234995"/>
                <a:gd name="csY4" fmla="*/ 0 h 116097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34995" h="1160973">
                  <a:moveTo>
                    <a:pt x="0" y="0"/>
                  </a:moveTo>
                  <a:lnTo>
                    <a:pt x="1234995" y="0"/>
                  </a:lnTo>
                  <a:lnTo>
                    <a:pt x="1234995" y="1160973"/>
                  </a:lnTo>
                  <a:lnTo>
                    <a:pt x="0" y="1160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 dirty="0"/>
                <a:t>Klastyczna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 dirty="0"/>
                <a:t>(nie reagują z HCl)</a:t>
              </a:r>
            </a:p>
          </p:txBody>
        </p:sp>
        <p:sp>
          <p:nvSpPr>
            <p:cNvPr id="55" name="Dowolny kształt: kształt 54">
              <a:extLst>
                <a:ext uri="{FF2B5EF4-FFF2-40B4-BE49-F238E27FC236}">
                  <a16:creationId xmlns:a16="http://schemas.microsoft.com/office/drawing/2014/main" id="{9C06FFA3-7A0B-F20A-951D-2DC1F25C4D09}"/>
                </a:ext>
              </a:extLst>
            </p:cNvPr>
            <p:cNvSpPr/>
            <p:nvPr/>
          </p:nvSpPr>
          <p:spPr>
            <a:xfrm>
              <a:off x="2631093" y="4166787"/>
              <a:ext cx="2630141" cy="483087"/>
            </a:xfrm>
            <a:custGeom>
              <a:avLst/>
              <a:gdLst>
                <a:gd name="csX0" fmla="*/ 0 w 2630141"/>
                <a:gd name="csY0" fmla="*/ 0 h 483087"/>
                <a:gd name="csX1" fmla="*/ 2630141 w 2630141"/>
                <a:gd name="csY1" fmla="*/ 0 h 483087"/>
                <a:gd name="csX2" fmla="*/ 2630141 w 2630141"/>
                <a:gd name="csY2" fmla="*/ 483087 h 483087"/>
                <a:gd name="csX3" fmla="*/ 0 w 2630141"/>
                <a:gd name="csY3" fmla="*/ 483087 h 483087"/>
                <a:gd name="csX4" fmla="*/ 0 w 2630141"/>
                <a:gd name="csY4" fmla="*/ 0 h 4830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630141" h="483087">
                  <a:moveTo>
                    <a:pt x="0" y="0"/>
                  </a:moveTo>
                  <a:lnTo>
                    <a:pt x="2630141" y="0"/>
                  </a:lnTo>
                  <a:lnTo>
                    <a:pt x="2630141" y="483087"/>
                  </a:lnTo>
                  <a:lnTo>
                    <a:pt x="0" y="4830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/>
                <a:t>Wielkość ziaren &lt; 0,01 mm </a:t>
              </a:r>
            </a:p>
          </p:txBody>
        </p:sp>
        <p:sp>
          <p:nvSpPr>
            <p:cNvPr id="56" name="Dowolny kształt: kształt 55">
              <a:extLst>
                <a:ext uri="{FF2B5EF4-FFF2-40B4-BE49-F238E27FC236}">
                  <a16:creationId xmlns:a16="http://schemas.microsoft.com/office/drawing/2014/main" id="{F22067B3-F2CC-3334-4E60-FB0FEC738E53}"/>
                </a:ext>
              </a:extLst>
            </p:cNvPr>
            <p:cNvSpPr/>
            <p:nvPr/>
          </p:nvSpPr>
          <p:spPr>
            <a:xfrm>
              <a:off x="8628826" y="4132473"/>
              <a:ext cx="1646792" cy="502070"/>
            </a:xfrm>
            <a:custGeom>
              <a:avLst/>
              <a:gdLst>
                <a:gd name="csX0" fmla="*/ 0 w 1646792"/>
                <a:gd name="csY0" fmla="*/ 0 h 502070"/>
                <a:gd name="csX1" fmla="*/ 1646792 w 1646792"/>
                <a:gd name="csY1" fmla="*/ 0 h 502070"/>
                <a:gd name="csX2" fmla="*/ 1646792 w 1646792"/>
                <a:gd name="csY2" fmla="*/ 502070 h 502070"/>
                <a:gd name="csX3" fmla="*/ 0 w 1646792"/>
                <a:gd name="csY3" fmla="*/ 502070 h 502070"/>
                <a:gd name="csX4" fmla="*/ 0 w 1646792"/>
                <a:gd name="csY4" fmla="*/ 0 h 5020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46792" h="502070">
                  <a:moveTo>
                    <a:pt x="0" y="0"/>
                  </a:moveTo>
                  <a:lnTo>
                    <a:pt x="1646792" y="0"/>
                  </a:lnTo>
                  <a:lnTo>
                    <a:pt x="1646792" y="502070"/>
                  </a:lnTo>
                  <a:lnTo>
                    <a:pt x="0" y="5020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/>
                <a:t>Iłowiec</a:t>
              </a:r>
            </a:p>
          </p:txBody>
        </p:sp>
        <p:sp>
          <p:nvSpPr>
            <p:cNvPr id="57" name="Dowolny kształt: kształt 56">
              <a:extLst>
                <a:ext uri="{FF2B5EF4-FFF2-40B4-BE49-F238E27FC236}">
                  <a16:creationId xmlns:a16="http://schemas.microsoft.com/office/drawing/2014/main" id="{E4D795E0-9260-8ED9-1EC4-8E8260F1A8BC}"/>
                </a:ext>
              </a:extLst>
            </p:cNvPr>
            <p:cNvSpPr/>
            <p:nvPr/>
          </p:nvSpPr>
          <p:spPr>
            <a:xfrm>
              <a:off x="2624506" y="4805813"/>
              <a:ext cx="2907905" cy="413018"/>
            </a:xfrm>
            <a:custGeom>
              <a:avLst/>
              <a:gdLst>
                <a:gd name="csX0" fmla="*/ 0 w 2907905"/>
                <a:gd name="csY0" fmla="*/ 0 h 413018"/>
                <a:gd name="csX1" fmla="*/ 2907905 w 2907905"/>
                <a:gd name="csY1" fmla="*/ 0 h 413018"/>
                <a:gd name="csX2" fmla="*/ 2907905 w 2907905"/>
                <a:gd name="csY2" fmla="*/ 413018 h 413018"/>
                <a:gd name="csX3" fmla="*/ 0 w 2907905"/>
                <a:gd name="csY3" fmla="*/ 413018 h 413018"/>
                <a:gd name="csX4" fmla="*/ 0 w 2907905"/>
                <a:gd name="csY4" fmla="*/ 0 h 41301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907905" h="413018">
                  <a:moveTo>
                    <a:pt x="0" y="0"/>
                  </a:moveTo>
                  <a:lnTo>
                    <a:pt x="2907905" y="0"/>
                  </a:lnTo>
                  <a:lnTo>
                    <a:pt x="2907905" y="413018"/>
                  </a:lnTo>
                  <a:lnTo>
                    <a:pt x="0" y="4130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/>
                <a:t>Wielkość ziaren 0,01- 0,1 mm</a:t>
              </a:r>
            </a:p>
          </p:txBody>
        </p:sp>
        <p:sp>
          <p:nvSpPr>
            <p:cNvPr id="58" name="Dowolny kształt: kształt 57">
              <a:extLst>
                <a:ext uri="{FF2B5EF4-FFF2-40B4-BE49-F238E27FC236}">
                  <a16:creationId xmlns:a16="http://schemas.microsoft.com/office/drawing/2014/main" id="{F2A3B5DE-8D6B-E59B-36F8-875846D99B09}"/>
                </a:ext>
              </a:extLst>
            </p:cNvPr>
            <p:cNvSpPr/>
            <p:nvPr/>
          </p:nvSpPr>
          <p:spPr>
            <a:xfrm>
              <a:off x="8632119" y="4707304"/>
              <a:ext cx="1646792" cy="502070"/>
            </a:xfrm>
            <a:custGeom>
              <a:avLst/>
              <a:gdLst>
                <a:gd name="csX0" fmla="*/ 0 w 1646792"/>
                <a:gd name="csY0" fmla="*/ 0 h 502070"/>
                <a:gd name="csX1" fmla="*/ 1646792 w 1646792"/>
                <a:gd name="csY1" fmla="*/ 0 h 502070"/>
                <a:gd name="csX2" fmla="*/ 1646792 w 1646792"/>
                <a:gd name="csY2" fmla="*/ 502070 h 502070"/>
                <a:gd name="csX3" fmla="*/ 0 w 1646792"/>
                <a:gd name="csY3" fmla="*/ 502070 h 502070"/>
                <a:gd name="csX4" fmla="*/ 0 w 1646792"/>
                <a:gd name="csY4" fmla="*/ 0 h 5020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46792" h="502070">
                  <a:moveTo>
                    <a:pt x="0" y="0"/>
                  </a:moveTo>
                  <a:lnTo>
                    <a:pt x="1646792" y="0"/>
                  </a:lnTo>
                  <a:lnTo>
                    <a:pt x="1646792" y="502070"/>
                  </a:lnTo>
                  <a:lnTo>
                    <a:pt x="0" y="5020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/>
                <a:t>Mułowiec</a:t>
              </a:r>
            </a:p>
          </p:txBody>
        </p:sp>
        <p:sp>
          <p:nvSpPr>
            <p:cNvPr id="59" name="Dowolny kształt: kształt 58">
              <a:extLst>
                <a:ext uri="{FF2B5EF4-FFF2-40B4-BE49-F238E27FC236}">
                  <a16:creationId xmlns:a16="http://schemas.microsoft.com/office/drawing/2014/main" id="{473D490C-DA7A-7EA3-184B-31E4BEF5C020}"/>
                </a:ext>
              </a:extLst>
            </p:cNvPr>
            <p:cNvSpPr/>
            <p:nvPr/>
          </p:nvSpPr>
          <p:spPr>
            <a:xfrm>
              <a:off x="2581904" y="5364972"/>
              <a:ext cx="2093270" cy="502070"/>
            </a:xfrm>
            <a:custGeom>
              <a:avLst/>
              <a:gdLst>
                <a:gd name="csX0" fmla="*/ 0 w 2093270"/>
                <a:gd name="csY0" fmla="*/ 0 h 502070"/>
                <a:gd name="csX1" fmla="*/ 2093270 w 2093270"/>
                <a:gd name="csY1" fmla="*/ 0 h 502070"/>
                <a:gd name="csX2" fmla="*/ 2093270 w 2093270"/>
                <a:gd name="csY2" fmla="*/ 502070 h 502070"/>
                <a:gd name="csX3" fmla="*/ 0 w 2093270"/>
                <a:gd name="csY3" fmla="*/ 502070 h 502070"/>
                <a:gd name="csX4" fmla="*/ 0 w 2093270"/>
                <a:gd name="csY4" fmla="*/ 0 h 5020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093270" h="502070">
                  <a:moveTo>
                    <a:pt x="0" y="0"/>
                  </a:moveTo>
                  <a:lnTo>
                    <a:pt x="2093270" y="0"/>
                  </a:lnTo>
                  <a:lnTo>
                    <a:pt x="2093270" y="502070"/>
                  </a:lnTo>
                  <a:lnTo>
                    <a:pt x="0" y="5020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/>
                <a:t>Ziarna 0,1 – 2mm</a:t>
              </a:r>
            </a:p>
          </p:txBody>
        </p:sp>
        <p:sp>
          <p:nvSpPr>
            <p:cNvPr id="60" name="Dowolny kształt: kształt 59">
              <a:extLst>
                <a:ext uri="{FF2B5EF4-FFF2-40B4-BE49-F238E27FC236}">
                  <a16:creationId xmlns:a16="http://schemas.microsoft.com/office/drawing/2014/main" id="{C69D6ACA-6669-3EEF-C926-361913BF277F}"/>
                </a:ext>
              </a:extLst>
            </p:cNvPr>
            <p:cNvSpPr/>
            <p:nvPr/>
          </p:nvSpPr>
          <p:spPr>
            <a:xfrm>
              <a:off x="8658830" y="5371579"/>
              <a:ext cx="1646792" cy="502070"/>
            </a:xfrm>
            <a:custGeom>
              <a:avLst/>
              <a:gdLst>
                <a:gd name="csX0" fmla="*/ 0 w 1646792"/>
                <a:gd name="csY0" fmla="*/ 0 h 502070"/>
                <a:gd name="csX1" fmla="*/ 1646792 w 1646792"/>
                <a:gd name="csY1" fmla="*/ 0 h 502070"/>
                <a:gd name="csX2" fmla="*/ 1646792 w 1646792"/>
                <a:gd name="csY2" fmla="*/ 502070 h 502070"/>
                <a:gd name="csX3" fmla="*/ 0 w 1646792"/>
                <a:gd name="csY3" fmla="*/ 502070 h 502070"/>
                <a:gd name="csX4" fmla="*/ 0 w 1646792"/>
                <a:gd name="csY4" fmla="*/ 0 h 5020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46792" h="502070">
                  <a:moveTo>
                    <a:pt x="0" y="0"/>
                  </a:moveTo>
                  <a:lnTo>
                    <a:pt x="1646792" y="0"/>
                  </a:lnTo>
                  <a:lnTo>
                    <a:pt x="1646792" y="502070"/>
                  </a:lnTo>
                  <a:lnTo>
                    <a:pt x="0" y="5020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/>
                <a:t>Piaskowiec</a:t>
              </a:r>
            </a:p>
          </p:txBody>
        </p:sp>
        <p:sp>
          <p:nvSpPr>
            <p:cNvPr id="61" name="Dowolny kształt: kształt 60">
              <a:extLst>
                <a:ext uri="{FF2B5EF4-FFF2-40B4-BE49-F238E27FC236}">
                  <a16:creationId xmlns:a16="http://schemas.microsoft.com/office/drawing/2014/main" id="{F4EF6FCE-E990-B4D7-78F1-788E1BCDA5FA}"/>
                </a:ext>
              </a:extLst>
            </p:cNvPr>
            <p:cNvSpPr/>
            <p:nvPr/>
          </p:nvSpPr>
          <p:spPr>
            <a:xfrm>
              <a:off x="2594501" y="6187148"/>
              <a:ext cx="2095971" cy="427453"/>
            </a:xfrm>
            <a:custGeom>
              <a:avLst/>
              <a:gdLst>
                <a:gd name="csX0" fmla="*/ 0 w 2095971"/>
                <a:gd name="csY0" fmla="*/ 0 h 427453"/>
                <a:gd name="csX1" fmla="*/ 2095971 w 2095971"/>
                <a:gd name="csY1" fmla="*/ 0 h 427453"/>
                <a:gd name="csX2" fmla="*/ 2095971 w 2095971"/>
                <a:gd name="csY2" fmla="*/ 427453 h 427453"/>
                <a:gd name="csX3" fmla="*/ 0 w 2095971"/>
                <a:gd name="csY3" fmla="*/ 427453 h 427453"/>
                <a:gd name="csX4" fmla="*/ 0 w 2095971"/>
                <a:gd name="csY4" fmla="*/ 0 h 4274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095971" h="427453">
                  <a:moveTo>
                    <a:pt x="0" y="0"/>
                  </a:moveTo>
                  <a:lnTo>
                    <a:pt x="2095971" y="0"/>
                  </a:lnTo>
                  <a:lnTo>
                    <a:pt x="2095971" y="427453"/>
                  </a:lnTo>
                  <a:lnTo>
                    <a:pt x="0" y="427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/>
                <a:t>Wielkość ziaren &gt; 2</a:t>
              </a:r>
            </a:p>
          </p:txBody>
        </p:sp>
        <p:sp>
          <p:nvSpPr>
            <p:cNvPr id="62" name="Dowolny kształt: kształt 61">
              <a:extLst>
                <a:ext uri="{FF2B5EF4-FFF2-40B4-BE49-F238E27FC236}">
                  <a16:creationId xmlns:a16="http://schemas.microsoft.com/office/drawing/2014/main" id="{809FF7B9-EFB8-B4F9-397C-09714CFDACFA}"/>
                </a:ext>
              </a:extLst>
            </p:cNvPr>
            <p:cNvSpPr/>
            <p:nvPr/>
          </p:nvSpPr>
          <p:spPr>
            <a:xfrm>
              <a:off x="5723868" y="5972372"/>
              <a:ext cx="1646792" cy="502070"/>
            </a:xfrm>
            <a:custGeom>
              <a:avLst/>
              <a:gdLst>
                <a:gd name="csX0" fmla="*/ 0 w 1646792"/>
                <a:gd name="csY0" fmla="*/ 0 h 502070"/>
                <a:gd name="csX1" fmla="*/ 1646792 w 1646792"/>
                <a:gd name="csY1" fmla="*/ 0 h 502070"/>
                <a:gd name="csX2" fmla="*/ 1646792 w 1646792"/>
                <a:gd name="csY2" fmla="*/ 502070 h 502070"/>
                <a:gd name="csX3" fmla="*/ 0 w 1646792"/>
                <a:gd name="csY3" fmla="*/ 502070 h 502070"/>
                <a:gd name="csX4" fmla="*/ 0 w 1646792"/>
                <a:gd name="csY4" fmla="*/ 0 h 5020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46792" h="502070">
                  <a:moveTo>
                    <a:pt x="0" y="0"/>
                  </a:moveTo>
                  <a:lnTo>
                    <a:pt x="1646792" y="0"/>
                  </a:lnTo>
                  <a:lnTo>
                    <a:pt x="1646792" y="502070"/>
                  </a:lnTo>
                  <a:lnTo>
                    <a:pt x="0" y="5020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/>
                <a:t>Obtoczone</a:t>
              </a:r>
            </a:p>
          </p:txBody>
        </p:sp>
        <p:sp>
          <p:nvSpPr>
            <p:cNvPr id="63" name="Dowolny kształt: kształt 62">
              <a:extLst>
                <a:ext uri="{FF2B5EF4-FFF2-40B4-BE49-F238E27FC236}">
                  <a16:creationId xmlns:a16="http://schemas.microsoft.com/office/drawing/2014/main" id="{CEBBC472-96CA-F460-3D9E-53186B0C0928}"/>
                </a:ext>
              </a:extLst>
            </p:cNvPr>
            <p:cNvSpPr/>
            <p:nvPr/>
          </p:nvSpPr>
          <p:spPr>
            <a:xfrm>
              <a:off x="8710704" y="5993424"/>
              <a:ext cx="1646792" cy="502070"/>
            </a:xfrm>
            <a:custGeom>
              <a:avLst/>
              <a:gdLst>
                <a:gd name="csX0" fmla="*/ 0 w 1646792"/>
                <a:gd name="csY0" fmla="*/ 0 h 502070"/>
                <a:gd name="csX1" fmla="*/ 1646792 w 1646792"/>
                <a:gd name="csY1" fmla="*/ 0 h 502070"/>
                <a:gd name="csX2" fmla="*/ 1646792 w 1646792"/>
                <a:gd name="csY2" fmla="*/ 502070 h 502070"/>
                <a:gd name="csX3" fmla="*/ 0 w 1646792"/>
                <a:gd name="csY3" fmla="*/ 502070 h 502070"/>
                <a:gd name="csX4" fmla="*/ 0 w 1646792"/>
                <a:gd name="csY4" fmla="*/ 0 h 5020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46792" h="502070">
                  <a:moveTo>
                    <a:pt x="0" y="0"/>
                  </a:moveTo>
                  <a:lnTo>
                    <a:pt x="1646792" y="0"/>
                  </a:lnTo>
                  <a:lnTo>
                    <a:pt x="1646792" y="502070"/>
                  </a:lnTo>
                  <a:lnTo>
                    <a:pt x="0" y="5020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/>
                <a:t>Zlepieniec</a:t>
              </a:r>
            </a:p>
          </p:txBody>
        </p:sp>
        <p:sp>
          <p:nvSpPr>
            <p:cNvPr id="64" name="Dowolny kształt: kształt 63">
              <a:extLst>
                <a:ext uri="{FF2B5EF4-FFF2-40B4-BE49-F238E27FC236}">
                  <a16:creationId xmlns:a16="http://schemas.microsoft.com/office/drawing/2014/main" id="{BD88A659-D09A-8068-1D3D-7F1593CA9B56}"/>
                </a:ext>
              </a:extLst>
            </p:cNvPr>
            <p:cNvSpPr/>
            <p:nvPr/>
          </p:nvSpPr>
          <p:spPr>
            <a:xfrm>
              <a:off x="5734407" y="6584908"/>
              <a:ext cx="1646792" cy="502070"/>
            </a:xfrm>
            <a:custGeom>
              <a:avLst/>
              <a:gdLst>
                <a:gd name="csX0" fmla="*/ 0 w 1646792"/>
                <a:gd name="csY0" fmla="*/ 0 h 502070"/>
                <a:gd name="csX1" fmla="*/ 1646792 w 1646792"/>
                <a:gd name="csY1" fmla="*/ 0 h 502070"/>
                <a:gd name="csX2" fmla="*/ 1646792 w 1646792"/>
                <a:gd name="csY2" fmla="*/ 502070 h 502070"/>
                <a:gd name="csX3" fmla="*/ 0 w 1646792"/>
                <a:gd name="csY3" fmla="*/ 502070 h 502070"/>
                <a:gd name="csX4" fmla="*/ 0 w 1646792"/>
                <a:gd name="csY4" fmla="*/ 0 h 5020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46792" h="502070">
                  <a:moveTo>
                    <a:pt x="0" y="0"/>
                  </a:moveTo>
                  <a:lnTo>
                    <a:pt x="1646792" y="0"/>
                  </a:lnTo>
                  <a:lnTo>
                    <a:pt x="1646792" y="502070"/>
                  </a:lnTo>
                  <a:lnTo>
                    <a:pt x="0" y="5020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/>
                <a:t>Kanciaste</a:t>
              </a:r>
            </a:p>
          </p:txBody>
        </p:sp>
        <p:sp>
          <p:nvSpPr>
            <p:cNvPr id="65" name="Dowolny kształt: kształt 64">
              <a:extLst>
                <a:ext uri="{FF2B5EF4-FFF2-40B4-BE49-F238E27FC236}">
                  <a16:creationId xmlns:a16="http://schemas.microsoft.com/office/drawing/2014/main" id="{9F783C36-1683-717B-5293-0E3DF689A5CF}"/>
                </a:ext>
              </a:extLst>
            </p:cNvPr>
            <p:cNvSpPr/>
            <p:nvPr/>
          </p:nvSpPr>
          <p:spPr>
            <a:xfrm>
              <a:off x="8721227" y="6589432"/>
              <a:ext cx="1646792" cy="502070"/>
            </a:xfrm>
            <a:custGeom>
              <a:avLst/>
              <a:gdLst>
                <a:gd name="csX0" fmla="*/ 0 w 1646792"/>
                <a:gd name="csY0" fmla="*/ 0 h 502070"/>
                <a:gd name="csX1" fmla="*/ 1646792 w 1646792"/>
                <a:gd name="csY1" fmla="*/ 0 h 502070"/>
                <a:gd name="csX2" fmla="*/ 1646792 w 1646792"/>
                <a:gd name="csY2" fmla="*/ 502070 h 502070"/>
                <a:gd name="csX3" fmla="*/ 0 w 1646792"/>
                <a:gd name="csY3" fmla="*/ 502070 h 502070"/>
                <a:gd name="csX4" fmla="*/ 0 w 1646792"/>
                <a:gd name="csY4" fmla="*/ 0 h 5020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46792" h="502070">
                  <a:moveTo>
                    <a:pt x="0" y="0"/>
                  </a:moveTo>
                  <a:lnTo>
                    <a:pt x="1646792" y="0"/>
                  </a:lnTo>
                  <a:lnTo>
                    <a:pt x="1646792" y="502070"/>
                  </a:lnTo>
                  <a:lnTo>
                    <a:pt x="0" y="5020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/>
                <a:t>Brekcja</a:t>
              </a:r>
            </a:p>
          </p:txBody>
        </p:sp>
      </p:grpSp>
      <p:sp>
        <p:nvSpPr>
          <p:cNvPr id="5" name="AutoShape 2" descr="https://euc-powerpoint.officeapps.live.com/pods/GetClipboardImage.ashx?Id=a7b9cb9a-4189-4b2b-be97-770b2ef79768&amp;DC=GEU8&amp;pkey=f97f1391-0836-418f-bc0b-658e95498dea&amp;wdwaccluster=GEU8">
            <a:extLst>
              <a:ext uri="{FF2B5EF4-FFF2-40B4-BE49-F238E27FC236}">
                <a16:creationId xmlns:a16="http://schemas.microsoft.com/office/drawing/2014/main" id="{E0E32E3A-F21C-6A84-72F8-58128B87E7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67746" y="27203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4804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B09186-13A2-09EC-428D-1654BA334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658" y="467469"/>
            <a:ext cx="4320480" cy="575745"/>
          </a:xfrm>
        </p:spPr>
        <p:txBody>
          <a:bodyPr/>
          <a:lstStyle/>
          <a:p>
            <a:r>
              <a:rPr lang="pl-PL" dirty="0"/>
              <a:t>SKAŁY METAMORFICZNE</a:t>
            </a:r>
          </a:p>
        </p:txBody>
      </p:sp>
      <p:pic>
        <p:nvPicPr>
          <p:cNvPr id="1026" name="Picture 2" descr="Classification of metamorphism based on geologic setting. This is a commonly used classification because there is a genetic relationship between the metamorphic type and the agent of metamorphism. There are four categories of metamorphism, namely: co">
            <a:extLst>
              <a:ext uri="{FF2B5EF4-FFF2-40B4-BE49-F238E27FC236}">
                <a16:creationId xmlns:a16="http://schemas.microsoft.com/office/drawing/2014/main" id="{0194E674-4CFE-A258-8C76-445037C7B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50" y="2339677"/>
            <a:ext cx="8064896" cy="50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0E57658-7280-230E-11B5-D51E5D28ADA5}"/>
              </a:ext>
            </a:extLst>
          </p:cNvPr>
          <p:cNvSpPr txBox="1"/>
          <p:nvPr/>
        </p:nvSpPr>
        <p:spPr>
          <a:xfrm>
            <a:off x="521370" y="1043214"/>
            <a:ext cx="10369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Skały metamorficzne są produktami przeobrażenia wszystkich typów skał (magmowych, osadowych oraz wcześniej powstałych metamorficznych) przez procesy metamorfizmu. Zjawiska te prowadzą do zmiany struktury, tekstury i składu mineralnego skały a zachodzą w warunkach temperatur i ciśnień wyższych niż te, które panują w przypowierzchniowych warstwach Ziemi. Stan skupienia minerałów w trakcie tych przemian pozostaje stały.</a:t>
            </a:r>
          </a:p>
        </p:txBody>
      </p:sp>
      <p:sp>
        <p:nvSpPr>
          <p:cNvPr id="3" name="Prostokąt 2"/>
          <p:cNvSpPr/>
          <p:nvPr/>
        </p:nvSpPr>
        <p:spPr>
          <a:xfrm>
            <a:off x="2212523" y="2889515"/>
            <a:ext cx="1800200" cy="3233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/>
              <a:t>Metamorfizm </a:t>
            </a:r>
            <a:r>
              <a:rPr lang="pl-PL" sz="1200" dirty="0" err="1"/>
              <a:t>impaktytowy</a:t>
            </a:r>
            <a:endParaRPr lang="pl-PL" sz="1200" dirty="0"/>
          </a:p>
        </p:txBody>
      </p:sp>
      <p:sp>
        <p:nvSpPr>
          <p:cNvPr id="6" name="Prostokąt 5"/>
          <p:cNvSpPr/>
          <p:nvPr/>
        </p:nvSpPr>
        <p:spPr>
          <a:xfrm>
            <a:off x="4049762" y="3240013"/>
            <a:ext cx="2088232" cy="3233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/>
              <a:t>Metamorfizm regionalny</a:t>
            </a:r>
          </a:p>
        </p:txBody>
      </p:sp>
      <p:sp>
        <p:nvSpPr>
          <p:cNvPr id="7" name="Prostokąt 6"/>
          <p:cNvSpPr/>
          <p:nvPr/>
        </p:nvSpPr>
        <p:spPr>
          <a:xfrm>
            <a:off x="7002090" y="3049711"/>
            <a:ext cx="2160240" cy="3233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/>
              <a:t>Metamorfizm kontaktowy</a:t>
            </a:r>
          </a:p>
        </p:txBody>
      </p:sp>
      <p:sp>
        <p:nvSpPr>
          <p:cNvPr id="9" name="Prostokąt 8"/>
          <p:cNvSpPr/>
          <p:nvPr/>
        </p:nvSpPr>
        <p:spPr>
          <a:xfrm>
            <a:off x="2681610" y="3559841"/>
            <a:ext cx="1656184" cy="3233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/>
              <a:t>Metamorfizm </a:t>
            </a:r>
            <a:r>
              <a:rPr lang="pl-PL" sz="1200" dirty="0" err="1"/>
              <a:t>pogrążeniowy</a:t>
            </a:r>
            <a:endParaRPr lang="pl-PL" sz="1200" dirty="0"/>
          </a:p>
        </p:txBody>
      </p:sp>
      <p:sp>
        <p:nvSpPr>
          <p:cNvPr id="10" name="Prostokąt 9"/>
          <p:cNvSpPr/>
          <p:nvPr/>
        </p:nvSpPr>
        <p:spPr>
          <a:xfrm>
            <a:off x="5849962" y="6497867"/>
            <a:ext cx="3456384" cy="3233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/>
              <a:t>Metamorfizm grzbietów oceanicznych (hydrotermalny)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2969642" y="7045143"/>
            <a:ext cx="3240360" cy="3233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/>
              <a:t>Metamorfizm wysokociśnieniowy</a:t>
            </a:r>
          </a:p>
        </p:txBody>
      </p:sp>
    </p:spTree>
    <p:extLst>
      <p:ext uri="{BB962C8B-B14F-4D97-AF65-F5344CB8AC3E}">
        <p14:creationId xmlns:p14="http://schemas.microsoft.com/office/powerpoint/2010/main" val="1124030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fig7">
            <a:extLst>
              <a:ext uri="{FF2B5EF4-FFF2-40B4-BE49-F238E27FC236}">
                <a16:creationId xmlns:a16="http://schemas.microsoft.com/office/drawing/2014/main" id="{26924CD3-D7C6-0278-8DAD-96283EACD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86" y="1763613"/>
            <a:ext cx="3871605" cy="559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9">
            <a:extLst>
              <a:ext uri="{FF2B5EF4-FFF2-40B4-BE49-F238E27FC236}">
                <a16:creationId xmlns:a16="http://schemas.microsoft.com/office/drawing/2014/main" id="{64BDA3C4-152C-0343-486B-ABA3E423A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143" y="4110092"/>
            <a:ext cx="2653290" cy="416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105" dirty="0">
                <a:latin typeface="Times New Roman" panose="02020603050405020304" pitchFamily="18" charset="0"/>
              </a:rPr>
              <a:t>Przed metamorfizmem</a:t>
            </a:r>
          </a:p>
        </p:txBody>
      </p:sp>
      <p:pic>
        <p:nvPicPr>
          <p:cNvPr id="141319" name="Picture 7" descr="fig7">
            <a:extLst>
              <a:ext uri="{FF2B5EF4-FFF2-40B4-BE49-F238E27FC236}">
                <a16:creationId xmlns:a16="http://schemas.microsoft.com/office/drawing/2014/main" id="{296C30DD-6480-AEB8-D120-6B13627FC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99" y="1696789"/>
            <a:ext cx="4024743" cy="565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20" name="Text Box 8">
            <a:extLst>
              <a:ext uri="{FF2B5EF4-FFF2-40B4-BE49-F238E27FC236}">
                <a16:creationId xmlns:a16="http://schemas.microsoft.com/office/drawing/2014/main" id="{C0369084-5E80-3776-2418-58D6D6D86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0495" y="4110092"/>
            <a:ext cx="2698175" cy="416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105" dirty="0">
                <a:latin typeface="Times New Roman" panose="02020603050405020304" pitchFamily="18" charset="0"/>
              </a:rPr>
              <a:t>Po zmetamorfizowaniu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A4684E3-08AB-B4F1-2256-063CAE3B3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881" y="467469"/>
            <a:ext cx="446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SKAŁY METAMORFICZNE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3">
            <a:extLst>
              <a:ext uri="{FF2B5EF4-FFF2-40B4-BE49-F238E27FC236}">
                <a16:creationId xmlns:a16="http://schemas.microsoft.com/office/drawing/2014/main" id="{CAF40FB9-726D-48AB-5824-86549C327F37}"/>
              </a:ext>
            </a:extLst>
          </p:cNvPr>
          <p:cNvPicPr preferRelativeResize="0">
            <a:picLocks noGrp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377354" y="179437"/>
            <a:ext cx="7693819" cy="4102964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FFEBCC88-7A6E-BE74-8A3B-AC232B089C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l-PL" dirty="0"/>
              <a:t>2. JAK DZIAŁA ZIEMIA – PODSTAWY TEORII TEKTONIKI PŁYT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C566BFCF-C69C-057D-02E8-E6686E6C2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6066" y="3993108"/>
            <a:ext cx="1922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http://education.usgs.gov/</a:t>
            </a:r>
          </a:p>
        </p:txBody>
      </p:sp>
    </p:spTree>
    <p:extLst>
      <p:ext uri="{BB962C8B-B14F-4D97-AF65-F5344CB8AC3E}">
        <p14:creationId xmlns:p14="http://schemas.microsoft.com/office/powerpoint/2010/main" val="2646088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14F90E7-CD43-4927-B7FC-DBE1CFC994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17</a:t>
            </a:fld>
            <a:endParaRPr lang="pl-PL" dirty="0"/>
          </a:p>
        </p:txBody>
      </p:sp>
      <p:pic>
        <p:nvPicPr>
          <p:cNvPr id="2" name="Obraz 4" descr="illustrations_Earthquake_Depths.jpg">
            <a:extLst>
              <a:ext uri="{FF2B5EF4-FFF2-40B4-BE49-F238E27FC236}">
                <a16:creationId xmlns:a16="http://schemas.microsoft.com/office/drawing/2014/main" id="{C93463BD-5D46-342E-7B2E-2DCF0B037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8" y="3540130"/>
            <a:ext cx="7308850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1" descr="illustrations_Major_Volcano_Locations.jpg">
            <a:extLst>
              <a:ext uri="{FF2B5EF4-FFF2-40B4-BE49-F238E27FC236}">
                <a16:creationId xmlns:a16="http://schemas.microsoft.com/office/drawing/2014/main" id="{77C5BE53-0477-5C63-8715-0831CDFE2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722" y="169469"/>
            <a:ext cx="6875462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028A384-0D66-1A8E-F011-FBD9D5AB0173}"/>
              </a:ext>
            </a:extLst>
          </p:cNvPr>
          <p:cNvSpPr txBox="1"/>
          <p:nvPr/>
        </p:nvSpPr>
        <p:spPr>
          <a:xfrm>
            <a:off x="521370" y="539477"/>
            <a:ext cx="28083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Rozmieszczenie ognisk trzęsień ziemi oraz najbardziej aktywnych wulkanów wskazuje granice płyt tektonicznych.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A58E7CD-805E-FF76-438B-6638A907401A}"/>
              </a:ext>
            </a:extLst>
          </p:cNvPr>
          <p:cNvSpPr txBox="1"/>
          <p:nvPr/>
        </p:nvSpPr>
        <p:spPr>
          <a:xfrm>
            <a:off x="7578154" y="4355901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Intensywność procesów dowodzi, że płyty tektoniczne nie pozostają „w spokoju” .</a:t>
            </a:r>
          </a:p>
        </p:txBody>
      </p:sp>
    </p:spTree>
    <p:extLst>
      <p:ext uri="{BB962C8B-B14F-4D97-AF65-F5344CB8AC3E}">
        <p14:creationId xmlns:p14="http://schemas.microsoft.com/office/powerpoint/2010/main" val="3022022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3DB87B3-07EC-4844-2675-85405FE899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18</a:t>
            </a:fld>
            <a:endParaRPr lang="pl-PL" dirty="0"/>
          </a:p>
        </p:txBody>
      </p:sp>
      <p:pic>
        <p:nvPicPr>
          <p:cNvPr id="5" name="Picture 2" descr="http://thelithoshere.weebly.com/uploads/3/7/7/3/37731447/1189712_orig.gif">
            <a:extLst>
              <a:ext uri="{FF2B5EF4-FFF2-40B4-BE49-F238E27FC236}">
                <a16:creationId xmlns:a16="http://schemas.microsoft.com/office/drawing/2014/main" id="{F45DD4B0-6EDD-3BFF-FB75-7B749E390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26" y="1440473"/>
            <a:ext cx="8783153" cy="458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3A6B287-0583-94F7-A219-3DCFD1293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4098" y="6246231"/>
            <a:ext cx="1922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http://education.usgs.gov/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BBEBE9B-4043-54B5-84D6-6AB2AECD1BE8}"/>
              </a:ext>
            </a:extLst>
          </p:cNvPr>
          <p:cNvSpPr txBox="1"/>
          <p:nvPr/>
        </p:nvSpPr>
        <p:spPr>
          <a:xfrm>
            <a:off x="1529482" y="545066"/>
            <a:ext cx="7204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chemeClr val="tx2"/>
                </a:solidFill>
              </a:rPr>
              <a:t>Kierunki ruchu największych płyt tektonicznych</a:t>
            </a:r>
          </a:p>
        </p:txBody>
      </p:sp>
    </p:spTree>
    <p:extLst>
      <p:ext uri="{BB962C8B-B14F-4D97-AF65-F5344CB8AC3E}">
        <p14:creationId xmlns:p14="http://schemas.microsoft.com/office/powerpoint/2010/main" val="1423055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98FE4F-BB82-BEE9-75B7-31E1C43032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19</a:t>
            </a:fld>
            <a:endParaRPr lang="pl-PL" dirty="0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80E69B81-AFFB-70B7-A5FC-AE23F2C12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56816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140FA9C-473E-90FF-8A68-50219B8CC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78" y="5282507"/>
            <a:ext cx="9144000" cy="2164311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2900" indent="-341313" eaLnBrk="1" hangingPunct="1">
              <a:spcBef>
                <a:spcPts val="875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pl-PL" sz="1600" dirty="0">
                <a:solidFill>
                  <a:srgbClr val="000000"/>
                </a:solidFill>
                <a:latin typeface="Arial" charset="0"/>
                <a:ea typeface="Microsoft YaHei" charset="0"/>
              </a:rPr>
              <a:t>co się dzieje na styku (granicach) płyt tektonicznych?</a:t>
            </a:r>
          </a:p>
          <a:p>
            <a:pPr marL="341313" indent="-339725" eaLnBrk="1" hangingPunct="1">
              <a:spcBef>
                <a:spcPts val="875"/>
              </a:spcBef>
              <a:buClr>
                <a:srgbClr val="000000"/>
              </a:buClr>
              <a:buSzPct val="100000"/>
              <a:buFont typeface="Times New Roman" pitchFamily="16" charset="0"/>
              <a:buAutoNum type="arabicPeriod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pl-PL" sz="1600" dirty="0">
                <a:solidFill>
                  <a:srgbClr val="000000"/>
                </a:solidFill>
                <a:latin typeface="Arial" charset="0"/>
                <a:ea typeface="Microsoft YaHei" charset="0"/>
              </a:rPr>
              <a:t>granica </a:t>
            </a:r>
            <a:r>
              <a:rPr lang="pl-PL" sz="1600" dirty="0" err="1">
                <a:solidFill>
                  <a:srgbClr val="000000"/>
                </a:solidFill>
                <a:latin typeface="Arial" charset="0"/>
                <a:ea typeface="Microsoft YaHei" charset="0"/>
              </a:rPr>
              <a:t>przesuwcza</a:t>
            </a:r>
            <a:r>
              <a:rPr lang="pl-PL" sz="1600" dirty="0">
                <a:solidFill>
                  <a:srgbClr val="000000"/>
                </a:solidFill>
                <a:latin typeface="Arial" charset="0"/>
                <a:ea typeface="Microsoft YaHei" charset="0"/>
              </a:rPr>
              <a:t>: dwie płyty przesuwają się względem siebie, </a:t>
            </a:r>
          </a:p>
          <a:p>
            <a:pPr marL="341313" indent="-339725" eaLnBrk="1" hangingPunct="1">
              <a:spcBef>
                <a:spcPts val="875"/>
              </a:spcBef>
              <a:buClr>
                <a:srgbClr val="000000"/>
              </a:buClr>
              <a:buSzPct val="100000"/>
              <a:buFont typeface="Times New Roman" pitchFamily="16" charset="0"/>
              <a:buAutoNum type="arabicPeriod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pl-PL" sz="1600" dirty="0">
                <a:solidFill>
                  <a:srgbClr val="000000"/>
                </a:solidFill>
                <a:latin typeface="Arial" charset="0"/>
                <a:ea typeface="Microsoft YaHei" charset="0"/>
              </a:rPr>
              <a:t>granica dywergentna = rozbieżna: płyty „odsuwają” się od siebie, w powstałą lukę wpływa magma, która zastygając tworzy nowe skały, nową skorupę typu oceanicznego,</a:t>
            </a:r>
          </a:p>
          <a:p>
            <a:pPr marL="341313" indent="-339725" eaLnBrk="1" hangingPunct="1">
              <a:spcBef>
                <a:spcPts val="875"/>
              </a:spcBef>
              <a:buClr>
                <a:srgbClr val="000000"/>
              </a:buClr>
              <a:buSzPct val="100000"/>
              <a:buFont typeface="Times New Roman" pitchFamily="16" charset="0"/>
              <a:buAutoNum type="arabicPeriod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pl-PL" sz="1600" dirty="0">
                <a:solidFill>
                  <a:srgbClr val="000000"/>
                </a:solidFill>
                <a:latin typeface="Arial" charset="0"/>
                <a:ea typeface="Microsoft YaHei" charset="0"/>
              </a:rPr>
              <a:t>granica </a:t>
            </a:r>
            <a:r>
              <a:rPr lang="pl-PL" sz="1600" dirty="0" err="1">
                <a:solidFill>
                  <a:srgbClr val="000000"/>
                </a:solidFill>
                <a:latin typeface="Arial" charset="0"/>
                <a:ea typeface="Microsoft YaHei" charset="0"/>
              </a:rPr>
              <a:t>konwengertna</a:t>
            </a:r>
            <a:r>
              <a:rPr lang="pl-PL" sz="1600" dirty="0">
                <a:solidFill>
                  <a:srgbClr val="000000"/>
                </a:solidFill>
                <a:latin typeface="Arial" charset="0"/>
                <a:ea typeface="Microsoft YaHei" charset="0"/>
              </a:rPr>
              <a:t> = zbieżna – jedna płyta wsuwa się pod drugą i ulega zniszczeniu, przetopieniu, w konsekwencji, w końcowych etapach kolizji tworzy się skorupa typu kontynentalnego.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6841964-3F25-974D-329D-BA034AB31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02" y="392113"/>
            <a:ext cx="8243887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4ACB22E7-DD38-3CCE-AF38-6ADEDD05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763" y="378102"/>
            <a:ext cx="306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1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73D8CDD4-E4C1-5E50-9314-674E44504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489" y="378102"/>
            <a:ext cx="306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2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7F10D7D3-B473-5F87-8845-A12E69342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807" y="378102"/>
            <a:ext cx="306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3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361E694-8057-90CE-21CA-5B374E093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703" y="4957763"/>
            <a:ext cx="1922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http://education.usgs.gov/</a:t>
            </a:r>
          </a:p>
        </p:txBody>
      </p:sp>
      <p:cxnSp>
        <p:nvCxnSpPr>
          <p:cNvPr id="12" name="Łącznik prosty ze strzałką 9">
            <a:extLst>
              <a:ext uri="{FF2B5EF4-FFF2-40B4-BE49-F238E27FC236}">
                <a16:creationId xmlns:a16="http://schemas.microsoft.com/office/drawing/2014/main" id="{05A5F08C-8905-B9BA-0B0B-8BFD6950F0B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337001" y="2142432"/>
            <a:ext cx="90314" cy="43028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pole tekstowe 11">
            <a:extLst>
              <a:ext uri="{FF2B5EF4-FFF2-40B4-BE49-F238E27FC236}">
                <a16:creationId xmlns:a16="http://schemas.microsoft.com/office/drawing/2014/main" id="{928C884E-C75B-6A1E-EDA8-4054B7F4C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178" y="1618557"/>
            <a:ext cx="1943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b="1" dirty="0">
                <a:latin typeface="Arial" panose="020B0604020202020204" pitchFamily="34" charset="0"/>
              </a:rPr>
              <a:t>GRZBIET ŚRÓDOCEANICZNY </a:t>
            </a:r>
          </a:p>
        </p:txBody>
      </p:sp>
      <p:sp>
        <p:nvSpPr>
          <p:cNvPr id="14" name="pole tekstowe 12">
            <a:extLst>
              <a:ext uri="{FF2B5EF4-FFF2-40B4-BE49-F238E27FC236}">
                <a16:creationId xmlns:a16="http://schemas.microsoft.com/office/drawing/2014/main" id="{E4D31AA7-0B7E-F91F-3087-0D05C4934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934" y="2378948"/>
            <a:ext cx="1944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b="1" dirty="0">
                <a:latin typeface="Arial" panose="020B0604020202020204" pitchFamily="34" charset="0"/>
              </a:rPr>
              <a:t>RÓW OCEANICZNY</a:t>
            </a:r>
          </a:p>
        </p:txBody>
      </p:sp>
      <p:cxnSp>
        <p:nvCxnSpPr>
          <p:cNvPr id="15" name="Łącznik prosty ze strzałką 13">
            <a:extLst>
              <a:ext uri="{FF2B5EF4-FFF2-40B4-BE49-F238E27FC236}">
                <a16:creationId xmlns:a16="http://schemas.microsoft.com/office/drawing/2014/main" id="{89D423DF-A596-9230-87C7-8238C1CD01FC}"/>
              </a:ext>
            </a:extLst>
          </p:cNvPr>
          <p:cNvCxnSpPr>
            <a:cxnSpLocks noChangeShapeType="1"/>
            <a:stCxn id="14" idx="2"/>
          </p:cNvCxnSpPr>
          <p:nvPr/>
        </p:nvCxnSpPr>
        <p:spPr bwMode="auto">
          <a:xfrm>
            <a:off x="5651278" y="2686923"/>
            <a:ext cx="113985" cy="27703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Wygięta strzałka 12">
            <a:extLst>
              <a:ext uri="{FF2B5EF4-FFF2-40B4-BE49-F238E27FC236}">
                <a16:creationId xmlns:a16="http://schemas.microsoft.com/office/drawing/2014/main" id="{808199C8-1DDE-A81B-0EC2-3D0C16CA0A78}"/>
              </a:ext>
            </a:extLst>
          </p:cNvPr>
          <p:cNvSpPr/>
          <p:nvPr/>
        </p:nvSpPr>
        <p:spPr bwMode="auto">
          <a:xfrm>
            <a:off x="4859115" y="4022725"/>
            <a:ext cx="144463" cy="431800"/>
          </a:xfrm>
          <a:prstGeom prst="ben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l-PL">
              <a:latin typeface="Arial" charset="0"/>
              <a:ea typeface="Microsoft YaHei"/>
            </a:endParaRPr>
          </a:p>
        </p:txBody>
      </p:sp>
      <p:sp>
        <p:nvSpPr>
          <p:cNvPr id="17" name="Wygięta strzałka 14">
            <a:extLst>
              <a:ext uri="{FF2B5EF4-FFF2-40B4-BE49-F238E27FC236}">
                <a16:creationId xmlns:a16="http://schemas.microsoft.com/office/drawing/2014/main" id="{7EEB1F90-57E0-959D-D185-AE03E61717D6}"/>
              </a:ext>
            </a:extLst>
          </p:cNvPr>
          <p:cNvSpPr/>
          <p:nvPr/>
        </p:nvSpPr>
        <p:spPr bwMode="auto">
          <a:xfrm flipH="1">
            <a:off x="4643215" y="4022725"/>
            <a:ext cx="152400" cy="431800"/>
          </a:xfrm>
          <a:prstGeom prst="ben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l-PL">
              <a:latin typeface="Arial" charset="0"/>
              <a:ea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2336713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DC337-093E-AAFA-CBC0-2BDE0A3DF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1478525B-0A71-649F-6F5D-4354E7D4D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3658" y="5291673"/>
            <a:ext cx="6480176" cy="74435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dirty="0"/>
              <a:t>1. SKAŁY I MINERAŁY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2753FD0A-B932-D081-F472-49C2A84B7A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2" b="4682"/>
          <a:stretch>
            <a:fillRect/>
          </a:stretch>
        </p:blipFill>
        <p:spPr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</p:spPr>
      </p:pic>
    </p:spTree>
    <p:extLst>
      <p:ext uri="{BB962C8B-B14F-4D97-AF65-F5344CB8AC3E}">
        <p14:creationId xmlns:p14="http://schemas.microsoft.com/office/powerpoint/2010/main" val="2652910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E76992-B9F0-452B-0A9E-DF58B83571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20</a:t>
            </a:fld>
            <a:endParaRPr lang="pl-PL" dirty="0"/>
          </a:p>
        </p:txBody>
      </p:sp>
      <p:pic>
        <p:nvPicPr>
          <p:cNvPr id="5" name="Obraz 1">
            <a:extLst>
              <a:ext uri="{FF2B5EF4-FFF2-40B4-BE49-F238E27FC236}">
                <a16:creationId xmlns:a16="http://schemas.microsoft.com/office/drawing/2014/main" id="{CB3D3E64-179E-B7B8-CEFC-C63ED93C3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16" y="1187549"/>
            <a:ext cx="3756025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8" descr="kawałek  gór.JPG">
            <a:extLst>
              <a:ext uri="{FF2B5EF4-FFF2-40B4-BE49-F238E27FC236}">
                <a16:creationId xmlns:a16="http://schemas.microsoft.com/office/drawing/2014/main" id="{4C28EEB8-D8C1-9A33-C2D0-199D2B005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547" y="359838"/>
            <a:ext cx="469265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" descr="WULKAN PODWODNY INNY.jpg">
            <a:extLst>
              <a:ext uri="{FF2B5EF4-FFF2-40B4-BE49-F238E27FC236}">
                <a16:creationId xmlns:a16="http://schemas.microsoft.com/office/drawing/2014/main" id="{6BBBA48C-012B-BB11-5CE7-EC3445933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985" y="4082525"/>
            <a:ext cx="3024187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6CD5D538-1BDA-2E06-2A98-6BA0ECFE6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835" y="4901675"/>
            <a:ext cx="206692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FAF4E86E-9E98-923B-3C09-FBDA0F057032}"/>
              </a:ext>
            </a:extLst>
          </p:cNvPr>
          <p:cNvSpPr txBox="1"/>
          <p:nvPr/>
        </p:nvSpPr>
        <p:spPr>
          <a:xfrm>
            <a:off x="7947297" y="3512613"/>
            <a:ext cx="1357313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050" dirty="0" err="1"/>
              <a:t>Tasa</a:t>
            </a:r>
            <a:r>
              <a:rPr lang="pl-PL" sz="1050" dirty="0"/>
              <a:t> </a:t>
            </a:r>
            <a:r>
              <a:rPr lang="pl-PL" sz="1050" dirty="0" err="1"/>
              <a:t>Graphic</a:t>
            </a:r>
            <a:r>
              <a:rPr lang="pl-PL" sz="1050" dirty="0"/>
              <a:t> </a:t>
            </a:r>
            <a:r>
              <a:rPr lang="pl-PL" sz="1050" dirty="0" err="1"/>
              <a:t>Arts</a:t>
            </a:r>
            <a:r>
              <a:rPr lang="pl-PL" sz="1050" dirty="0"/>
              <a:t>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BB6F738-E68A-4C92-B0BF-56A522EE9156}"/>
              </a:ext>
            </a:extLst>
          </p:cNvPr>
          <p:cNvSpPr txBox="1"/>
          <p:nvPr/>
        </p:nvSpPr>
        <p:spPr>
          <a:xfrm>
            <a:off x="881410" y="416322"/>
            <a:ext cx="4334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Granica dywergentna = rozbieżna</a:t>
            </a:r>
          </a:p>
        </p:txBody>
      </p:sp>
    </p:spTree>
    <p:extLst>
      <p:ext uri="{BB962C8B-B14F-4D97-AF65-F5344CB8AC3E}">
        <p14:creationId xmlns:p14="http://schemas.microsoft.com/office/powerpoint/2010/main" val="3689538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decompres melt">
            <a:extLst>
              <a:ext uri="{FF2B5EF4-FFF2-40B4-BE49-F238E27FC236}">
                <a16:creationId xmlns:a16="http://schemas.microsoft.com/office/drawing/2014/main" id="{85151AB3-DDF0-CFEF-8DF1-1D7BA73B672D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204592" y="1854477"/>
            <a:ext cx="3221464" cy="2416796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49F11EC-943C-42F7-A8C2-47DB3C34FF20}"/>
              </a:ext>
            </a:extLst>
          </p:cNvPr>
          <p:cNvSpPr txBox="1"/>
          <p:nvPr/>
        </p:nvSpPr>
        <p:spPr>
          <a:xfrm>
            <a:off x="7551095" y="6346987"/>
            <a:ext cx="2405658" cy="32020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0189" tIns="40094" rIns="80189" bIns="40094" anchor="ctr" anchorCtr="0" compatLnSpc="1">
            <a:noAutofit/>
          </a:bodyPr>
          <a:lstStyle/>
          <a:p>
            <a:pPr algn="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1D25A82-39C2-42E7-9066-11175F22499C}" type="slidenum">
              <a:rPr lang="pl-PL" sz="1052">
                <a:solidFill>
                  <a:srgbClr val="000000"/>
                </a:solidFill>
                <a:latin typeface="Arial" pitchFamily="34"/>
              </a:rPr>
              <a:pPr algn="r" defTabSz="801929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</a:t>
            </a:fld>
            <a:endParaRPr lang="pl-PL" sz="1052">
              <a:solidFill>
                <a:srgbClr val="000000"/>
              </a:solidFill>
              <a:latin typeface="Arial" pitchFamily="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0F09DD-F653-5A83-0437-EE0ED60571F3}"/>
              </a:ext>
            </a:extLst>
          </p:cNvPr>
          <p:cNvSpPr/>
          <p:nvPr/>
        </p:nvSpPr>
        <p:spPr>
          <a:xfrm>
            <a:off x="1178238" y="498799"/>
            <a:ext cx="7852451" cy="79074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80741" tIns="40375" rIns="80741" bIns="40375" anchor="ctr" anchorCtr="1" compatLnSpc="1">
            <a:no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157" b="1" dirty="0">
                <a:solidFill>
                  <a:schemeClr val="tx2"/>
                </a:solidFill>
                <a:latin typeface="Calibri"/>
              </a:rPr>
              <a:t>Granice dywergentne = strefy ryftowe</a:t>
            </a:r>
          </a:p>
        </p:txBody>
      </p:sp>
      <p:pic>
        <p:nvPicPr>
          <p:cNvPr id="6" name="Picture 6" descr="22transf">
            <a:extLst>
              <a:ext uri="{FF2B5EF4-FFF2-40B4-BE49-F238E27FC236}">
                <a16:creationId xmlns:a16="http://schemas.microsoft.com/office/drawing/2014/main" id="{7F8C18A1-C462-B7C9-CD77-BB650BF92A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97884" y="1854477"/>
            <a:ext cx="3502686" cy="23360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B773485B-FEDF-ED56-5DF1-0B1729DDB001}"/>
              </a:ext>
            </a:extLst>
          </p:cNvPr>
          <p:cNvSpPr/>
          <p:nvPr/>
        </p:nvSpPr>
        <p:spPr>
          <a:xfrm>
            <a:off x="5597884" y="4599267"/>
            <a:ext cx="5017080" cy="259638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80741" tIns="40375" rIns="80741" bIns="40375" anchor="t" anchorCtr="0" compatLnSpc="1">
            <a:noAutofit/>
          </a:bodyPr>
          <a:lstStyle/>
          <a:p>
            <a:pPr marL="300723" indent="-300723" defTabSz="801929">
              <a:spcBef>
                <a:spcPts val="351"/>
              </a:spcBef>
              <a:buClr>
                <a:srgbClr val="0563C1"/>
              </a:buClr>
              <a:buSzPct val="70000"/>
              <a:buFont typeface="Wingdings" pitchFamily="2"/>
              <a:buChar char="n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 dirty="0">
                <a:solidFill>
                  <a:srgbClr val="000000"/>
                </a:solidFill>
                <a:latin typeface="Calibri"/>
              </a:rPr>
              <a:t>Ryfty oceaniczne</a:t>
            </a:r>
          </a:p>
          <a:p>
            <a:pPr marL="651567" lvl="1" indent="-250603" defTabSz="801929">
              <a:spcBef>
                <a:spcPts val="351"/>
              </a:spcBef>
              <a:buClr>
                <a:srgbClr val="ED7D31"/>
              </a:buClr>
              <a:buSzPct val="70000"/>
              <a:buFont typeface="Wingdings" pitchFamily="2"/>
              <a:buChar char="n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 dirty="0">
                <a:solidFill>
                  <a:srgbClr val="000000"/>
                </a:solidFill>
                <a:latin typeface="Calibri"/>
              </a:rPr>
              <a:t>Wulkanizm bazaltowy, magma z upłynnionego płaszcza</a:t>
            </a:r>
          </a:p>
          <a:p>
            <a:pPr marL="651567" lvl="1" indent="-250603" defTabSz="801929">
              <a:spcBef>
                <a:spcPts val="351"/>
              </a:spcBef>
              <a:buClr>
                <a:srgbClr val="ED7D31"/>
              </a:buClr>
              <a:buSzPct val="70000"/>
              <a:buFont typeface="Wingdings" pitchFamily="2"/>
              <a:buChar char="n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 dirty="0">
                <a:solidFill>
                  <a:srgbClr val="000000"/>
                </a:solidFill>
                <a:latin typeface="Calibri"/>
              </a:rPr>
              <a:t>Erupcje szczelinowe, główny produkt to lawy</a:t>
            </a:r>
          </a:p>
          <a:p>
            <a:pPr marL="651567" lvl="1" indent="-250603" defTabSz="801929">
              <a:spcBef>
                <a:spcPts val="351"/>
              </a:spcBef>
              <a:buClr>
                <a:srgbClr val="ED7D31"/>
              </a:buClr>
              <a:buSzPct val="70000"/>
              <a:buFont typeface="Wingdings" pitchFamily="2"/>
              <a:buChar char="n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 dirty="0">
                <a:solidFill>
                  <a:srgbClr val="000000"/>
                </a:solidFill>
                <a:latin typeface="Calibri"/>
              </a:rPr>
              <a:t>Ok. ¾ „rocznej produkcji” lawy na Ziemi </a:t>
            </a:r>
          </a:p>
          <a:p>
            <a:pPr marL="651567" lvl="1" indent="-250603" defTabSz="801929">
              <a:spcBef>
                <a:spcPts val="351"/>
              </a:spcBef>
              <a:buClr>
                <a:srgbClr val="ED7D31"/>
              </a:buClr>
              <a:buSzPct val="70000"/>
              <a:buFont typeface="Wingdings" pitchFamily="2"/>
              <a:buChar char="n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 dirty="0">
                <a:solidFill>
                  <a:srgbClr val="000000"/>
                </a:solidFill>
                <a:latin typeface="Calibri"/>
              </a:rPr>
              <a:t>Przykłady: ryft atlantycki, ryft wschodniopacyficzny, ryft </a:t>
            </a:r>
            <a:r>
              <a:rPr lang="pl-PL" sz="1579" dirty="0" err="1">
                <a:solidFill>
                  <a:srgbClr val="000000"/>
                </a:solidFill>
                <a:latin typeface="Calibri"/>
              </a:rPr>
              <a:t>Carlsbergu</a:t>
            </a:r>
            <a:endParaRPr lang="pl-PL" sz="1579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6F92C665-4C65-6337-98D6-D886E4A7F309}"/>
              </a:ext>
            </a:extLst>
          </p:cNvPr>
          <p:cNvSpPr txBox="1"/>
          <p:nvPr/>
        </p:nvSpPr>
        <p:spPr>
          <a:xfrm>
            <a:off x="2423757" y="4932547"/>
            <a:ext cx="162009" cy="40490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0189" tIns="40094" rIns="80189" bIns="40094" anchor="t" anchorCtr="0" compatLnSpc="1">
            <a:spAutoFit/>
          </a:bodyPr>
          <a:lstStyle/>
          <a:p>
            <a:pPr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105">
              <a:solidFill>
                <a:srgbClr val="000000"/>
              </a:solidFill>
              <a:latin typeface="Arial" pitchFamily="34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74D42054-F3CB-D27A-E626-2986D1650C5F}"/>
              </a:ext>
            </a:extLst>
          </p:cNvPr>
          <p:cNvSpPr txBox="1"/>
          <p:nvPr/>
        </p:nvSpPr>
        <p:spPr>
          <a:xfrm>
            <a:off x="1475695" y="1471633"/>
            <a:ext cx="7554994" cy="32398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0189" tIns="40094" rIns="80189" bIns="40094" anchor="t" anchorCtr="0" compatLnSpc="1">
            <a:spAutoFit/>
          </a:bodyPr>
          <a:lstStyle/>
          <a:p>
            <a:pPr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>
                <a:solidFill>
                  <a:srgbClr val="000000"/>
                </a:solidFill>
                <a:latin typeface="Calibri"/>
              </a:rPr>
              <a:t>Granice dywergentne (ryfty) występują nie tylko na oceanach, ale także na kontynentach. 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B9FDBBB9-3DB0-47B4-C068-8AF329486439}"/>
              </a:ext>
            </a:extLst>
          </p:cNvPr>
          <p:cNvSpPr txBox="1"/>
          <p:nvPr/>
        </p:nvSpPr>
        <p:spPr>
          <a:xfrm>
            <a:off x="708661" y="4582712"/>
            <a:ext cx="5022898" cy="20250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0189" tIns="40094" rIns="80189" bIns="40094" anchor="t" anchorCtr="0" compatLnSpc="1">
            <a:spAutoFit/>
          </a:bodyPr>
          <a:lstStyle/>
          <a:p>
            <a:pPr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 dirty="0">
                <a:solidFill>
                  <a:srgbClr val="000000"/>
                </a:solidFill>
                <a:latin typeface="Calibri"/>
              </a:rPr>
              <a:t>Gdy płyta zaczyna być rozrywana, początkowo</a:t>
            </a:r>
          </a:p>
          <a:p>
            <a:pPr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 dirty="0">
                <a:solidFill>
                  <a:srgbClr val="000000"/>
                </a:solidFill>
                <a:latin typeface="Calibri"/>
              </a:rPr>
              <a:t>dochodzi do zmniejszenia jej grubości. To zmniejszenie </a:t>
            </a:r>
          </a:p>
          <a:p>
            <a:pPr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 dirty="0">
                <a:solidFill>
                  <a:srgbClr val="000000"/>
                </a:solidFill>
                <a:latin typeface="Calibri"/>
              </a:rPr>
              <a:t>grubości jest równoznaczne z mniejszym ciśnieniem </a:t>
            </a:r>
          </a:p>
          <a:p>
            <a:pPr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 dirty="0" err="1">
                <a:solidFill>
                  <a:srgbClr val="000000"/>
                </a:solidFill>
                <a:latin typeface="Calibri"/>
              </a:rPr>
              <a:t>litostatycznym</a:t>
            </a:r>
            <a:r>
              <a:rPr lang="pl-PL" sz="1579" dirty="0">
                <a:solidFill>
                  <a:srgbClr val="000000"/>
                </a:solidFill>
                <a:latin typeface="Calibri"/>
              </a:rPr>
              <a:t> oddziaływującym na niższe partie skorupy</a:t>
            </a:r>
          </a:p>
          <a:p>
            <a:pPr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 dirty="0">
                <a:solidFill>
                  <a:srgbClr val="000000"/>
                </a:solidFill>
                <a:latin typeface="Calibri"/>
              </a:rPr>
              <a:t> i płaszcz. Zmniejszenie ciśnienia skutkuje rozpoczęciem topnienia się skał lub większym upłynnieniem materiału płaszcza. Gdy pojawi się szczelina ten upłynniony </a:t>
            </a:r>
          </a:p>
          <a:p>
            <a:pPr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 dirty="0">
                <a:solidFill>
                  <a:srgbClr val="000000"/>
                </a:solidFill>
                <a:latin typeface="Calibri"/>
              </a:rPr>
              <a:t>materiał wypływa na powierzchnię.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50B988-1BF7-0D96-92AE-820B19C58C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17514" y="552780"/>
            <a:ext cx="7216973" cy="524842"/>
          </a:xfrm>
        </p:spPr>
        <p:txBody>
          <a:bodyPr/>
          <a:lstStyle/>
          <a:p>
            <a:pPr lvl="0"/>
            <a:r>
              <a:rPr lang="pl-PL" sz="2806" dirty="0">
                <a:latin typeface="Calibri"/>
              </a:rPr>
              <a:t>Granice dywergentne – ryfty kontynentalne</a:t>
            </a:r>
          </a:p>
        </p:txBody>
      </p:sp>
      <p:pic>
        <p:nvPicPr>
          <p:cNvPr id="3" name="Picture 12" descr="FlashCardRifting">
            <a:extLst>
              <a:ext uri="{FF2B5EF4-FFF2-40B4-BE49-F238E27FC236}">
                <a16:creationId xmlns:a16="http://schemas.microsoft.com/office/drawing/2014/main" id="{1B3E6268-0EC0-3BF3-9157-A2EA95742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46734" y="1255340"/>
            <a:ext cx="3541666" cy="3043269"/>
          </a:xfr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25CA4C12-39DE-FF3F-40B6-5D45BF16133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60377" y="4476327"/>
            <a:ext cx="6114380" cy="2975918"/>
          </a:xfrm>
        </p:spPr>
        <p:txBody>
          <a:bodyPr>
            <a:normAutofit/>
          </a:bodyPr>
          <a:lstStyle/>
          <a:p>
            <a:pPr lvl="0"/>
            <a:r>
              <a:rPr lang="pl-PL" sz="1600" dirty="0">
                <a:latin typeface="+mn-lt"/>
              </a:rPr>
              <a:t>Gdy płyta pęka i jej fragmenty odsuwają się od siebie, dochodzi do zmniejszenia jej grubości. Spadek ciśnienia </a:t>
            </a:r>
            <a:r>
              <a:rPr lang="pl-PL" sz="1600" dirty="0" err="1">
                <a:latin typeface="+mn-lt"/>
              </a:rPr>
              <a:t>litostatycznego</a:t>
            </a:r>
            <a:r>
              <a:rPr lang="pl-PL" sz="1600" dirty="0">
                <a:latin typeface="+mn-lt"/>
              </a:rPr>
              <a:t> skutkuje topnieniem niżej ległych skał ( w tym wypadku skał skorupy kontynentalnej) lub upłynnianiem materiału płaszcza. Gdy pojawi się szczelina materiał ten wyprowadzany jest na powierzchnię. Jest to zarówno materiał o składzie skorupy kontynentalne (czyli uśredniając, o składzie granitu) jak i materiał płaszczowy (czyli o składzie bazaltu). Dlatego produkty wulkaniczne w tej sytuacji są zróżnicowane petrograficznie.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089D97C8-D8A0-A01E-8994-4DCBC5605D2D}"/>
              </a:ext>
            </a:extLst>
          </p:cNvPr>
          <p:cNvGrpSpPr/>
          <p:nvPr/>
        </p:nvGrpSpPr>
        <p:grpSpPr>
          <a:xfrm>
            <a:off x="6515323" y="1425693"/>
            <a:ext cx="3586491" cy="2895418"/>
            <a:chOff x="1450979" y="0"/>
            <a:chExt cx="4364038" cy="3670301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68D0DD90-443A-BD4B-A375-940837BE00EF}"/>
                </a:ext>
              </a:extLst>
            </p:cNvPr>
            <p:cNvSpPr/>
            <p:nvPr/>
          </p:nvSpPr>
          <p:spPr>
            <a:xfrm>
              <a:off x="1450979" y="0"/>
              <a:ext cx="4364038" cy="3670301"/>
            </a:xfrm>
            <a:prstGeom prst="rect">
              <a:avLst/>
            </a:prstGeom>
            <a:solidFill>
              <a:srgbClr val="FFFFFF"/>
            </a:solid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80189" tIns="40094" rIns="80189" bIns="40094" anchor="ctr" anchorCtr="0" compatLnSpc="1">
              <a:noAutofit/>
            </a:bodyPr>
            <a:lstStyle/>
            <a:p>
              <a:pPr defTabSz="801929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579">
                <a:solidFill>
                  <a:srgbClr val="000000"/>
                </a:solidFill>
                <a:latin typeface="Garamond" pitchFamily="18"/>
              </a:endParaRPr>
            </a:p>
          </p:txBody>
        </p:sp>
        <p:pic>
          <p:nvPicPr>
            <p:cNvPr id="8" name="Picture 6" descr="Fig18">
              <a:extLst>
                <a:ext uri="{FF2B5EF4-FFF2-40B4-BE49-F238E27FC236}">
                  <a16:creationId xmlns:a16="http://schemas.microsoft.com/office/drawing/2014/main" id="{D482B0BA-432C-3D12-5CF2-0337BDED8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641375" y="46030"/>
              <a:ext cx="4116217" cy="3516855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9" name="Prostokąt 8"/>
          <p:cNvSpPr/>
          <p:nvPr/>
        </p:nvSpPr>
        <p:spPr>
          <a:xfrm>
            <a:off x="5960685" y="4357421"/>
            <a:ext cx="4425781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1567" lvl="1" indent="-250603">
              <a:spcBef>
                <a:spcPts val="439"/>
              </a:spcBef>
              <a:buClr>
                <a:srgbClr val="ED7D31"/>
              </a:buClr>
              <a:buSzPct val="70000"/>
              <a:buFont typeface="Wingdings" pitchFamily="2"/>
              <a:buChar char="n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 dirty="0">
                <a:solidFill>
                  <a:srgbClr val="000000"/>
                </a:solidFill>
                <a:latin typeface="Calibri"/>
              </a:rPr>
              <a:t>Produkty zróżnicowane petrograficznie i geochemicznie – od skał zasadowych po kwaśne, alkaliczne i </a:t>
            </a:r>
            <a:r>
              <a:rPr lang="pl-PL" sz="1579" dirty="0" err="1">
                <a:solidFill>
                  <a:srgbClr val="000000"/>
                </a:solidFill>
                <a:latin typeface="Calibri"/>
              </a:rPr>
              <a:t>peralkaliczne</a:t>
            </a:r>
            <a:endParaRPr lang="pl-PL" sz="1579" dirty="0">
              <a:solidFill>
                <a:srgbClr val="000000"/>
              </a:solidFill>
              <a:latin typeface="Calibri"/>
            </a:endParaRPr>
          </a:p>
          <a:p>
            <a:pPr marL="651567" lvl="1" indent="-250603">
              <a:spcBef>
                <a:spcPts val="439"/>
              </a:spcBef>
              <a:buClr>
                <a:srgbClr val="ED7D31"/>
              </a:buClr>
              <a:buSzPct val="70000"/>
              <a:buFont typeface="Wingdings" pitchFamily="2"/>
              <a:buChar char="n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 dirty="0">
                <a:solidFill>
                  <a:srgbClr val="000000"/>
                </a:solidFill>
                <a:latin typeface="Calibri"/>
              </a:rPr>
              <a:t>Produktami tak lawy jak i w znacznych ilościach materiał piroklastyczny</a:t>
            </a:r>
          </a:p>
          <a:p>
            <a:pPr marL="651567" lvl="1" indent="-250603">
              <a:spcBef>
                <a:spcPts val="439"/>
              </a:spcBef>
              <a:buClr>
                <a:srgbClr val="ED7D31"/>
              </a:buClr>
              <a:buSzPct val="70000"/>
              <a:buFont typeface="Wingdings" pitchFamily="2"/>
              <a:buChar char="n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 dirty="0">
                <a:solidFill>
                  <a:srgbClr val="000000"/>
                </a:solidFill>
                <a:latin typeface="Calibri"/>
              </a:rPr>
              <a:t> przykłady: ryft wschodnioafrykański, ryft Morza Czerwonego, W Australia, prowincja </a:t>
            </a:r>
            <a:r>
              <a:rPr lang="pl-PL" sz="1579" dirty="0" err="1">
                <a:solidFill>
                  <a:srgbClr val="000000"/>
                </a:solidFill>
                <a:latin typeface="Calibri"/>
              </a:rPr>
              <a:t>Basin</a:t>
            </a:r>
            <a:r>
              <a:rPr lang="pl-PL" sz="1579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pl-PL" sz="1579" dirty="0" err="1">
                <a:solidFill>
                  <a:srgbClr val="000000"/>
                </a:solidFill>
                <a:latin typeface="Calibri"/>
              </a:rPr>
              <a:t>Range</a:t>
            </a:r>
            <a:r>
              <a:rPr lang="pl-PL" sz="1579" dirty="0">
                <a:solidFill>
                  <a:srgbClr val="000000"/>
                </a:solidFill>
                <a:latin typeface="Calibri"/>
              </a:rPr>
              <a:t> w USA, Zatoka Koryncka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46" y="323453"/>
            <a:ext cx="5835000" cy="309664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BC97211-4D3D-F583-A7B2-6D3D6172C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979" y="3677918"/>
            <a:ext cx="5800877" cy="327578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F887573-283A-27BB-BFC4-2E60DF8BB4F2}"/>
              </a:ext>
            </a:extLst>
          </p:cNvPr>
          <p:cNvSpPr txBox="1"/>
          <p:nvPr/>
        </p:nvSpPr>
        <p:spPr>
          <a:xfrm>
            <a:off x="6384626" y="827509"/>
            <a:ext cx="41042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tx2"/>
                </a:solidFill>
              </a:rPr>
              <a:t>Granica </a:t>
            </a:r>
            <a:r>
              <a:rPr lang="pl-PL" sz="2800" b="1" dirty="0" err="1">
                <a:solidFill>
                  <a:schemeClr val="tx2"/>
                </a:solidFill>
              </a:rPr>
              <a:t>konwergentna</a:t>
            </a:r>
            <a:r>
              <a:rPr lang="pl-PL" sz="2800" b="1" dirty="0">
                <a:solidFill>
                  <a:schemeClr val="tx2"/>
                </a:solidFill>
              </a:rPr>
              <a:t> = zbieżna</a:t>
            </a:r>
          </a:p>
          <a:p>
            <a:r>
              <a:rPr lang="pl-PL" sz="2800" b="1" dirty="0">
                <a:solidFill>
                  <a:schemeClr val="tx2"/>
                </a:solidFill>
              </a:rPr>
              <a:t>typu ocean - ocean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27603FE-C055-F16D-0217-6274AB1843B4}"/>
              </a:ext>
            </a:extLst>
          </p:cNvPr>
          <p:cNvSpPr txBox="1">
            <a:spLocks/>
          </p:cNvSpPr>
          <p:nvPr/>
        </p:nvSpPr>
        <p:spPr>
          <a:xfrm>
            <a:off x="-126701" y="3769803"/>
            <a:ext cx="4968552" cy="4400549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pl-PL" sz="1400" dirty="0"/>
              <a:t>Chłodniejsza i gęstsza płyta oceaniczna zanurza się pod cieplejszą i mniej gęsta płytę oceaniczną. Gdy materiał podsuwanej płyty (bazaltowej) wraz z osadami morskimi znajdzie się na odpowiedniej głębokości  (40 – 60 km) pod wpływem temperatury tam panującej zaczyna się topić. Proces ten jest intensyfikowany w wyniku odwadniania minerałów zawierających w swej strukturze wodę lub grupę OH (głównie chlorytów, ale też amfiboli i łyszczyków). Roztwory te obniżają temperaturę topnienia skał. Ze względu na różnicę gęstości pomiędzy materiałem stopionym (mniejsza gęstość) a skałami otaczającymi (większa gęstość) materiał stopiony wędruje ku górze. Początkowo dochodzi do erupcji na dnie morskim, ale w miarę upływu czasu i dostarczanego materiału wulkan narasta i może wynurzyć się powyżej poziomu morza. Wulkany takie często tworzą pasma wysp równoległe do strefy </a:t>
            </a:r>
            <a:r>
              <a:rPr lang="pl-PL" sz="1400" dirty="0" err="1"/>
              <a:t>subdukcji</a:t>
            </a:r>
            <a:r>
              <a:rPr lang="pl-PL" sz="1400" dirty="0"/>
              <a:t> (</a:t>
            </a:r>
            <a:r>
              <a:rPr lang="pl-PL" sz="1400" i="1" dirty="0" err="1"/>
              <a:t>volcanic</a:t>
            </a:r>
            <a:r>
              <a:rPr lang="pl-PL" sz="1400" i="1" dirty="0"/>
              <a:t> </a:t>
            </a:r>
            <a:r>
              <a:rPr lang="pl-PL" sz="1400" i="1" dirty="0" err="1"/>
              <a:t>island</a:t>
            </a:r>
            <a:r>
              <a:rPr lang="pl-PL" sz="1400" i="1" dirty="0"/>
              <a:t> </a:t>
            </a:r>
            <a:r>
              <a:rPr lang="pl-PL" sz="1400" i="1" dirty="0" err="1"/>
              <a:t>arc</a:t>
            </a:r>
            <a:r>
              <a:rPr lang="pl-PL" sz="1400" dirty="0"/>
              <a:t>). Towarzyszą im zazwyczaj rowy oceaniczne.</a:t>
            </a:r>
          </a:p>
        </p:txBody>
      </p:sp>
    </p:spTree>
    <p:extLst>
      <p:ext uri="{BB962C8B-B14F-4D97-AF65-F5344CB8AC3E}">
        <p14:creationId xmlns:p14="http://schemas.microsoft.com/office/powerpoint/2010/main" val="664327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530" y="935521"/>
            <a:ext cx="7783929" cy="4176464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7354" y="539477"/>
            <a:ext cx="4248472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tx2"/>
                </a:solidFill>
              </a:rPr>
              <a:t>Granica </a:t>
            </a:r>
            <a:r>
              <a:rPr lang="pl-PL" sz="2000" b="1" dirty="0" err="1">
                <a:solidFill>
                  <a:schemeClr val="tx2"/>
                </a:solidFill>
              </a:rPr>
              <a:t>konwergentna</a:t>
            </a:r>
            <a:r>
              <a:rPr lang="pl-PL" sz="2000" b="1" dirty="0">
                <a:solidFill>
                  <a:schemeClr val="tx2"/>
                </a:solidFill>
              </a:rPr>
              <a:t> = zbieżna</a:t>
            </a:r>
          </a:p>
          <a:p>
            <a:pPr marL="0" indent="0">
              <a:buNone/>
            </a:pPr>
            <a:r>
              <a:rPr lang="pl-PL" sz="2000" b="1" dirty="0">
                <a:solidFill>
                  <a:schemeClr val="tx2"/>
                </a:solidFill>
              </a:rPr>
              <a:t>typu kontynent - ocean</a:t>
            </a:r>
          </a:p>
          <a:p>
            <a:pPr marL="0" indent="0">
              <a:buNone/>
            </a:pPr>
            <a:endParaRPr lang="pl-PL" sz="2000" b="1" dirty="0">
              <a:solidFill>
                <a:schemeClr val="tx2"/>
              </a:solidFill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57315872-B548-DD3B-ECD9-8031D941BABD}"/>
              </a:ext>
            </a:extLst>
          </p:cNvPr>
          <p:cNvSpPr txBox="1"/>
          <p:nvPr/>
        </p:nvSpPr>
        <p:spPr>
          <a:xfrm>
            <a:off x="626709" y="5364013"/>
            <a:ext cx="10058246" cy="20313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Zasadniczo mechanizm podobny jak w poprzednim przypadku. Jednak magma (bazaltowa) wędrując ku powierzchni przechodzi przez skorupę kontynentalną o średnim składzie zbliżonym do granitu. Magma bazaltowa ma wystarczająco wysoką temperaturę aby nadtapiać skały skorupy kontynentalnej. Wyprowadzany może być więc materiał o składzie zbliżonym do składu przetapianej skorupy oceanicznej, nadtapianej skorupy kontynentalnej lub mieszanina obu. Z tego względu często mówi się, że wyprowadzany materiał ma skład andezytu lecz jest to uśredniony skład wszystkich produktów z wielu erupcji. Andezyty, jako skały, nie muszą być w poszczególnych wulkanach obecne.</a:t>
            </a:r>
          </a:p>
        </p:txBody>
      </p:sp>
    </p:spTree>
    <p:extLst>
      <p:ext uri="{BB962C8B-B14F-4D97-AF65-F5344CB8AC3E}">
        <p14:creationId xmlns:p14="http://schemas.microsoft.com/office/powerpoint/2010/main" val="3434131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C664822-5D4D-10AE-695B-BDD528D8AF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25</a:t>
            </a:fld>
            <a:endParaRPr lang="pl-PL" dirty="0"/>
          </a:p>
        </p:txBody>
      </p:sp>
      <p:pic>
        <p:nvPicPr>
          <p:cNvPr id="5" name="Picture 4" descr="illustrations_Convergent_Boundary">
            <a:extLst>
              <a:ext uri="{FF2B5EF4-FFF2-40B4-BE49-F238E27FC236}">
                <a16:creationId xmlns:a16="http://schemas.microsoft.com/office/drawing/2014/main" id="{75CC3D68-F542-7668-7566-67833CF6B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34" y="1691605"/>
            <a:ext cx="7931150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98FE4496-01FF-C941-B2D3-C0626CDD6774}"/>
              </a:ext>
            </a:extLst>
          </p:cNvPr>
          <p:cNvCxnSpPr/>
          <p:nvPr/>
        </p:nvCxnSpPr>
        <p:spPr>
          <a:xfrm flipH="1">
            <a:off x="2321397" y="2124992"/>
            <a:ext cx="144462" cy="7905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882F6163-31D5-3576-F49A-523F6C8F79AA}"/>
              </a:ext>
            </a:extLst>
          </p:cNvPr>
          <p:cNvCxnSpPr>
            <a:cxnSpLocks/>
          </p:cNvCxnSpPr>
          <p:nvPr/>
        </p:nvCxnSpPr>
        <p:spPr>
          <a:xfrm flipH="1">
            <a:off x="4913858" y="1340300"/>
            <a:ext cx="149151" cy="139667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7">
            <a:extLst>
              <a:ext uri="{FF2B5EF4-FFF2-40B4-BE49-F238E27FC236}">
                <a16:creationId xmlns:a16="http://schemas.microsoft.com/office/drawing/2014/main" id="{54648AA2-D857-0ACA-B6C9-0CC8894A124C}"/>
              </a:ext>
            </a:extLst>
          </p:cNvPr>
          <p:cNvSpPr/>
          <p:nvPr/>
        </p:nvSpPr>
        <p:spPr>
          <a:xfrm>
            <a:off x="5777384" y="1691605"/>
            <a:ext cx="1296988" cy="504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58E12DD1-1ABB-128B-B752-988AA9E33F28}"/>
              </a:ext>
            </a:extLst>
          </p:cNvPr>
          <p:cNvCxnSpPr/>
          <p:nvPr/>
        </p:nvCxnSpPr>
        <p:spPr>
          <a:xfrm flipH="1">
            <a:off x="6282209" y="1332830"/>
            <a:ext cx="287338" cy="1223962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5812D669-BFF1-6345-ECDC-1D4A52D811E1}"/>
              </a:ext>
            </a:extLst>
          </p:cNvPr>
          <p:cNvCxnSpPr/>
          <p:nvPr/>
        </p:nvCxnSpPr>
        <p:spPr>
          <a:xfrm flipH="1">
            <a:off x="7290272" y="1404267"/>
            <a:ext cx="1008062" cy="1655763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A5623446-A038-7BC7-A6F8-E177E2B3FD22}"/>
              </a:ext>
            </a:extLst>
          </p:cNvPr>
          <p:cNvCxnSpPr/>
          <p:nvPr/>
        </p:nvCxnSpPr>
        <p:spPr>
          <a:xfrm flipV="1">
            <a:off x="3402484" y="4860255"/>
            <a:ext cx="1150938" cy="4318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36F51AD1-2032-3432-DAE7-B127BCD4D45C}"/>
              </a:ext>
            </a:extLst>
          </p:cNvPr>
          <p:cNvCxnSpPr/>
          <p:nvPr/>
        </p:nvCxnSpPr>
        <p:spPr>
          <a:xfrm flipV="1">
            <a:off x="3329459" y="4068092"/>
            <a:ext cx="2520950" cy="115252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1E88E5A-7FC6-6676-4E14-58D082404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897" y="5149180"/>
            <a:ext cx="2119312" cy="3683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chemeClr val="tx2"/>
                </a:solidFill>
              </a:rPr>
              <a:t>skały metamorficzne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CCC4477-E7B1-F561-9D83-BB99A6D36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01" y="1397717"/>
            <a:ext cx="3777252" cy="7386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dirty="0">
                <a:solidFill>
                  <a:schemeClr val="tx2"/>
                </a:solidFill>
              </a:rPr>
              <a:t>strefa otwartego oceanu: skały osadowe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dirty="0">
                <a:solidFill>
                  <a:schemeClr val="tx2"/>
                </a:solidFill>
              </a:rPr>
              <a:t>mułowce, piaskowce, wapienie (w </a:t>
            </a:r>
            <a:r>
              <a:rPr lang="pl-PL" altLang="pl-PL" sz="1400" dirty="0" err="1">
                <a:solidFill>
                  <a:schemeClr val="tx2"/>
                </a:solidFill>
              </a:rPr>
              <a:t>wypłyceniach</a:t>
            </a:r>
            <a:r>
              <a:rPr lang="pl-PL" altLang="pl-PL" sz="1400" dirty="0">
                <a:solidFill>
                  <a:schemeClr val="tx2"/>
                </a:solidFill>
              </a:rPr>
              <a:t>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dirty="0">
                <a:solidFill>
                  <a:schemeClr val="tx2"/>
                </a:solidFill>
              </a:rPr>
              <a:t>„mało” skamieniałości 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3E48D98-6193-5004-AE8B-E71026EDE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2209" y="251742"/>
            <a:ext cx="2843213" cy="10779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>
                <a:solidFill>
                  <a:schemeClr val="tx2"/>
                </a:solidFill>
              </a:rPr>
              <a:t>ląd: skały osadowe: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>
                <a:solidFill>
                  <a:schemeClr val="tx2"/>
                </a:solidFill>
              </a:rPr>
              <a:t>zlepieńce, piaskowce, węgle, skamieniałości organizmów lądowych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D511275-5D49-E10F-76AF-4FBC697A6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5809" y="4788817"/>
            <a:ext cx="1225550" cy="6461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/>
              <a:t>skały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/>
              <a:t> magmowe</a:t>
            </a: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2FC1245B-0056-6F66-864E-7872BF66315D}"/>
              </a:ext>
            </a:extLst>
          </p:cNvPr>
          <p:cNvCxnSpPr/>
          <p:nvPr/>
        </p:nvCxnSpPr>
        <p:spPr>
          <a:xfrm flipH="1" flipV="1">
            <a:off x="7361709" y="4283992"/>
            <a:ext cx="144463" cy="4318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F6501EB2-2948-6924-7A7B-283F6B79966A}"/>
              </a:ext>
            </a:extLst>
          </p:cNvPr>
          <p:cNvCxnSpPr/>
          <p:nvPr/>
        </p:nvCxnSpPr>
        <p:spPr>
          <a:xfrm flipH="1" flipV="1">
            <a:off x="6714009" y="3707730"/>
            <a:ext cx="576263" cy="100806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10A7AB9-29D0-5748-9AA5-9D70F3629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218" y="386213"/>
            <a:ext cx="2387600" cy="95408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dirty="0">
                <a:solidFill>
                  <a:schemeClr val="tx2"/>
                </a:solidFill>
              </a:rPr>
              <a:t>strefa szelfu: skały osadowe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dirty="0">
                <a:solidFill>
                  <a:schemeClr val="tx2"/>
                </a:solidFill>
              </a:rPr>
              <a:t>mułowce, piaskowce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dirty="0">
                <a:solidFill>
                  <a:schemeClr val="tx2"/>
                </a:solidFill>
              </a:rPr>
              <a:t>wapienie, skały gipsowo-solne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dirty="0">
                <a:solidFill>
                  <a:schemeClr val="tx2"/>
                </a:solidFill>
              </a:rPr>
              <a:t>„dużo” skamieniałości</a:t>
            </a:r>
          </a:p>
        </p:txBody>
      </p:sp>
    </p:spTree>
    <p:extLst>
      <p:ext uri="{BB962C8B-B14F-4D97-AF65-F5344CB8AC3E}">
        <p14:creationId xmlns:p14="http://schemas.microsoft.com/office/powerpoint/2010/main" val="3984160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FBFD03C-A6DB-8E7E-C7A5-85F26D72F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26</a:t>
            </a:fld>
            <a:endParaRPr lang="pl-PL" dirty="0"/>
          </a:p>
        </p:txBody>
      </p:sp>
      <p:sp>
        <p:nvSpPr>
          <p:cNvPr id="6" name="pole tekstowe 3">
            <a:extLst>
              <a:ext uri="{FF2B5EF4-FFF2-40B4-BE49-F238E27FC236}">
                <a16:creationId xmlns:a16="http://schemas.microsoft.com/office/drawing/2014/main" id="{8090D29F-3A3E-C03B-262A-A495498C6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115888"/>
            <a:ext cx="50403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>
                <a:solidFill>
                  <a:schemeClr val="bg1"/>
                </a:solidFill>
              </a:rPr>
              <a:t>MUZEUM GEOLOGICZNE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>
                <a:solidFill>
                  <a:schemeClr val="bg1"/>
                </a:solidFill>
              </a:rPr>
              <a:t>im. Henryka Teisseyre</a:t>
            </a:r>
            <a:endParaRPr lang="pl-PL" altLang="pl-PL" sz="1800">
              <a:solidFill>
                <a:schemeClr val="bg1"/>
              </a:solidFill>
            </a:endParaRPr>
          </a:p>
        </p:txBody>
      </p:sp>
      <p:sp>
        <p:nvSpPr>
          <p:cNvPr id="7" name="pole tekstowe 1">
            <a:extLst>
              <a:ext uri="{FF2B5EF4-FFF2-40B4-BE49-F238E27FC236}">
                <a16:creationId xmlns:a16="http://schemas.microsoft.com/office/drawing/2014/main" id="{26D294C4-E875-CFFA-236E-348618757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378" y="6226778"/>
            <a:ext cx="8977313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+mn-lt"/>
              </a:rPr>
              <a:t>W strefie szwu tektonicznego mogą występować odkute od podłoża fragmenty skorupy oceanicznej wbudowane w nowo powstały kontynent. Takie fragmenty nazywamy </a:t>
            </a:r>
            <a:r>
              <a:rPr lang="pl-PL" altLang="pl-PL" sz="1600" b="1" dirty="0" err="1">
                <a:latin typeface="+mn-lt"/>
              </a:rPr>
              <a:t>ofiolitem</a:t>
            </a:r>
            <a:r>
              <a:rPr lang="pl-PL" altLang="pl-PL" sz="1600" dirty="0">
                <a:latin typeface="+mn-lt"/>
              </a:rPr>
              <a:t> i stanowią one jedyną pozostałość po </a:t>
            </a:r>
            <a:r>
              <a:rPr lang="pl-PL" altLang="pl-PL" sz="1600" dirty="0" err="1">
                <a:latin typeface="+mn-lt"/>
              </a:rPr>
              <a:t>zsubdukowanej</a:t>
            </a:r>
            <a:r>
              <a:rPr lang="pl-PL" altLang="pl-PL" sz="1600" dirty="0">
                <a:latin typeface="+mn-lt"/>
              </a:rPr>
              <a:t> skorupie oceanicznej.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1037E4A-572A-9E8B-1AE1-6BFC976024C0}"/>
              </a:ext>
            </a:extLst>
          </p:cNvPr>
          <p:cNvSpPr txBox="1"/>
          <p:nvPr/>
        </p:nvSpPr>
        <p:spPr>
          <a:xfrm>
            <a:off x="9147993" y="5618251"/>
            <a:ext cx="1357312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050" dirty="0" err="1"/>
              <a:t>Tasa</a:t>
            </a:r>
            <a:r>
              <a:rPr lang="pl-PL" sz="1050" dirty="0"/>
              <a:t> </a:t>
            </a:r>
            <a:r>
              <a:rPr lang="pl-PL" sz="1050" dirty="0" err="1"/>
              <a:t>Graphic</a:t>
            </a:r>
            <a:r>
              <a:rPr lang="pl-PL" sz="1050" dirty="0"/>
              <a:t> </a:t>
            </a:r>
            <a:r>
              <a:rPr lang="pl-PL" sz="1050" dirty="0" err="1"/>
              <a:t>Arts</a:t>
            </a:r>
            <a:r>
              <a:rPr lang="pl-PL" sz="1050" dirty="0"/>
              <a:t>.</a:t>
            </a:r>
          </a:p>
        </p:txBody>
      </p:sp>
      <p:pic>
        <p:nvPicPr>
          <p:cNvPr id="9" name="Obraz 1" descr="lolizja 3.JPG">
            <a:extLst>
              <a:ext uri="{FF2B5EF4-FFF2-40B4-BE49-F238E27FC236}">
                <a16:creationId xmlns:a16="http://schemas.microsoft.com/office/drawing/2014/main" id="{216938E9-E6B8-34BE-E615-139B30309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693" y="189001"/>
            <a:ext cx="8072437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2">
            <a:extLst>
              <a:ext uri="{FF2B5EF4-FFF2-40B4-BE49-F238E27FC236}">
                <a16:creationId xmlns:a16="http://schemas.microsoft.com/office/drawing/2014/main" id="{B4FDC138-764C-77B4-EAF5-BA69ADFEA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83" y="2205148"/>
            <a:ext cx="3648619" cy="3786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/>
              <a:t>Jedna z płyt litosfery wsuwa się pod drugą, powoduje to powstawanie orogenu </a:t>
            </a:r>
            <a:r>
              <a:rPr lang="pl-PL" altLang="pl-PL" sz="1600" dirty="0" err="1"/>
              <a:t>nadsubdukcyjnego</a:t>
            </a:r>
            <a:r>
              <a:rPr lang="pl-PL" altLang="pl-PL" sz="1600" dirty="0"/>
              <a:t> zbudowanego gł. ze skał magmowych i wulkanicznych.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/>
              <a:t>Ocean stopniowo się zwęża by po milionach lat „zamknąć się”.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/>
              <a:t>Osady, które (przez miliony lat) gromadziły się na jego dnie, są fałdowane i nasuwane na obszar kontynentu - formuje się orogen kolizyjny. W zewnętrznych partiach jest on zbudowany ze sfałdowanych skał osadowych, a w wewnętrznych ze skał metamorficznych i magmowych. </a:t>
            </a:r>
          </a:p>
        </p:txBody>
      </p:sp>
    </p:spTree>
    <p:extLst>
      <p:ext uri="{BB962C8B-B14F-4D97-AF65-F5344CB8AC3E}">
        <p14:creationId xmlns:p14="http://schemas.microsoft.com/office/powerpoint/2010/main" val="937867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2FF29A0B-6CFF-3729-69A4-440B941D72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pl-PL" dirty="0"/>
            </a:br>
            <a:r>
              <a:rPr lang="pl-PL" dirty="0"/>
              <a:t>   3. SUDETY – GÓRY CZY OROGEN</a:t>
            </a:r>
          </a:p>
        </p:txBody>
      </p:sp>
      <p:pic>
        <p:nvPicPr>
          <p:cNvPr id="4" name="Picture 6" descr="mapa fizyczna Dolnego Śląska (ładna) zmn popr">
            <a:extLst>
              <a:ext uri="{FF2B5EF4-FFF2-40B4-BE49-F238E27FC236}">
                <a16:creationId xmlns:a16="http://schemas.microsoft.com/office/drawing/2014/main" id="{F7C9DEDB-4A5C-404C-2645-7A32D6A72A5D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378" y="179437"/>
            <a:ext cx="6258846" cy="425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530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E774026-BE02-1DD8-311E-8DFAFBDB8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28</a:t>
            </a:fld>
            <a:endParaRPr lang="pl-PL" dirty="0"/>
          </a:p>
        </p:txBody>
      </p:sp>
      <p:pic>
        <p:nvPicPr>
          <p:cNvPr id="5" name="Obraz 2" descr="Obraz zawierający tekst, mapa, atlas&#10;&#10;Opis wygenerowany automatycznie">
            <a:extLst>
              <a:ext uri="{FF2B5EF4-FFF2-40B4-BE49-F238E27FC236}">
                <a16:creationId xmlns:a16="http://schemas.microsoft.com/office/drawing/2014/main" id="{07E918C9-4FD4-319D-7CC0-434B16B39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358" y="865107"/>
            <a:ext cx="8316566" cy="609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7EA941E7-AB09-CABA-10B8-F751D2E99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889" y="1983302"/>
            <a:ext cx="2644290" cy="39724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Clr>
                <a:srgbClr val="000000"/>
              </a:buClr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geolodzy kolorami zaznaczają skały powstałe w tym samym okresie</a:t>
            </a:r>
          </a:p>
          <a:p>
            <a:pPr marL="285750" indent="-285750">
              <a:spcBef>
                <a:spcPct val="0"/>
              </a:spcBef>
              <a:buClr>
                <a:srgbClr val="000000"/>
              </a:buClr>
            </a:pPr>
            <a:endParaRPr lang="pl-PL" altLang="pl-PL" sz="1800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285750" indent="-285750">
              <a:spcBef>
                <a:spcPct val="0"/>
              </a:spcBef>
              <a:buClr>
                <a:srgbClr val="000000"/>
              </a:buClr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linie ciągłe to uskoki</a:t>
            </a:r>
          </a:p>
          <a:p>
            <a:pPr marL="285750" indent="-285750">
              <a:spcBef>
                <a:spcPct val="0"/>
              </a:spcBef>
              <a:buClr>
                <a:srgbClr val="000000"/>
              </a:buClr>
            </a:pPr>
            <a:endParaRPr lang="pl-PL" altLang="pl-PL" sz="1800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285750" indent="-285750">
              <a:spcBef>
                <a:spcPct val="0"/>
              </a:spcBef>
              <a:buClr>
                <a:srgbClr val="000000"/>
              </a:buClr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zespoły skał, które powstały i/lub zostały zdeformowane w tym samym okresie grupujemy w jednostki geologiczne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5ADDA14-EF16-F1DE-7ECF-631899943889}"/>
              </a:ext>
            </a:extLst>
          </p:cNvPr>
          <p:cNvSpPr txBox="1"/>
          <p:nvPr/>
        </p:nvSpPr>
        <p:spPr>
          <a:xfrm>
            <a:off x="2681610" y="218776"/>
            <a:ext cx="4168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/>
              <a:t>MAPA GEOLOGICZNA</a:t>
            </a:r>
          </a:p>
        </p:txBody>
      </p:sp>
    </p:spTree>
    <p:extLst>
      <p:ext uri="{BB962C8B-B14F-4D97-AF65-F5344CB8AC3E}">
        <p14:creationId xmlns:p14="http://schemas.microsoft.com/office/powerpoint/2010/main" val="1643917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Text Box 5">
            <a:extLst>
              <a:ext uri="{FF2B5EF4-FFF2-40B4-BE49-F238E27FC236}">
                <a16:creationId xmlns:a16="http://schemas.microsoft.com/office/drawing/2014/main" id="{C0FD97DF-E664-8CB2-0AD4-F4739D329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186" y="6552084"/>
            <a:ext cx="1944117" cy="6477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rmAutofit/>
          </a:bodyPr>
          <a:lstStyle/>
          <a:p>
            <a:pPr defTabSz="1007943">
              <a:lnSpc>
                <a:spcPts val="36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pl-PL" sz="10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http://geoportal.pgi.gov.pl</a:t>
            </a:r>
          </a:p>
        </p:txBody>
      </p:sp>
      <p:sp>
        <p:nvSpPr>
          <p:cNvPr id="43014" name="Text Box 6">
            <a:extLst>
              <a:ext uri="{FF2B5EF4-FFF2-40B4-BE49-F238E27FC236}">
                <a16:creationId xmlns:a16="http://schemas.microsoft.com/office/drawing/2014/main" id="{FA3D0111-7EED-4648-8E34-9089CB960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98" y="2228445"/>
            <a:ext cx="4140000" cy="468001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rtlCol="0">
            <a:normAutofit/>
          </a:bodyPr>
          <a:lstStyle/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2"/>
              </a:buBlip>
            </a:pPr>
            <a:r>
              <a:rPr lang="pl-PL" altLang="pl-PL" dirty="0">
                <a:latin typeface="Open Sans" pitchFamily="2" charset="0"/>
                <a:ea typeface="Open Sans" pitchFamily="2" charset="0"/>
                <a:cs typeface="Open Sans" pitchFamily="2" charset="0"/>
              </a:rPr>
              <a:t>linie ciągłe to uskoki</a:t>
            </a:r>
          </a:p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2"/>
              </a:buBlip>
            </a:pPr>
            <a:r>
              <a:rPr lang="pl-PL" altLang="pl-PL" dirty="0">
                <a:latin typeface="Open Sans" pitchFamily="2" charset="0"/>
                <a:ea typeface="Open Sans" pitchFamily="2" charset="0"/>
                <a:cs typeface="Open Sans" pitchFamily="2" charset="0"/>
              </a:rPr>
              <a:t>zespoły skał, które powstały i/lub zostały zdeformowane w tym samym okresie grupujemy w jednostki geologiczne na tej mapie zaznaczone tym samym kolorem</a:t>
            </a:r>
          </a:p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2"/>
              </a:buBlip>
            </a:pPr>
            <a:r>
              <a:rPr lang="pl-PL" altLang="pl-PL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Baltika</a:t>
            </a:r>
            <a:r>
              <a:rPr lang="pl-PL" altLang="pl-PL" dirty="0">
                <a:latin typeface="Open Sans" pitchFamily="2" charset="0"/>
                <a:ea typeface="Open Sans" pitchFamily="2" charset="0"/>
                <a:cs typeface="Open Sans" pitchFamily="2" charset="0"/>
              </a:rPr>
              <a:t> (</a:t>
            </a:r>
            <a:r>
              <a:rPr lang="pl-PL" altLang="pl-PL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Bałtyka</a:t>
            </a:r>
            <a:r>
              <a:rPr lang="pl-PL" altLang="pl-PL" dirty="0">
                <a:latin typeface="Open Sans" pitchFamily="2" charset="0"/>
                <a:ea typeface="Open Sans" pitchFamily="2" charset="0"/>
                <a:cs typeface="Open Sans" pitchFamily="2" charset="0"/>
              </a:rPr>
              <a:t>), </a:t>
            </a:r>
            <a:r>
              <a:rPr lang="pl-PL" altLang="pl-PL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Avalonia</a:t>
            </a:r>
            <a:r>
              <a:rPr lang="pl-PL" altLang="pl-PL" dirty="0">
                <a:latin typeface="Open Sans" pitchFamily="2" charset="0"/>
                <a:ea typeface="Open Sans" pitchFamily="2" charset="0"/>
                <a:cs typeface="Open Sans" pitchFamily="2" charset="0"/>
              </a:rPr>
              <a:t>, Gondwana to nazwy dawnych kontynentów, których fragmenty są wbudowane w obręb dziś istniejących kontynentów</a:t>
            </a:r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ABD77101-E3F0-DE7C-965E-033D44DA1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6004" y="236678"/>
            <a:ext cx="4769196" cy="642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9" name="Slide Number Placeholder 4">
            <a:extLst>
              <a:ext uri="{FF2B5EF4-FFF2-40B4-BE49-F238E27FC236}">
                <a16:creationId xmlns:a16="http://schemas.microsoft.com/office/drawing/2014/main" id="{B40EDFAE-27E2-FFD5-DA3D-22C314F44C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 vert="horz" lIns="0" tIns="72000" rIns="0" bIns="72000" rtlCol="0" anchor="ctr" anchorCtr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B4015AA-59F6-416B-87A6-8E3D940284E2}" type="slidenum">
              <a:rPr lang="pl-PL" sz="300" smtClean="0"/>
              <a:pPr>
                <a:lnSpc>
                  <a:spcPct val="90000"/>
                </a:lnSpc>
                <a:spcAft>
                  <a:spcPts val="600"/>
                </a:spcAft>
              </a:pPr>
              <a:t>29</a:t>
            </a:fld>
            <a:endParaRPr lang="pl-PL" sz="30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207E2FB-557B-6131-1355-D28582343525}"/>
              </a:ext>
            </a:extLst>
          </p:cNvPr>
          <p:cNvSpPr txBox="1"/>
          <p:nvPr/>
        </p:nvSpPr>
        <p:spPr>
          <a:xfrm>
            <a:off x="665386" y="415760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accent1"/>
                </a:solidFill>
              </a:rPr>
              <a:t>UPROSZCZONA BUDOWA GEOLOGICZNA POLSKI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175E7F4-BA74-44F8-A965-E39C6D64EB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</a:t>
            </a:fld>
            <a:endParaRPr lang="pl-PL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9EDE956-8F89-E213-E017-95186516D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1871" r="23000" b="58000"/>
          <a:stretch>
            <a:fillRect/>
          </a:stretch>
        </p:blipFill>
        <p:spPr bwMode="auto">
          <a:xfrm>
            <a:off x="4830900" y="386556"/>
            <a:ext cx="2123264" cy="12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6A3E4B8-C990-195A-CCE4-15D8FEF6E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6" b="6000"/>
          <a:stretch>
            <a:fillRect/>
          </a:stretch>
        </p:blipFill>
        <p:spPr bwMode="auto">
          <a:xfrm>
            <a:off x="4856334" y="1916112"/>
            <a:ext cx="2097829" cy="128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7D4C0AD-63CB-251E-094E-F26C3D10E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8667" r="12000" b="28519"/>
          <a:stretch>
            <a:fillRect/>
          </a:stretch>
        </p:blipFill>
        <p:spPr bwMode="auto">
          <a:xfrm>
            <a:off x="4859338" y="5371749"/>
            <a:ext cx="2743200" cy="177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578DB78E-BF6E-CE40-3A96-3FF0BAEC0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6000" r="21001" b="35333"/>
          <a:stretch>
            <a:fillRect/>
          </a:stretch>
        </p:blipFill>
        <p:spPr bwMode="auto">
          <a:xfrm>
            <a:off x="4894435" y="3525661"/>
            <a:ext cx="2059728" cy="158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02E83FBB-00E6-DCEF-BC74-3E54A1AA9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092" y="710688"/>
            <a:ext cx="20032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pierwiastki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5A3ADFB8-D8F6-9B63-668D-7393F8354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092" y="2136787"/>
            <a:ext cx="16462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minerały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473CC69E-05C1-AE38-B82B-6F95E1B8B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092" y="3893371"/>
            <a:ext cx="10080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skały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560A4645-ACCC-739A-1E5C-C27AC885C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092" y="5868069"/>
            <a:ext cx="16015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geosfera</a:t>
            </a:r>
          </a:p>
        </p:txBody>
      </p:sp>
    </p:spTree>
    <p:extLst>
      <p:ext uri="{BB962C8B-B14F-4D97-AF65-F5344CB8AC3E}">
        <p14:creationId xmlns:p14="http://schemas.microsoft.com/office/powerpoint/2010/main" val="3451330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0B455F4-9ACB-2049-7327-50CE1684D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30</a:t>
            </a:fld>
            <a:endParaRPr lang="pl-PL" dirty="0"/>
          </a:p>
        </p:txBody>
      </p:sp>
      <p:pic>
        <p:nvPicPr>
          <p:cNvPr id="5" name="Obraz 10" descr="dno oceanu.png">
            <a:extLst>
              <a:ext uri="{FF2B5EF4-FFF2-40B4-BE49-F238E27FC236}">
                <a16:creationId xmlns:a16="http://schemas.microsoft.com/office/drawing/2014/main" id="{1760B236-8203-72A6-311B-001FA094A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70" y="1046075"/>
            <a:ext cx="4284663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3" descr="Wycinek ekranu">
            <a:extLst>
              <a:ext uri="{FF2B5EF4-FFF2-40B4-BE49-F238E27FC236}">
                <a16:creationId xmlns:a16="http://schemas.microsoft.com/office/drawing/2014/main" id="{D41354F3-12F7-E016-1C54-21AB543B8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359" y="116117"/>
            <a:ext cx="591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5">
            <a:extLst>
              <a:ext uri="{FF2B5EF4-FFF2-40B4-BE49-F238E27FC236}">
                <a16:creationId xmlns:a16="http://schemas.microsoft.com/office/drawing/2014/main" id="{A1208D6F-DE0E-062D-53F7-43B214E40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04" y="3828962"/>
            <a:ext cx="3492500" cy="2862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Układ lądów i mórz po rozpadzie superkontynentu Rodini.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Trwa „kambryjska eksplozja życia”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Na północnych krańcach Gondwany zaczyna się proces rozpadu.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5E3134F-09C6-A77C-57D5-4286B9DC329E}"/>
              </a:ext>
            </a:extLst>
          </p:cNvPr>
          <p:cNvSpPr txBox="1"/>
          <p:nvPr/>
        </p:nvSpPr>
        <p:spPr>
          <a:xfrm>
            <a:off x="8559819" y="216226"/>
            <a:ext cx="213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www.zywaplaneta.pl</a:t>
            </a:r>
          </a:p>
        </p:txBody>
      </p:sp>
    </p:spTree>
    <p:extLst>
      <p:ext uri="{BB962C8B-B14F-4D97-AF65-F5344CB8AC3E}">
        <p14:creationId xmlns:p14="http://schemas.microsoft.com/office/powerpoint/2010/main" val="3391437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62590A9-5B64-FC8F-9BE3-3C17C80CCC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31</a:t>
            </a:fld>
            <a:endParaRPr lang="pl-PL" dirty="0"/>
          </a:p>
        </p:txBody>
      </p:sp>
      <p:pic>
        <p:nvPicPr>
          <p:cNvPr id="5" name="Obraz 3" descr="Wycinek ekranu">
            <a:extLst>
              <a:ext uri="{FF2B5EF4-FFF2-40B4-BE49-F238E27FC236}">
                <a16:creationId xmlns:a16="http://schemas.microsoft.com/office/drawing/2014/main" id="{3DCC0A75-6C2A-7C52-4FBA-CA7550E52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302" y="345550"/>
            <a:ext cx="5737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2" descr="Obraz zawierający tekst, owoce, mapa&#10;&#10;Opis wygenerowany automatycznie">
            <a:extLst>
              <a:ext uri="{FF2B5EF4-FFF2-40B4-BE49-F238E27FC236}">
                <a16:creationId xmlns:a16="http://schemas.microsoft.com/office/drawing/2014/main" id="{FCC8BD17-E82E-B388-6AF4-61D478A39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27" y="179437"/>
            <a:ext cx="3889375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5">
            <a:extLst>
              <a:ext uri="{FF2B5EF4-FFF2-40B4-BE49-F238E27FC236}">
                <a16:creationId xmlns:a16="http://schemas.microsoft.com/office/drawing/2014/main" id="{95C609CF-4B4B-4373-41F6-9E50C6041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27" y="4484828"/>
            <a:ext cx="4282753" cy="1476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Arial" panose="020B0604020202020204" pitchFamily="34" charset="0"/>
              </a:rPr>
              <a:t>Na dnie oceanu Rei od kambru po dewon powstają skały osadowe oraz </a:t>
            </a:r>
            <a:r>
              <a:rPr lang="pl-PL" altLang="pl-PL" sz="1800" dirty="0" err="1">
                <a:latin typeface="Arial" panose="020B0604020202020204" pitchFamily="34" charset="0"/>
              </a:rPr>
              <a:t>bazaltoidy</a:t>
            </a:r>
            <a:r>
              <a:rPr lang="pl-PL" altLang="pl-PL" sz="1800" dirty="0">
                <a:latin typeface="Arial" panose="020B0604020202020204" pitchFamily="34" charset="0"/>
              </a:rPr>
              <a:t>, dziś są to skały metamorficzne budujące m. in Góry Kaczawskie czy Rudawy Janowickie</a:t>
            </a:r>
          </a:p>
        </p:txBody>
      </p:sp>
      <p:sp>
        <p:nvSpPr>
          <p:cNvPr id="8" name="pole tekstowe 6">
            <a:extLst>
              <a:ext uri="{FF2B5EF4-FFF2-40B4-BE49-F238E27FC236}">
                <a16:creationId xmlns:a16="http://schemas.microsoft.com/office/drawing/2014/main" id="{06EAD2C5-8A5C-6226-B614-A2B0E6031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68" y="5992329"/>
            <a:ext cx="4063678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Arial" panose="020B0604020202020204" pitchFamily="34" charset="0"/>
              </a:rPr>
              <a:t>Dzisiejsze Sudety Wschodnie, określane jako </a:t>
            </a:r>
            <a:r>
              <a:rPr lang="pl-PL" altLang="pl-PL" sz="1800" dirty="0" err="1">
                <a:latin typeface="Arial" panose="020B0604020202020204" pitchFamily="34" charset="0"/>
              </a:rPr>
              <a:t>Brunowistulicum</a:t>
            </a:r>
            <a:r>
              <a:rPr lang="pl-PL" altLang="pl-PL" sz="1800" dirty="0">
                <a:latin typeface="Arial" panose="020B0604020202020204" pitchFamily="34" charset="0"/>
              </a:rPr>
              <a:t>, prawdopodobnie stanowiły </a:t>
            </a:r>
            <a:r>
              <a:rPr lang="pl-PL" altLang="pl-PL" sz="1800" dirty="0" err="1">
                <a:latin typeface="Arial" panose="020B0604020202020204" pitchFamily="34" charset="0"/>
              </a:rPr>
              <a:t>płd-wsch</a:t>
            </a:r>
            <a:r>
              <a:rPr lang="pl-PL" altLang="pl-PL" sz="1800" dirty="0">
                <a:latin typeface="Arial" panose="020B0604020202020204" pitchFamily="34" charset="0"/>
              </a:rPr>
              <a:t> część </a:t>
            </a:r>
            <a:r>
              <a:rPr lang="pl-PL" altLang="pl-PL" sz="1800" dirty="0" err="1">
                <a:latin typeface="Arial" panose="020B0604020202020204" pitchFamily="34" charset="0"/>
              </a:rPr>
              <a:t>Avaloni</a:t>
            </a:r>
            <a:endParaRPr lang="pl-PL" altLang="pl-PL" sz="1800" dirty="0">
              <a:latin typeface="Arial" panose="020B0604020202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D26207C-89C1-A332-0BCE-F30C5693B2A9}"/>
              </a:ext>
            </a:extLst>
          </p:cNvPr>
          <p:cNvSpPr txBox="1"/>
          <p:nvPr/>
        </p:nvSpPr>
        <p:spPr>
          <a:xfrm>
            <a:off x="8559819" y="179437"/>
            <a:ext cx="213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www.zywaplaneta.pl</a:t>
            </a:r>
          </a:p>
        </p:txBody>
      </p:sp>
    </p:spTree>
    <p:extLst>
      <p:ext uri="{BB962C8B-B14F-4D97-AF65-F5344CB8AC3E}">
        <p14:creationId xmlns:p14="http://schemas.microsoft.com/office/powerpoint/2010/main" val="3661029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az 1" descr="sudety schemat.jpg">
            <a:extLst>
              <a:ext uri="{FF2B5EF4-FFF2-40B4-BE49-F238E27FC236}">
                <a16:creationId xmlns:a16="http://schemas.microsoft.com/office/drawing/2014/main" id="{F51676F6-05B6-57BF-5DC0-7609C1E5C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37" y="-1"/>
            <a:ext cx="5158778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pole tekstowe 2">
            <a:extLst>
              <a:ext uri="{FF2B5EF4-FFF2-40B4-BE49-F238E27FC236}">
                <a16:creationId xmlns:a16="http://schemas.microsoft.com/office/drawing/2014/main" id="{F8988D97-EE13-BF0D-8D0F-3BF26AD1F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260" y="6951291"/>
            <a:ext cx="270013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100" i="1" dirty="0"/>
              <a:t>Walory przyrody nieożywionej Wzgórz Niemczańsko-Strzelińskich.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100" i="1" dirty="0"/>
              <a:t>www.geopark.org.pl</a:t>
            </a:r>
            <a:endParaRPr lang="pl-PL" altLang="pl-PL" sz="1100" dirty="0"/>
          </a:p>
        </p:txBody>
      </p:sp>
      <p:pic>
        <p:nvPicPr>
          <p:cNvPr id="26628" name="Obraz 2" descr="Obraz zawierający tekst, owoce, mapa&#10;&#10;Opis wygenerowany automatycznie">
            <a:extLst>
              <a:ext uri="{FF2B5EF4-FFF2-40B4-BE49-F238E27FC236}">
                <a16:creationId xmlns:a16="http://schemas.microsoft.com/office/drawing/2014/main" id="{2C40C12E-2101-FE47-EB20-3A5AB9C9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0" y="467469"/>
            <a:ext cx="4259317" cy="453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CEA9C7B-185D-17C2-DC8D-26ACAD9A10AC}"/>
              </a:ext>
            </a:extLst>
          </p:cNvPr>
          <p:cNvSpPr txBox="1"/>
          <p:nvPr/>
        </p:nvSpPr>
        <p:spPr>
          <a:xfrm>
            <a:off x="160288" y="5172089"/>
            <a:ext cx="39614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Na przełomie dewonu i karbonu oderwane od kontynentu Gondwany </a:t>
            </a:r>
            <a:r>
              <a:rPr lang="pl-PL" dirty="0" err="1"/>
              <a:t>terrany</a:t>
            </a:r>
            <a:r>
              <a:rPr lang="pl-PL" dirty="0"/>
              <a:t> (</a:t>
            </a:r>
            <a:r>
              <a:rPr lang="pl-PL" dirty="0" err="1"/>
              <a:t>mikrokontynenty</a:t>
            </a:r>
            <a:r>
              <a:rPr lang="pl-PL" dirty="0"/>
              <a:t>) </a:t>
            </a:r>
            <a:r>
              <a:rPr lang="pl-PL" dirty="0" err="1"/>
              <a:t>armorykańskie</a:t>
            </a:r>
            <a:r>
              <a:rPr lang="pl-PL" dirty="0"/>
              <a:t> kolejno dokują do </a:t>
            </a:r>
            <a:r>
              <a:rPr lang="pl-PL" dirty="0" err="1"/>
              <a:t>Laurussi</a:t>
            </a:r>
            <a:r>
              <a:rPr lang="pl-PL" dirty="0"/>
              <a:t> tworząc orogen waryscyjski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az 2" descr="profil ofiolitu 3.jpg">
            <a:extLst>
              <a:ext uri="{FF2B5EF4-FFF2-40B4-BE49-F238E27FC236}">
                <a16:creationId xmlns:a16="http://schemas.microsoft.com/office/drawing/2014/main" id="{A9C35AA1-FC93-030B-30A6-A5BD2BC29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474" y="1763613"/>
            <a:ext cx="8256145" cy="476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4">
            <a:extLst>
              <a:ext uri="{FF2B5EF4-FFF2-40B4-BE49-F238E27FC236}">
                <a16:creationId xmlns:a16="http://schemas.microsoft.com/office/drawing/2014/main" id="{D7B6E0EB-69AE-B9CE-3B5C-58C33623E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42" y="424208"/>
            <a:ext cx="78999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2400" b="1" dirty="0">
                <a:solidFill>
                  <a:schemeClr val="tx2"/>
                </a:solidFill>
                <a:latin typeface="Arial" panose="020B0604020202020204" pitchFamily="34" charset="0"/>
              </a:rPr>
              <a:t>WYIDEALIZOWANY PROFIL DNA OCEANICZNEGO</a:t>
            </a:r>
          </a:p>
        </p:txBody>
      </p:sp>
      <p:sp>
        <p:nvSpPr>
          <p:cNvPr id="28676" name="Text Box 7">
            <a:extLst>
              <a:ext uri="{FF2B5EF4-FFF2-40B4-BE49-F238E27FC236}">
                <a16:creationId xmlns:a16="http://schemas.microsoft.com/office/drawing/2014/main" id="{C196E02C-50E1-CE10-C019-F2472C8D3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8727" y="1128392"/>
            <a:ext cx="1722138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984">
                <a:latin typeface="Arial" panose="020B0604020202020204" pitchFamily="34" charset="0"/>
              </a:rPr>
              <a:t>PIERWOTNY</a:t>
            </a:r>
          </a:p>
        </p:txBody>
      </p:sp>
      <p:sp>
        <p:nvSpPr>
          <p:cNvPr id="28677" name="Text Box 8">
            <a:extLst>
              <a:ext uri="{FF2B5EF4-FFF2-40B4-BE49-F238E27FC236}">
                <a16:creationId xmlns:a16="http://schemas.microsoft.com/office/drawing/2014/main" id="{9E5E862B-637D-7104-11A8-7C0ABDEB9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5547" y="1128392"/>
            <a:ext cx="3811336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984">
                <a:latin typeface="Arial" panose="020B0604020202020204" pitchFamily="34" charset="0"/>
              </a:rPr>
              <a:t>ZMETAMORFIZOWANY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C:\Documents and Settings\stan\Pulpit\do druku Sleza\mapa ślęży14.jpg">
            <a:extLst>
              <a:ext uri="{FF2B5EF4-FFF2-40B4-BE49-F238E27FC236}">
                <a16:creationId xmlns:a16="http://schemas.microsoft.com/office/drawing/2014/main" id="{F5671246-0DDF-D69D-FF43-89403E319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7" t="11635" r="35078" b="44574"/>
          <a:stretch>
            <a:fillRect/>
          </a:stretch>
        </p:blipFill>
        <p:spPr bwMode="auto">
          <a:xfrm>
            <a:off x="305346" y="977333"/>
            <a:ext cx="5291773" cy="560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Obraz 2" descr="profil ofiolitu 3.jpg">
            <a:extLst>
              <a:ext uri="{FF2B5EF4-FFF2-40B4-BE49-F238E27FC236}">
                <a16:creationId xmlns:a16="http://schemas.microsoft.com/office/drawing/2014/main" id="{1EA2716C-A9CF-7285-8A58-73807E365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5901606" y="1134826"/>
            <a:ext cx="4418561" cy="509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Line 10">
            <a:extLst>
              <a:ext uri="{FF2B5EF4-FFF2-40B4-BE49-F238E27FC236}">
                <a16:creationId xmlns:a16="http://schemas.microsoft.com/office/drawing/2014/main" id="{373DC5DF-FDEF-EF79-2FEE-F6AD39302E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5130" y="1372816"/>
            <a:ext cx="901212" cy="83996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 sz="1984"/>
          </a:p>
        </p:txBody>
      </p:sp>
      <p:sp>
        <p:nvSpPr>
          <p:cNvPr id="27653" name="Line 11">
            <a:extLst>
              <a:ext uri="{FF2B5EF4-FFF2-40B4-BE49-F238E27FC236}">
                <a16:creationId xmlns:a16="http://schemas.microsoft.com/office/drawing/2014/main" id="{468B0E37-FD23-F2FB-84AA-29B566247B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5939" y="1929291"/>
            <a:ext cx="2143657" cy="159243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 sz="1984"/>
          </a:p>
        </p:txBody>
      </p:sp>
      <p:sp>
        <p:nvSpPr>
          <p:cNvPr id="27654" name="Line 12">
            <a:extLst>
              <a:ext uri="{FF2B5EF4-FFF2-40B4-BE49-F238E27FC236}">
                <a16:creationId xmlns:a16="http://schemas.microsoft.com/office/drawing/2014/main" id="{02A4A771-105B-06C0-743E-DBC796651F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2675" y="3119241"/>
            <a:ext cx="1984415" cy="323736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 sz="1984"/>
          </a:p>
        </p:txBody>
      </p:sp>
      <p:sp>
        <p:nvSpPr>
          <p:cNvPr id="27655" name="Line 13">
            <a:extLst>
              <a:ext uri="{FF2B5EF4-FFF2-40B4-BE49-F238E27FC236}">
                <a16:creationId xmlns:a16="http://schemas.microsoft.com/office/drawing/2014/main" id="{1B91749C-6D28-FADD-4BEB-A214CF3508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25493" y="3754463"/>
            <a:ext cx="3414103" cy="257239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 sz="1984"/>
          </a:p>
        </p:txBody>
      </p:sp>
      <p:sp>
        <p:nvSpPr>
          <p:cNvPr id="27656" name="Line 14">
            <a:extLst>
              <a:ext uri="{FF2B5EF4-FFF2-40B4-BE49-F238E27FC236}">
                <a16:creationId xmlns:a16="http://schemas.microsoft.com/office/drawing/2014/main" id="{F4D880DF-934E-DEDA-2789-1E4E9F47F3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0649" y="4666174"/>
            <a:ext cx="1310694" cy="253739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 sz="1984"/>
          </a:p>
        </p:txBody>
      </p:sp>
      <p:sp>
        <p:nvSpPr>
          <p:cNvPr id="27657" name="Line 15">
            <a:extLst>
              <a:ext uri="{FF2B5EF4-FFF2-40B4-BE49-F238E27FC236}">
                <a16:creationId xmlns:a16="http://schemas.microsoft.com/office/drawing/2014/main" id="{8753E12A-BEFC-17C4-BB2B-B94FC36A7B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1385" y="5222650"/>
            <a:ext cx="901211" cy="253739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 sz="1984"/>
          </a:p>
        </p:txBody>
      </p:sp>
      <p:sp>
        <p:nvSpPr>
          <p:cNvPr id="27658" name="Line 17">
            <a:extLst>
              <a:ext uri="{FF2B5EF4-FFF2-40B4-BE49-F238E27FC236}">
                <a16:creationId xmlns:a16="http://schemas.microsoft.com/office/drawing/2014/main" id="{1EE4FE95-FF5B-F061-ABF4-9AACB27237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81970" y="2326524"/>
            <a:ext cx="2936374" cy="832964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 sz="1984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67F2636-4E72-3640-4243-54F974D0DAA1}"/>
              </a:ext>
            </a:extLst>
          </p:cNvPr>
          <p:cNvSpPr txBox="1"/>
          <p:nvPr/>
        </p:nvSpPr>
        <p:spPr>
          <a:xfrm>
            <a:off x="2703888" y="255490"/>
            <a:ext cx="5203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chemeClr val="tx2"/>
                </a:solidFill>
              </a:rPr>
              <a:t>OFIOLIT SUDECKI – MASYW ŚLĘŻY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9639363-65CA-29C3-2B45-A32CC8A423D9}"/>
              </a:ext>
            </a:extLst>
          </p:cNvPr>
          <p:cNvSpPr txBox="1"/>
          <p:nvPr/>
        </p:nvSpPr>
        <p:spPr>
          <a:xfrm>
            <a:off x="762170" y="6761600"/>
            <a:ext cx="948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Najbardziej kompletny profil </a:t>
            </a:r>
            <a:r>
              <a:rPr lang="pl-PL" sz="2000" dirty="0" err="1"/>
              <a:t>ofiolitu</a:t>
            </a:r>
            <a:r>
              <a:rPr lang="pl-PL" sz="2000" dirty="0"/>
              <a:t> sudeckiego odsłania się w Masywie Ślęży, ale skały tego typu występuję również w okolicach Nowej Rudy, Braszowic i Szklar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az 1" descr="Wycinek ekranu">
            <a:extLst>
              <a:ext uri="{FF2B5EF4-FFF2-40B4-BE49-F238E27FC236}">
                <a16:creationId xmlns:a16="http://schemas.microsoft.com/office/drawing/2014/main" id="{BF3D786D-85DC-D01B-7984-2727A2C7E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698" y="37496"/>
            <a:ext cx="6122987" cy="752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Obraz 2" descr="Obraz zawierający tekst, owoce, mapa&#10;&#10;Opis wygenerowany automatycznie">
            <a:extLst>
              <a:ext uri="{FF2B5EF4-FFF2-40B4-BE49-F238E27FC236}">
                <a16:creationId xmlns:a16="http://schemas.microsoft.com/office/drawing/2014/main" id="{B14A49B7-5C9C-C502-BAA8-7C475C1BF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3" y="10499"/>
            <a:ext cx="4259317" cy="453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Obraz 3">
            <a:extLst>
              <a:ext uri="{FF2B5EF4-FFF2-40B4-BE49-F238E27FC236}">
                <a16:creationId xmlns:a16="http://schemas.microsoft.com/office/drawing/2014/main" id="{911AE64E-AA76-9B58-A545-1AE1323F1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3" y="4891040"/>
            <a:ext cx="3879584" cy="215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FA8ADD6-3CD9-AD2F-D1A4-0C4A609C5642}"/>
              </a:ext>
            </a:extLst>
          </p:cNvPr>
          <p:cNvSpPr txBox="1"/>
          <p:nvPr/>
        </p:nvSpPr>
        <p:spPr>
          <a:xfrm>
            <a:off x="8559819" y="37496"/>
            <a:ext cx="213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www.zywaplaneta.pl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Public\ILUSTRACJE DO DZIEJ ZYCIA\rekonstrukcje środowisk\C - las 1.jpg">
            <a:extLst>
              <a:ext uri="{FF2B5EF4-FFF2-40B4-BE49-F238E27FC236}">
                <a16:creationId xmlns:a16="http://schemas.microsoft.com/office/drawing/2014/main" id="{E184C528-24E9-CC8D-E40E-FDDA5CC01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27" y="4044808"/>
            <a:ext cx="4428167" cy="296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pole tekstowe 1">
            <a:extLst>
              <a:ext uri="{FF2B5EF4-FFF2-40B4-BE49-F238E27FC236}">
                <a16:creationId xmlns:a16="http://schemas.microsoft.com/office/drawing/2014/main" id="{CE81A3D9-2F06-A89D-3981-1198687B0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6300" y="7151943"/>
            <a:ext cx="1664238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984" dirty="0">
                <a:latin typeface="Arial" panose="020B0604020202020204" pitchFamily="34" charset="0"/>
              </a:rPr>
              <a:t>las karboński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B933DF3-16E3-2A67-605A-3A885AA2BCB3}"/>
              </a:ext>
            </a:extLst>
          </p:cNvPr>
          <p:cNvSpPr txBox="1"/>
          <p:nvPr/>
        </p:nvSpPr>
        <p:spPr>
          <a:xfrm>
            <a:off x="355862" y="539477"/>
            <a:ext cx="45904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Tereny dzisiejszej Polski w karbonie znajdowały się w strefie gorącego klimatu równikowego. Sprzyjało to rozwinięciu bujnej roślinności. Gromadząca się materia organiczna przekształciła się następnie w węgiel kamienny.</a:t>
            </a:r>
          </a:p>
        </p:txBody>
      </p:sp>
      <p:pic>
        <p:nvPicPr>
          <p:cNvPr id="3" name="Obraz 1" descr="Wycinek ekranu">
            <a:extLst>
              <a:ext uri="{FF2B5EF4-FFF2-40B4-BE49-F238E27FC236}">
                <a16:creationId xmlns:a16="http://schemas.microsoft.com/office/drawing/2014/main" id="{7B4E59E8-E2A6-10B6-41C3-B3E25CA55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59" y="539477"/>
            <a:ext cx="5714325" cy="701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BB84D15-C2A7-AE12-6A0F-D6666FB38910}"/>
              </a:ext>
            </a:extLst>
          </p:cNvPr>
          <p:cNvSpPr txBox="1"/>
          <p:nvPr/>
        </p:nvSpPr>
        <p:spPr>
          <a:xfrm>
            <a:off x="8559819" y="221942"/>
            <a:ext cx="213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www.zywaplaneta.pl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7B07658-98E8-B5D9-BABF-97EC84D7E6BE}"/>
              </a:ext>
            </a:extLst>
          </p:cNvPr>
          <p:cNvSpPr txBox="1"/>
          <p:nvPr/>
        </p:nvSpPr>
        <p:spPr>
          <a:xfrm>
            <a:off x="377354" y="5440127"/>
            <a:ext cx="102251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Pogrubienie skorupy spowodowało topnienie skał i powstawanie ognisk magmowych. Część magmy wykrystalizowała na większych głębokościach tworząc sudeckie masywy granitowe. </a:t>
            </a:r>
          </a:p>
          <a:p>
            <a:r>
              <a:rPr lang="pl-PL" sz="2000" dirty="0"/>
              <a:t>Część stopów przebiła się tworząc aktywne wulkany, a ich pozostałości odsłaniają się m.in w Górach Kamiennych i Kaczawskich. Cześć zastygła zaś niedaleko ówczesnej powierzchni ziemi tworząc intruzje </a:t>
            </a:r>
            <a:r>
              <a:rPr lang="pl-PL" sz="2000" dirty="0" err="1"/>
              <a:t>subwulkaniczne</a:t>
            </a:r>
            <a:r>
              <a:rPr lang="pl-PL" sz="2000" dirty="0"/>
              <a:t> (m. in. Chełmiec czy </a:t>
            </a:r>
            <a:r>
              <a:rPr lang="pl-PL" sz="2000" dirty="0" err="1"/>
              <a:t>Trójgarb</a:t>
            </a:r>
            <a:r>
              <a:rPr lang="pl-PL" sz="2000" dirty="0"/>
              <a:t>). Procesy wulkaniczne trwały do początków permu.</a:t>
            </a:r>
          </a:p>
        </p:txBody>
      </p:sp>
      <p:pic>
        <p:nvPicPr>
          <p:cNvPr id="4" name="Obraz 2" descr="Obraz zawierający tekst, mapa, atlas&#10;&#10;Opis wygenerowany automatycznie">
            <a:extLst>
              <a:ext uri="{FF2B5EF4-FFF2-40B4-BE49-F238E27FC236}">
                <a16:creationId xmlns:a16="http://schemas.microsoft.com/office/drawing/2014/main" id="{97ABEAC9-B57D-105D-1CBB-B453C0F0B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738" y="211180"/>
            <a:ext cx="6858075" cy="502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3">
            <a:extLst>
              <a:ext uri="{FF2B5EF4-FFF2-40B4-BE49-F238E27FC236}">
                <a16:creationId xmlns:a16="http://schemas.microsoft.com/office/drawing/2014/main" id="{F7EBE6FF-DCAF-DC5C-BAAC-9F0F7BC4C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4" y="488332"/>
            <a:ext cx="466107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ole tekstowe 2">
            <a:extLst>
              <a:ext uri="{FF2B5EF4-FFF2-40B4-BE49-F238E27FC236}">
                <a16:creationId xmlns:a16="http://schemas.microsoft.com/office/drawing/2014/main" id="{D59F404B-6643-A1BF-BCCF-AF3C1BEBD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6025" y="7255188"/>
            <a:ext cx="1969898" cy="29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323"/>
              <a:t>http://www.scotese.com/</a:t>
            </a:r>
          </a:p>
        </p:txBody>
      </p:sp>
      <p:pic>
        <p:nvPicPr>
          <p:cNvPr id="38916" name="Obraz 1" descr="permscotese.jpg">
            <a:extLst>
              <a:ext uri="{FF2B5EF4-FFF2-40B4-BE49-F238E27FC236}">
                <a16:creationId xmlns:a16="http://schemas.microsoft.com/office/drawing/2014/main" id="{177BECA3-6BE3-32CD-3283-7DCB088CB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3" y="843463"/>
            <a:ext cx="10079567" cy="638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wal 1">
            <a:extLst>
              <a:ext uri="{FF2B5EF4-FFF2-40B4-BE49-F238E27FC236}">
                <a16:creationId xmlns:a16="http://schemas.microsoft.com/office/drawing/2014/main" id="{0209CA0E-1794-9909-00FD-972BC6977E69}"/>
              </a:ext>
            </a:extLst>
          </p:cNvPr>
          <p:cNvSpPr/>
          <p:nvPr/>
        </p:nvSpPr>
        <p:spPr>
          <a:xfrm>
            <a:off x="5777954" y="3131765"/>
            <a:ext cx="216024" cy="216024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25493BA-0DC1-7AF8-8B75-9DB54338A58F}"/>
              </a:ext>
            </a:extLst>
          </p:cNvPr>
          <p:cNvSpPr txBox="1"/>
          <p:nvPr/>
        </p:nvSpPr>
        <p:spPr>
          <a:xfrm>
            <a:off x="6065986" y="2843733"/>
            <a:ext cx="77399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l-PL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Polska</a:t>
            </a: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0126935A-A15B-E25E-1B85-7C0388A5738E}"/>
              </a:ext>
            </a:extLst>
          </p:cNvPr>
          <p:cNvCxnSpPr>
            <a:cxnSpLocks/>
          </p:cNvCxnSpPr>
          <p:nvPr/>
        </p:nvCxnSpPr>
        <p:spPr>
          <a:xfrm flipH="1">
            <a:off x="6032162" y="3059757"/>
            <a:ext cx="108012" cy="72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pole tekstowe 4">
            <a:extLst>
              <a:ext uri="{FF2B5EF4-FFF2-40B4-BE49-F238E27FC236}">
                <a16:creationId xmlns:a16="http://schemas.microsoft.com/office/drawing/2014/main" id="{78C6C946-E494-4BF5-7BDD-C41F3A731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946" y="6444133"/>
            <a:ext cx="4645567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543" dirty="0">
                <a:latin typeface="Arial" panose="020B0604020202020204" pitchFamily="34" charset="0"/>
              </a:rPr>
              <a:t>rekonstrukcja paleogeograficzna Ron </a:t>
            </a:r>
            <a:r>
              <a:rPr lang="pl-PL" altLang="pl-PL" sz="1543" dirty="0" err="1">
                <a:latin typeface="Arial" panose="020B0604020202020204" pitchFamily="34" charset="0"/>
              </a:rPr>
              <a:t>Blakey</a:t>
            </a:r>
            <a:r>
              <a:rPr lang="pl-PL" altLang="pl-PL" sz="1543" dirty="0">
                <a:latin typeface="Arial" panose="020B0604020202020204" pitchFamily="34" charset="0"/>
              </a:rPr>
              <a:t>, 2014</a:t>
            </a:r>
          </a:p>
        </p:txBody>
      </p:sp>
      <p:pic>
        <p:nvPicPr>
          <p:cNvPr id="39940" name="Obraz 2" descr="Obraz zawierający tekst, mapa, atlas&#10;&#10;Opis wygenerowany automatycznie">
            <a:extLst>
              <a:ext uri="{FF2B5EF4-FFF2-40B4-BE49-F238E27FC236}">
                <a16:creationId xmlns:a16="http://schemas.microsoft.com/office/drawing/2014/main" id="{9829DDB7-60C5-E3D7-AAC3-5A748CAC4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86" y="644815"/>
            <a:ext cx="9554589" cy="571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</a:t>
            </a:fld>
            <a:endParaRPr lang="pl-PL" dirty="0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B797F47F-8E58-0AF7-3414-FCD94AD376D9}"/>
              </a:ext>
            </a:extLst>
          </p:cNvPr>
          <p:cNvGrpSpPr/>
          <p:nvPr/>
        </p:nvGrpSpPr>
        <p:grpSpPr>
          <a:xfrm>
            <a:off x="1116013" y="755501"/>
            <a:ext cx="8549187" cy="5810399"/>
            <a:chOff x="1116013" y="755501"/>
            <a:chExt cx="8549187" cy="5810399"/>
          </a:xfrm>
        </p:grpSpPr>
        <p:pic>
          <p:nvPicPr>
            <p:cNvPr id="7" name="Picture 14" descr="FigS1-1">
              <a:extLst>
                <a:ext uri="{FF2B5EF4-FFF2-40B4-BE49-F238E27FC236}">
                  <a16:creationId xmlns:a16="http://schemas.microsoft.com/office/drawing/2014/main" id="{784985F6-5C8B-6E29-40FE-4DC6AF3426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899" y="1145496"/>
              <a:ext cx="8439301" cy="5265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pole tekstowe 3">
              <a:extLst>
                <a:ext uri="{FF2B5EF4-FFF2-40B4-BE49-F238E27FC236}">
                  <a16:creationId xmlns:a16="http://schemas.microsoft.com/office/drawing/2014/main" id="{A863D65C-8DDF-9568-BDC2-F64EFA1F1B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5930" y="755501"/>
              <a:ext cx="360428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dirty="0">
                  <a:solidFill>
                    <a:schemeClr val="tx2"/>
                  </a:solidFill>
                </a:rPr>
                <a:t>Budowa Ziemi</a:t>
              </a:r>
            </a:p>
          </p:txBody>
        </p:sp>
        <p:sp>
          <p:nvSpPr>
            <p:cNvPr id="10" name="pole tekstowe 4">
              <a:extLst>
                <a:ext uri="{FF2B5EF4-FFF2-40B4-BE49-F238E27FC236}">
                  <a16:creationId xmlns:a16="http://schemas.microsoft.com/office/drawing/2014/main" id="{CFB97E32-80D3-CD13-9775-FCE302DF3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1490" y="1727446"/>
              <a:ext cx="1891459" cy="644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800" dirty="0"/>
                <a:t>Skorupa 0-90 km grubości</a:t>
              </a:r>
            </a:p>
          </p:txBody>
        </p:sp>
        <p:sp>
          <p:nvSpPr>
            <p:cNvPr id="11" name="pole tekstowe 6">
              <a:extLst>
                <a:ext uri="{FF2B5EF4-FFF2-40B4-BE49-F238E27FC236}">
                  <a16:creationId xmlns:a16="http://schemas.microsoft.com/office/drawing/2014/main" id="{BB9155E4-7126-9DD9-F514-1B86FFE155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0990" y="2470101"/>
              <a:ext cx="735396" cy="33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400"/>
                <a:t>Płaszcz</a:t>
              </a:r>
            </a:p>
          </p:txBody>
        </p:sp>
        <p:sp>
          <p:nvSpPr>
            <p:cNvPr id="12" name="pole tekstowe 7">
              <a:extLst>
                <a:ext uri="{FF2B5EF4-FFF2-40B4-BE49-F238E27FC236}">
                  <a16:creationId xmlns:a16="http://schemas.microsoft.com/office/drawing/2014/main" id="{EB90E131-B8D3-F92D-A41B-62A291084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7315" y="4105672"/>
              <a:ext cx="1609418" cy="400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800"/>
                <a:t>Jądro Ziemi</a:t>
              </a:r>
            </a:p>
          </p:txBody>
        </p:sp>
        <p:sp>
          <p:nvSpPr>
            <p:cNvPr id="13" name="pole tekstowe 9">
              <a:extLst>
                <a:ext uri="{FF2B5EF4-FFF2-40B4-BE49-F238E27FC236}">
                  <a16:creationId xmlns:a16="http://schemas.microsoft.com/office/drawing/2014/main" id="{06039EEC-F116-98F4-EAFF-D4A39419E9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3473" y="4885660"/>
              <a:ext cx="1501222" cy="432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000" b="1"/>
                <a:t>Nie w skali!</a:t>
              </a:r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CB3D2F47-8305-F5BB-8C2F-3A48CE451627}"/>
                </a:ext>
              </a:extLst>
            </p:cNvPr>
            <p:cNvSpPr txBox="1"/>
            <p:nvPr/>
          </p:nvSpPr>
          <p:spPr>
            <a:xfrm>
              <a:off x="5563889" y="4808349"/>
              <a:ext cx="689751" cy="3659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600" dirty="0">
                  <a:latin typeface="+mn-lt"/>
                </a:rPr>
                <a:t>Stałe</a:t>
              </a:r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6780030B-D6FB-38B9-8AE4-7A7D06755F8D}"/>
                </a:ext>
              </a:extLst>
            </p:cNvPr>
            <p:cNvSpPr txBox="1"/>
            <p:nvPr/>
          </p:nvSpPr>
          <p:spPr>
            <a:xfrm>
              <a:off x="5945957" y="3872019"/>
              <a:ext cx="767517" cy="333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400" dirty="0">
                  <a:latin typeface="+mn-lt"/>
                </a:rPr>
                <a:t>Płynne</a:t>
              </a:r>
            </a:p>
          </p:txBody>
        </p:sp>
        <p:sp>
          <p:nvSpPr>
            <p:cNvPr id="16" name="pole tekstowe 12">
              <a:extLst>
                <a:ext uri="{FF2B5EF4-FFF2-40B4-BE49-F238E27FC236}">
                  <a16:creationId xmlns:a16="http://schemas.microsoft.com/office/drawing/2014/main" id="{056D52A7-B7F4-393E-8D42-7D2EB825C4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9106" y="4885660"/>
              <a:ext cx="145726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200" dirty="0"/>
                <a:t>wewnętrzne jądro </a:t>
              </a:r>
            </a:p>
          </p:txBody>
        </p:sp>
        <p:sp>
          <p:nvSpPr>
            <p:cNvPr id="17" name="pole tekstowe 13">
              <a:extLst>
                <a:ext uri="{FF2B5EF4-FFF2-40B4-BE49-F238E27FC236}">
                  <a16:creationId xmlns:a16="http://schemas.microsoft.com/office/drawing/2014/main" id="{15F04365-E148-2E4E-02D0-B58006F157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9106" y="3171060"/>
              <a:ext cx="735396" cy="33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400"/>
                <a:t>Płaszcz</a:t>
              </a:r>
            </a:p>
          </p:txBody>
        </p:sp>
        <p:sp>
          <p:nvSpPr>
            <p:cNvPr id="18" name="pole tekstowe 14">
              <a:extLst>
                <a:ext uri="{FF2B5EF4-FFF2-40B4-BE49-F238E27FC236}">
                  <a16:creationId xmlns:a16="http://schemas.microsoft.com/office/drawing/2014/main" id="{8AFDBFAB-3F40-B8E2-301B-DE788C5106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9189" y="4339325"/>
              <a:ext cx="145726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200" dirty="0"/>
                <a:t>zewnętrzne jądro </a:t>
              </a:r>
            </a:p>
          </p:txBody>
        </p:sp>
        <p:sp>
          <p:nvSpPr>
            <p:cNvPr id="19" name="pole tekstowe 15">
              <a:extLst>
                <a:ext uri="{FF2B5EF4-FFF2-40B4-BE49-F238E27FC236}">
                  <a16:creationId xmlns:a16="http://schemas.microsoft.com/office/drawing/2014/main" id="{114AF853-F7F4-A5CD-2C2B-1C2B9BF08E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5764" y="3404713"/>
              <a:ext cx="1149584" cy="400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800"/>
                <a:t>Skorupa</a:t>
              </a:r>
            </a:p>
          </p:txBody>
        </p:sp>
        <p:sp>
          <p:nvSpPr>
            <p:cNvPr id="20" name="pole tekstowe 16">
              <a:extLst>
                <a:ext uri="{FF2B5EF4-FFF2-40B4-BE49-F238E27FC236}">
                  <a16:creationId xmlns:a16="http://schemas.microsoft.com/office/drawing/2014/main" id="{D2D040B0-699E-11F7-A56E-5EBD6AFB13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6013" y="6132955"/>
              <a:ext cx="1149584" cy="432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000" b="1"/>
                <a:t>W skali</a:t>
              </a:r>
            </a:p>
          </p:txBody>
        </p:sp>
        <p:sp>
          <p:nvSpPr>
            <p:cNvPr id="22" name="pole tekstowe 5">
              <a:extLst>
                <a:ext uri="{FF2B5EF4-FFF2-40B4-BE49-F238E27FC236}">
                  <a16:creationId xmlns:a16="http://schemas.microsoft.com/office/drawing/2014/main" id="{B594837D-E13E-49A0-5298-15CEEFF46A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6186" y="1649304"/>
              <a:ext cx="1752492" cy="738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400" dirty="0"/>
                <a:t>Litosfera = skorupa oraz górny (sztywny/lity) płaszcz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42014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ole tekstowe 2">
            <a:extLst>
              <a:ext uri="{FF2B5EF4-FFF2-40B4-BE49-F238E27FC236}">
                <a16:creationId xmlns:a16="http://schemas.microsoft.com/office/drawing/2014/main" id="{60509A79-3030-1159-883F-A03FDE50A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6025" y="7255188"/>
            <a:ext cx="1969898" cy="29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323"/>
              <a:t>http://www.scotese.com/</a:t>
            </a:r>
          </a:p>
        </p:txBody>
      </p:sp>
      <p:pic>
        <p:nvPicPr>
          <p:cNvPr id="43012" name="Obraz 1" descr="poznajurascotese.jpg">
            <a:extLst>
              <a:ext uri="{FF2B5EF4-FFF2-40B4-BE49-F238E27FC236}">
                <a16:creationId xmlns:a16="http://schemas.microsoft.com/office/drawing/2014/main" id="{0D2FD675-C907-4A03-FC1E-D3901C4AF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3" y="843463"/>
            <a:ext cx="10079567" cy="636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60B5C665-E939-9424-B8A4-62EF7404C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0" t="17450" r="21820" b="41600"/>
          <a:stretch>
            <a:fillRect/>
          </a:stretch>
        </p:blipFill>
        <p:spPr bwMode="auto">
          <a:xfrm>
            <a:off x="1169442" y="811090"/>
            <a:ext cx="8067153" cy="593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pole tekstowe 2">
            <a:extLst>
              <a:ext uri="{FF2B5EF4-FFF2-40B4-BE49-F238E27FC236}">
                <a16:creationId xmlns:a16="http://schemas.microsoft.com/office/drawing/2014/main" id="{708365DC-B18A-1D11-2336-A234C77ED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9642" y="272926"/>
            <a:ext cx="4278800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984" b="1" dirty="0">
                <a:solidFill>
                  <a:schemeClr val="tx2"/>
                </a:solidFill>
              </a:rPr>
              <a:t>PÓŹNA JURA – OK. 150 MLN LAT TEMU</a:t>
            </a:r>
          </a:p>
        </p:txBody>
      </p:sp>
      <p:sp>
        <p:nvSpPr>
          <p:cNvPr id="44037" name="pole tekstowe 4">
            <a:extLst>
              <a:ext uri="{FF2B5EF4-FFF2-40B4-BE49-F238E27FC236}">
                <a16:creationId xmlns:a16="http://schemas.microsoft.com/office/drawing/2014/main" id="{40113CD4-16A9-A8B3-318D-646490750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7954" y="6876181"/>
            <a:ext cx="4645567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543" dirty="0">
                <a:latin typeface="Arial" panose="020B0604020202020204" pitchFamily="34" charset="0"/>
              </a:rPr>
              <a:t>rekonstrukcja paleogeograficzna Ron </a:t>
            </a:r>
            <a:r>
              <a:rPr lang="pl-PL" altLang="pl-PL" sz="1543" dirty="0" err="1">
                <a:latin typeface="Arial" panose="020B0604020202020204" pitchFamily="34" charset="0"/>
              </a:rPr>
              <a:t>Blakey</a:t>
            </a:r>
            <a:r>
              <a:rPr lang="pl-PL" altLang="pl-PL" sz="1543" dirty="0">
                <a:latin typeface="Arial" panose="020B0604020202020204" pitchFamily="34" charset="0"/>
              </a:rPr>
              <a:t>, 2014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4750F02F-BD54-1F07-0901-4DC2B2007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7" t="22530" r="27844" b="44220"/>
          <a:stretch>
            <a:fillRect/>
          </a:stretch>
        </p:blipFill>
        <p:spPr bwMode="auto">
          <a:xfrm>
            <a:off x="1536320" y="1020304"/>
            <a:ext cx="7619172" cy="60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pole tekstowe 2">
            <a:extLst>
              <a:ext uri="{FF2B5EF4-FFF2-40B4-BE49-F238E27FC236}">
                <a16:creationId xmlns:a16="http://schemas.microsoft.com/office/drawing/2014/main" id="{5A9AF93F-4A91-C4A0-F531-798C0FA2C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624" y="340043"/>
            <a:ext cx="4934563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984" b="1" dirty="0">
                <a:solidFill>
                  <a:schemeClr val="tx2"/>
                </a:solidFill>
              </a:rPr>
              <a:t>PÓŹNA KREDA – OK. 75 MLN LAT TEMU</a:t>
            </a:r>
          </a:p>
        </p:txBody>
      </p:sp>
      <p:sp>
        <p:nvSpPr>
          <p:cNvPr id="45061" name="pole tekstowe 4">
            <a:extLst>
              <a:ext uri="{FF2B5EF4-FFF2-40B4-BE49-F238E27FC236}">
                <a16:creationId xmlns:a16="http://schemas.microsoft.com/office/drawing/2014/main" id="{E7703CF9-3197-6D17-B771-FC80B4A5E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3140" y="7206190"/>
            <a:ext cx="4645567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543">
                <a:latin typeface="Arial" panose="020B0604020202020204" pitchFamily="34" charset="0"/>
              </a:rPr>
              <a:t>rekonstrukcja paleogeograficzna Ron Blakey, 2014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Obraz 1" descr="eocen.jpg">
            <a:extLst>
              <a:ext uri="{FF2B5EF4-FFF2-40B4-BE49-F238E27FC236}">
                <a16:creationId xmlns:a16="http://schemas.microsoft.com/office/drawing/2014/main" id="{519370F7-15FD-7A0A-AC88-D6CEE5A8D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067" y="1240697"/>
            <a:ext cx="8453887" cy="534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pole tekstowe 2">
            <a:extLst>
              <a:ext uri="{FF2B5EF4-FFF2-40B4-BE49-F238E27FC236}">
                <a16:creationId xmlns:a16="http://schemas.microsoft.com/office/drawing/2014/main" id="{9C00BD24-459E-55E0-B9AA-765138753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4290" y="6716212"/>
            <a:ext cx="2007537" cy="29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323">
                <a:latin typeface="Arial" panose="020B0604020202020204" pitchFamily="34" charset="0"/>
              </a:rPr>
              <a:t>http://www.scotese.com/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az 1" descr="sudety, datowania.jpg">
            <a:extLst>
              <a:ext uri="{FF2B5EF4-FFF2-40B4-BE49-F238E27FC236}">
                <a16:creationId xmlns:a16="http://schemas.microsoft.com/office/drawing/2014/main" id="{112802CF-09B6-2388-8947-3BE5FCECC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83"/>
          <a:stretch>
            <a:fillRect/>
          </a:stretch>
        </p:blipFill>
        <p:spPr bwMode="auto">
          <a:xfrm>
            <a:off x="1471573" y="762967"/>
            <a:ext cx="633473" cy="655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Line 8">
            <a:extLst>
              <a:ext uri="{FF2B5EF4-FFF2-40B4-BE49-F238E27FC236}">
                <a16:creationId xmlns:a16="http://schemas.microsoft.com/office/drawing/2014/main" id="{CD7C6295-59AE-C8C2-A3EA-BC62DD1909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05046" y="1331565"/>
            <a:ext cx="38323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 sz="1984"/>
          </a:p>
        </p:txBody>
      </p:sp>
      <p:pic>
        <p:nvPicPr>
          <p:cNvPr id="50180" name="Picture 10" descr="krajobraz miocenu">
            <a:extLst>
              <a:ext uri="{FF2B5EF4-FFF2-40B4-BE49-F238E27FC236}">
                <a16:creationId xmlns:a16="http://schemas.microsoft.com/office/drawing/2014/main" id="{DDEFEC05-5818-7A11-C300-C7A504301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80" y="2364148"/>
            <a:ext cx="5477265" cy="381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11">
            <a:extLst>
              <a:ext uri="{FF2B5EF4-FFF2-40B4-BE49-F238E27FC236}">
                <a16:creationId xmlns:a16="http://schemas.microsoft.com/office/drawing/2014/main" id="{8F08E7CE-F547-4251-557B-41979CFAE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786" y="6205233"/>
            <a:ext cx="6667213" cy="104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543" dirty="0">
                <a:latin typeface="Arial" panose="020B0604020202020204" pitchFamily="34" charset="0"/>
              </a:rPr>
              <a:t>W neogenie panował klimat ciepły i wilgotny. Bagna porastała bujna roślinność. Obumarłe rośliny pogrążały się w mule i piasku i po milionach lat przeobraziły w </a:t>
            </a:r>
            <a:r>
              <a:rPr lang="pl-PL" altLang="pl-PL" sz="1543" b="1" dirty="0">
                <a:latin typeface="Arial" panose="020B0604020202020204" pitchFamily="34" charset="0"/>
              </a:rPr>
              <a:t>węgiel brunatny</a:t>
            </a:r>
            <a:r>
              <a:rPr lang="pl-PL" altLang="pl-PL" sz="1543" dirty="0">
                <a:latin typeface="Arial" panose="020B0604020202020204" pitchFamily="34" charset="0"/>
              </a:rPr>
              <a:t>, natomiast jeziorne muły i iły stanowią ważny surowiec dla przemysłu ceramicznego.</a:t>
            </a:r>
          </a:p>
        </p:txBody>
      </p:sp>
      <p:pic>
        <p:nvPicPr>
          <p:cNvPr id="50182" name="Picture 7" descr="Znalezione obrazy dla zapytania kopalnia turów">
            <a:extLst>
              <a:ext uri="{FF2B5EF4-FFF2-40B4-BE49-F238E27FC236}">
                <a16:creationId xmlns:a16="http://schemas.microsoft.com/office/drawing/2014/main" id="{5E1DE994-4328-CDD8-7F9A-E1B6C4CC3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912" y="-1"/>
            <a:ext cx="5179777" cy="290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pole tekstowe 7">
            <a:extLst>
              <a:ext uri="{FF2B5EF4-FFF2-40B4-BE49-F238E27FC236}">
                <a16:creationId xmlns:a16="http://schemas.microsoft.com/office/drawing/2014/main" id="{0A2CE270-0622-A9A4-E5BD-BA161558E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461" y="127745"/>
            <a:ext cx="5556012" cy="10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968">
                <a:solidFill>
                  <a:schemeClr val="bg1"/>
                </a:solidFill>
              </a:rPr>
              <a:t>MUZEUM GEOLOGICZNE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205">
                <a:solidFill>
                  <a:schemeClr val="bg1"/>
                </a:solidFill>
              </a:rPr>
              <a:t>im. Henryka Teisseyre</a:t>
            </a:r>
            <a:endParaRPr lang="pl-PL" altLang="pl-PL" sz="1984">
              <a:solidFill>
                <a:schemeClr val="bg1"/>
              </a:solidFill>
            </a:endParaRPr>
          </a:p>
        </p:txBody>
      </p:sp>
      <p:pic>
        <p:nvPicPr>
          <p:cNvPr id="54277" name="Obraz 9" descr="miocen.jpg">
            <a:extLst>
              <a:ext uri="{FF2B5EF4-FFF2-40B4-BE49-F238E27FC236}">
                <a16:creationId xmlns:a16="http://schemas.microsoft.com/office/drawing/2014/main" id="{713B269C-D874-DAA5-F6EA-C7E1F3274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710" y="334410"/>
            <a:ext cx="4984298" cy="315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 descr="sudety, datowania.jpg">
            <a:extLst>
              <a:ext uri="{FF2B5EF4-FFF2-40B4-BE49-F238E27FC236}">
                <a16:creationId xmlns:a16="http://schemas.microsoft.com/office/drawing/2014/main" id="{A2EAF718-8933-0C60-6474-7D5373CD3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83"/>
          <a:stretch>
            <a:fillRect/>
          </a:stretch>
        </p:blipFill>
        <p:spPr bwMode="auto">
          <a:xfrm>
            <a:off x="149041" y="0"/>
            <a:ext cx="732369" cy="758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78E52E02-C818-16E1-8262-4F818BB392E4}"/>
              </a:ext>
            </a:extLst>
          </p:cNvPr>
          <p:cNvGrpSpPr/>
          <p:nvPr/>
        </p:nvGrpSpPr>
        <p:grpSpPr>
          <a:xfrm>
            <a:off x="6406308" y="362253"/>
            <a:ext cx="3568121" cy="6946657"/>
            <a:chOff x="1691974" y="485273"/>
            <a:chExt cx="3568121" cy="6946657"/>
          </a:xfrm>
        </p:grpSpPr>
        <p:pic>
          <p:nvPicPr>
            <p:cNvPr id="54274" name="Picture 3" descr="2">
              <a:extLst>
                <a:ext uri="{FF2B5EF4-FFF2-40B4-BE49-F238E27FC236}">
                  <a16:creationId xmlns:a16="http://schemas.microsoft.com/office/drawing/2014/main" id="{2CABA7F8-498B-E06D-E0EF-D04D73639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913" y="2843733"/>
              <a:ext cx="3239663" cy="2325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5" name="Picture 4" descr="1">
              <a:extLst>
                <a:ext uri="{FF2B5EF4-FFF2-40B4-BE49-F238E27FC236}">
                  <a16:creationId xmlns:a16="http://schemas.microsoft.com/office/drawing/2014/main" id="{58349D24-1BC3-DFE3-DBE8-923CA4765D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633" y="5623165"/>
              <a:ext cx="3164776" cy="1808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8" name="Picture 7" descr="3">
              <a:extLst>
                <a:ext uri="{FF2B5EF4-FFF2-40B4-BE49-F238E27FC236}">
                  <a16:creationId xmlns:a16="http://schemas.microsoft.com/office/drawing/2014/main" id="{BF1C18F2-A768-99F0-381E-10E9A643D9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286"/>
            <a:stretch>
              <a:fillRect/>
            </a:stretch>
          </p:blipFill>
          <p:spPr bwMode="auto">
            <a:xfrm>
              <a:off x="1691974" y="485273"/>
              <a:ext cx="3433703" cy="1904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37037491-3AAC-0764-CBED-98D2E3ED886A}"/>
                </a:ext>
              </a:extLst>
            </p:cNvPr>
            <p:cNvSpPr txBox="1"/>
            <p:nvPr/>
          </p:nvSpPr>
          <p:spPr>
            <a:xfrm>
              <a:off x="4958409" y="703620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1</a:t>
              </a: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13CA34F3-0DF4-0E2F-3827-8CF50D7B3024}"/>
                </a:ext>
              </a:extLst>
            </p:cNvPr>
            <p:cNvSpPr txBox="1"/>
            <p:nvPr/>
          </p:nvSpPr>
          <p:spPr>
            <a:xfrm>
              <a:off x="4958409" y="462054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2</a:t>
              </a:r>
            </a:p>
          </p:txBody>
        </p:sp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1892FC0E-96EB-C65A-845B-A1B508BCBF79}"/>
                </a:ext>
              </a:extLst>
            </p:cNvPr>
            <p:cNvSpPr txBox="1"/>
            <p:nvPr/>
          </p:nvSpPr>
          <p:spPr>
            <a:xfrm>
              <a:off x="4958409" y="210084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3</a:t>
              </a:r>
            </a:p>
          </p:txBody>
        </p:sp>
      </p:grp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A278A4F3-EC6A-382A-52BF-C28D9A35B2C8}"/>
              </a:ext>
            </a:extLst>
          </p:cNvPr>
          <p:cNvCxnSpPr/>
          <p:nvPr/>
        </p:nvCxnSpPr>
        <p:spPr>
          <a:xfrm flipH="1">
            <a:off x="881410" y="251445"/>
            <a:ext cx="288032" cy="0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75A2891-D0BD-FAA5-CC19-69D8FE94A147}"/>
              </a:ext>
            </a:extLst>
          </p:cNvPr>
          <p:cNvSpPr txBox="1"/>
          <p:nvPr/>
        </p:nvSpPr>
        <p:spPr>
          <a:xfrm>
            <a:off x="1145697" y="4078486"/>
            <a:ext cx="48965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Zdeformowane w czasie orogenezy waryscyjskiej skały, stanowiące trzon krystaliczny dzisiejszych Sudetów, nie uległy w czasie orogenezy alpejskiej ponownemu fałdowaniu lecz zostały zdeformowane w sposób kruchy. Odnowiły się starsze i powstały nowe uskoki i skały blokowo zostały podniesione/obniżone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az 1" descr="000.jpg">
            <a:extLst>
              <a:ext uri="{FF2B5EF4-FFF2-40B4-BE49-F238E27FC236}">
                <a16:creationId xmlns:a16="http://schemas.microsoft.com/office/drawing/2014/main" id="{4D17992F-428C-E3FD-52EA-2A4A1F08F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9" y="755501"/>
            <a:ext cx="9008613" cy="584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pole tekstowe 2">
            <a:extLst>
              <a:ext uri="{FF2B5EF4-FFF2-40B4-BE49-F238E27FC236}">
                <a16:creationId xmlns:a16="http://schemas.microsoft.com/office/drawing/2014/main" id="{7235A837-E859-A9CE-7551-3C0EA81D4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3534" y="7034698"/>
            <a:ext cx="2007537" cy="29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323">
                <a:latin typeface="Arial" panose="020B0604020202020204" pitchFamily="34" charset="0"/>
              </a:rPr>
              <a:t>http://www.scotese.com/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lolizja 3.JPG">
            <a:extLst>
              <a:ext uri="{FF2B5EF4-FFF2-40B4-BE49-F238E27FC236}">
                <a16:creationId xmlns:a16="http://schemas.microsoft.com/office/drawing/2014/main" id="{50B45C0D-A2B1-33D2-793F-ECF73F467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9" b="61549"/>
          <a:stretch>
            <a:fillRect/>
          </a:stretch>
        </p:blipFill>
        <p:spPr bwMode="auto">
          <a:xfrm>
            <a:off x="369601" y="906463"/>
            <a:ext cx="493236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12" descr="michalowice_panorama.jpg">
            <a:extLst>
              <a:ext uri="{FF2B5EF4-FFF2-40B4-BE49-F238E27FC236}">
                <a16:creationId xmlns:a16="http://schemas.microsoft.com/office/drawing/2014/main" id="{82160E5C-F10E-4C31-B4CD-11552911E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68" y="4600575"/>
            <a:ext cx="75596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13">
            <a:extLst>
              <a:ext uri="{FF2B5EF4-FFF2-40B4-BE49-F238E27FC236}">
                <a16:creationId xmlns:a16="http://schemas.microsoft.com/office/drawing/2014/main" id="{AFD654D4-DBC2-A153-3AFB-6BA79D132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1963" y="737454"/>
            <a:ext cx="4932362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/>
              <a:t>SUDETY jako góry</a:t>
            </a:r>
            <a:r>
              <a:rPr lang="pl-PL" altLang="pl-PL" sz="1800" dirty="0"/>
              <a:t> powstały prawie w tym samym czasie co Karpaty i Alpy tj. w trakcie orogenezy alpejskiej, jako zespół bloków tektonicznych.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/>
              <a:t>Bloki tektoniczne zostały wyniesione wzdłuż stromych uskoków. Część z tych bloków jest zbudowana ze starych, </a:t>
            </a:r>
            <a:r>
              <a:rPr lang="pl-PL" altLang="pl-PL" sz="1800" dirty="0" err="1"/>
              <a:t>późnoproterozoicznych</a:t>
            </a:r>
            <a:r>
              <a:rPr lang="pl-PL" altLang="pl-PL" sz="1800" dirty="0"/>
              <a:t> i paleozoicznych kompleksów skalnych będących fragmentem starego górotworu (orogenu) nazywanego waryscyjskim lub hercyńskim, uformowanego w późnym dewonie i karbonie.</a:t>
            </a:r>
          </a:p>
        </p:txBody>
      </p:sp>
    </p:spTree>
    <p:extLst>
      <p:ext uri="{BB962C8B-B14F-4D97-AF65-F5344CB8AC3E}">
        <p14:creationId xmlns:p14="http://schemas.microsoft.com/office/powerpoint/2010/main" val="3852992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id="{F8EC8E39-8038-A843-CB04-2EF07755D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4492" y="1163595"/>
            <a:ext cx="5693943" cy="5693943"/>
          </a:xfrm>
          <a:solidFill>
            <a:srgbClr val="FFFFFF"/>
          </a:solidFill>
        </p:spPr>
      </p:pic>
      <p:sp>
        <p:nvSpPr>
          <p:cNvPr id="4" name="Prostokąt 5">
            <a:extLst>
              <a:ext uri="{FF2B5EF4-FFF2-40B4-BE49-F238E27FC236}">
                <a16:creationId xmlns:a16="http://schemas.microsoft.com/office/drawing/2014/main" id="{6C3FACEF-5F4D-1A9B-3890-811A97A8B3D7}"/>
              </a:ext>
            </a:extLst>
          </p:cNvPr>
          <p:cNvSpPr/>
          <p:nvPr/>
        </p:nvSpPr>
        <p:spPr>
          <a:xfrm>
            <a:off x="4283650" y="1217330"/>
            <a:ext cx="1450042" cy="145422"/>
          </a:xfrm>
          <a:prstGeom prst="rect">
            <a:avLst/>
          </a:prstGeom>
          <a:solidFill>
            <a:srgbClr val="FFFFFF"/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80189" tIns="40094" rIns="80189" bIns="40094" anchor="ctr" anchorCtr="1" compatLnSpc="1">
            <a:no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52" b="1">
                <a:solidFill>
                  <a:srgbClr val="000000"/>
                </a:solidFill>
                <a:latin typeface="Aptos"/>
              </a:rPr>
              <a:t>Skorupa kontynentalna</a:t>
            </a:r>
          </a:p>
        </p:txBody>
      </p:sp>
      <p:sp>
        <p:nvSpPr>
          <p:cNvPr id="5" name="Prostokąt 6">
            <a:extLst>
              <a:ext uri="{FF2B5EF4-FFF2-40B4-BE49-F238E27FC236}">
                <a16:creationId xmlns:a16="http://schemas.microsoft.com/office/drawing/2014/main" id="{6697598C-9EC4-F863-394C-27B35CBAA90C}"/>
              </a:ext>
            </a:extLst>
          </p:cNvPr>
          <p:cNvSpPr/>
          <p:nvPr/>
        </p:nvSpPr>
        <p:spPr>
          <a:xfrm>
            <a:off x="5654747" y="1420649"/>
            <a:ext cx="934838" cy="303577"/>
          </a:xfrm>
          <a:prstGeom prst="rect">
            <a:avLst/>
          </a:prstGeom>
          <a:solidFill>
            <a:srgbClr val="FFFFFF"/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80189" tIns="40094" rIns="80189" bIns="40094" anchor="ctr" anchorCtr="1" compatLnSpc="1">
            <a:no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52" b="1">
                <a:solidFill>
                  <a:srgbClr val="000000"/>
                </a:solidFill>
                <a:latin typeface="Aptos"/>
              </a:rPr>
              <a:t>Skorupa oceaniczna</a:t>
            </a:r>
          </a:p>
        </p:txBody>
      </p:sp>
      <p:sp>
        <p:nvSpPr>
          <p:cNvPr id="6" name="Prostokąt 7">
            <a:extLst>
              <a:ext uri="{FF2B5EF4-FFF2-40B4-BE49-F238E27FC236}">
                <a16:creationId xmlns:a16="http://schemas.microsoft.com/office/drawing/2014/main" id="{9130ABB7-B6E0-A5B7-804B-4EFCE5720A21}"/>
              </a:ext>
            </a:extLst>
          </p:cNvPr>
          <p:cNvSpPr/>
          <p:nvPr/>
        </p:nvSpPr>
        <p:spPr>
          <a:xfrm rot="19852506">
            <a:off x="2623169" y="1539144"/>
            <a:ext cx="1382387" cy="253444"/>
          </a:xfrm>
          <a:prstGeom prst="rect">
            <a:avLst/>
          </a:prstGeom>
          <a:solidFill>
            <a:srgbClr val="FFFFFF"/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80189" tIns="40094" rIns="80189" bIns="40094" anchor="ctr" anchorCtr="1" compatLnSpc="1">
            <a:no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28" b="1">
                <a:solidFill>
                  <a:srgbClr val="000000"/>
                </a:solidFill>
                <a:latin typeface="Aptos"/>
              </a:rPr>
              <a:t>Skład chemiczny</a:t>
            </a:r>
          </a:p>
        </p:txBody>
      </p:sp>
      <p:sp>
        <p:nvSpPr>
          <p:cNvPr id="7" name="Prostokąt 9">
            <a:extLst>
              <a:ext uri="{FF2B5EF4-FFF2-40B4-BE49-F238E27FC236}">
                <a16:creationId xmlns:a16="http://schemas.microsoft.com/office/drawing/2014/main" id="{E22E20BD-9903-A67A-AE84-238807EE7E38}"/>
              </a:ext>
            </a:extLst>
          </p:cNvPr>
          <p:cNvSpPr/>
          <p:nvPr/>
        </p:nvSpPr>
        <p:spPr>
          <a:xfrm rot="1289671">
            <a:off x="6450602" y="1503878"/>
            <a:ext cx="1164202" cy="312158"/>
          </a:xfrm>
          <a:prstGeom prst="rect">
            <a:avLst/>
          </a:prstGeom>
          <a:solidFill>
            <a:srgbClr val="FFFFFF"/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80189" tIns="40094" rIns="80189" bIns="40094" anchor="ctr" anchorCtr="1" compatLnSpc="1">
            <a:no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28" b="1">
                <a:solidFill>
                  <a:srgbClr val="000000"/>
                </a:solidFill>
                <a:latin typeface="Aptos"/>
              </a:rPr>
              <a:t>Cechy fizyczne</a:t>
            </a:r>
          </a:p>
        </p:txBody>
      </p:sp>
      <p:sp>
        <p:nvSpPr>
          <p:cNvPr id="8" name="Prostokąt 10">
            <a:extLst>
              <a:ext uri="{FF2B5EF4-FFF2-40B4-BE49-F238E27FC236}">
                <a16:creationId xmlns:a16="http://schemas.microsoft.com/office/drawing/2014/main" id="{2D45DC1F-4DC5-0CED-EF39-56B6C041095C}"/>
              </a:ext>
            </a:extLst>
          </p:cNvPr>
          <p:cNvSpPr/>
          <p:nvPr/>
        </p:nvSpPr>
        <p:spPr>
          <a:xfrm>
            <a:off x="7018009" y="2112981"/>
            <a:ext cx="2509863" cy="487915"/>
          </a:xfrm>
          <a:prstGeom prst="rect">
            <a:avLst/>
          </a:prstGeom>
          <a:solidFill>
            <a:srgbClr val="FFFFFF"/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80189" tIns="40094" rIns="80189" bIns="40094" anchor="ctr" anchorCtr="1" compatLnSpc="1">
            <a:no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28" b="1">
                <a:solidFill>
                  <a:srgbClr val="000000"/>
                </a:solidFill>
                <a:latin typeface="Aptos"/>
              </a:rPr>
              <a:t>Litosfera</a:t>
            </a:r>
          </a:p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28" b="1">
                <a:solidFill>
                  <a:srgbClr val="000000"/>
                </a:solidFill>
                <a:latin typeface="Aptos"/>
              </a:rPr>
              <a:t>(skorupa i część górnego płaszcza)</a:t>
            </a:r>
          </a:p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52">
                <a:solidFill>
                  <a:srgbClr val="000000"/>
                </a:solidFill>
                <a:latin typeface="Aptos"/>
              </a:rPr>
              <a:t>(stała)</a:t>
            </a:r>
          </a:p>
        </p:txBody>
      </p:sp>
      <p:sp>
        <p:nvSpPr>
          <p:cNvPr id="9" name="Prostokąt 11">
            <a:extLst>
              <a:ext uri="{FF2B5EF4-FFF2-40B4-BE49-F238E27FC236}">
                <a16:creationId xmlns:a16="http://schemas.microsoft.com/office/drawing/2014/main" id="{E8CBB16F-342F-F844-1DDE-54BD0C78C919}"/>
              </a:ext>
            </a:extLst>
          </p:cNvPr>
          <p:cNvSpPr/>
          <p:nvPr/>
        </p:nvSpPr>
        <p:spPr>
          <a:xfrm>
            <a:off x="6524128" y="3347244"/>
            <a:ext cx="1483176" cy="753556"/>
          </a:xfrm>
          <a:prstGeom prst="rect">
            <a:avLst/>
          </a:prstGeom>
          <a:solidFill>
            <a:srgbClr val="FFFFFF"/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80189" tIns="40094" rIns="80189" bIns="40094" anchor="ctr" anchorCtr="1" compatLnSpc="1">
            <a:no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28" b="1">
                <a:solidFill>
                  <a:srgbClr val="000000"/>
                </a:solidFill>
                <a:latin typeface="Aptos"/>
              </a:rPr>
              <a:t>Dolny płaszcz (mezosfera)</a:t>
            </a:r>
          </a:p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52">
                <a:solidFill>
                  <a:srgbClr val="000000"/>
                </a:solidFill>
                <a:latin typeface="Aptos"/>
              </a:rPr>
              <a:t>(bardziej stały niż astenosfera, ale mogący płynąć)</a:t>
            </a:r>
          </a:p>
        </p:txBody>
      </p:sp>
      <p:sp>
        <p:nvSpPr>
          <p:cNvPr id="10" name="Prostokąt 12">
            <a:extLst>
              <a:ext uri="{FF2B5EF4-FFF2-40B4-BE49-F238E27FC236}">
                <a16:creationId xmlns:a16="http://schemas.microsoft.com/office/drawing/2014/main" id="{E70306D4-954C-C57B-8F6B-DBD4012A5430}"/>
              </a:ext>
            </a:extLst>
          </p:cNvPr>
          <p:cNvSpPr/>
          <p:nvPr/>
        </p:nvSpPr>
        <p:spPr>
          <a:xfrm>
            <a:off x="6757332" y="2620919"/>
            <a:ext cx="1108182" cy="345476"/>
          </a:xfrm>
          <a:prstGeom prst="rect">
            <a:avLst/>
          </a:prstGeom>
          <a:solidFill>
            <a:srgbClr val="FFFFFF"/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80189" tIns="40094" rIns="80189" bIns="40094" anchor="ctr" anchorCtr="1" compatLnSpc="1">
            <a:no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28" b="1">
                <a:solidFill>
                  <a:srgbClr val="000000"/>
                </a:solidFill>
                <a:latin typeface="Aptos"/>
              </a:rPr>
              <a:t>Astenosfera</a:t>
            </a:r>
          </a:p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52">
                <a:solidFill>
                  <a:srgbClr val="000000"/>
                </a:solidFill>
                <a:latin typeface="Aptos"/>
              </a:rPr>
              <a:t>(plastyczna)</a:t>
            </a:r>
          </a:p>
        </p:txBody>
      </p:sp>
      <p:sp>
        <p:nvSpPr>
          <p:cNvPr id="11" name="Prostokąt 13">
            <a:extLst>
              <a:ext uri="{FF2B5EF4-FFF2-40B4-BE49-F238E27FC236}">
                <a16:creationId xmlns:a16="http://schemas.microsoft.com/office/drawing/2014/main" id="{335F751B-A43F-45BB-492D-B09261C1CBF6}"/>
              </a:ext>
            </a:extLst>
          </p:cNvPr>
          <p:cNvSpPr/>
          <p:nvPr/>
        </p:nvSpPr>
        <p:spPr>
          <a:xfrm>
            <a:off x="5995445" y="4703248"/>
            <a:ext cx="1408007" cy="506888"/>
          </a:xfrm>
          <a:prstGeom prst="rect">
            <a:avLst/>
          </a:prstGeom>
          <a:solidFill>
            <a:srgbClr val="FFFFFF"/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80189" tIns="40094" rIns="80189" bIns="40094" anchor="ctr" anchorCtr="1" compatLnSpc="1">
            <a:no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28" b="1">
                <a:solidFill>
                  <a:srgbClr val="000000"/>
                </a:solidFill>
                <a:latin typeface="Aptos"/>
              </a:rPr>
              <a:t>Jadro zewnętrzne</a:t>
            </a:r>
          </a:p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52">
                <a:solidFill>
                  <a:srgbClr val="000000"/>
                </a:solidFill>
                <a:latin typeface="Aptos"/>
              </a:rPr>
              <a:t>(ciekłe)</a:t>
            </a:r>
          </a:p>
        </p:txBody>
      </p:sp>
      <p:sp>
        <p:nvSpPr>
          <p:cNvPr id="12" name="Prostokąt 14">
            <a:extLst>
              <a:ext uri="{FF2B5EF4-FFF2-40B4-BE49-F238E27FC236}">
                <a16:creationId xmlns:a16="http://schemas.microsoft.com/office/drawing/2014/main" id="{8BC8D9DC-29CC-A50B-19A9-722D08EA0A45}"/>
              </a:ext>
            </a:extLst>
          </p:cNvPr>
          <p:cNvSpPr/>
          <p:nvPr/>
        </p:nvSpPr>
        <p:spPr>
          <a:xfrm>
            <a:off x="5654747" y="5835647"/>
            <a:ext cx="1363262" cy="388273"/>
          </a:xfrm>
          <a:prstGeom prst="rect">
            <a:avLst/>
          </a:prstGeom>
          <a:solidFill>
            <a:srgbClr val="FFFFFF"/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80189" tIns="40094" rIns="80189" bIns="40094" anchor="ctr" anchorCtr="1" compatLnSpc="1">
            <a:no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28" b="1">
                <a:solidFill>
                  <a:srgbClr val="000000"/>
                </a:solidFill>
                <a:latin typeface="Aptos"/>
              </a:rPr>
              <a:t>Jadro wewnętrzne</a:t>
            </a:r>
          </a:p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52">
                <a:solidFill>
                  <a:srgbClr val="000000"/>
                </a:solidFill>
                <a:latin typeface="Aptos"/>
              </a:rPr>
              <a:t>(stałe)</a:t>
            </a:r>
          </a:p>
        </p:txBody>
      </p:sp>
      <p:sp>
        <p:nvSpPr>
          <p:cNvPr id="13" name="Prostokąt 15">
            <a:extLst>
              <a:ext uri="{FF2B5EF4-FFF2-40B4-BE49-F238E27FC236}">
                <a16:creationId xmlns:a16="http://schemas.microsoft.com/office/drawing/2014/main" id="{3455B6FD-A6FE-5DA2-B5CA-D1276C63EF47}"/>
              </a:ext>
            </a:extLst>
          </p:cNvPr>
          <p:cNvSpPr/>
          <p:nvPr/>
        </p:nvSpPr>
        <p:spPr>
          <a:xfrm>
            <a:off x="3079065" y="4956693"/>
            <a:ext cx="1200647" cy="1187055"/>
          </a:xfrm>
          <a:prstGeom prst="rect">
            <a:avLst/>
          </a:prstGeom>
          <a:solidFill>
            <a:srgbClr val="FFFFFF"/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80189" tIns="40094" rIns="80189" bIns="40094" anchor="ctr" anchorCtr="1" compatLnSpc="1">
            <a:no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28" b="1">
                <a:solidFill>
                  <a:srgbClr val="000000"/>
                </a:solidFill>
                <a:latin typeface="Aptos"/>
              </a:rPr>
              <a:t>Jadro</a:t>
            </a:r>
            <a:r>
              <a:rPr lang="pl-PL" sz="1052" b="1">
                <a:solidFill>
                  <a:srgbClr val="000000"/>
                </a:solidFill>
                <a:latin typeface="Aptos"/>
              </a:rPr>
              <a:t> </a:t>
            </a:r>
          </a:p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52">
                <a:solidFill>
                  <a:srgbClr val="000000"/>
                </a:solidFill>
                <a:latin typeface="Aptos"/>
              </a:rPr>
              <a:t>(Fe i Ni z małym udziałem pierwiastków takich jak H, O, C, S czy Si)</a:t>
            </a:r>
          </a:p>
        </p:txBody>
      </p:sp>
      <p:sp>
        <p:nvSpPr>
          <p:cNvPr id="14" name="Prostokąt 16">
            <a:extLst>
              <a:ext uri="{FF2B5EF4-FFF2-40B4-BE49-F238E27FC236}">
                <a16:creationId xmlns:a16="http://schemas.microsoft.com/office/drawing/2014/main" id="{17F4BB5E-7D5F-E3DD-CAD4-CE1B6E02CC6A}"/>
              </a:ext>
            </a:extLst>
          </p:cNvPr>
          <p:cNvSpPr/>
          <p:nvPr/>
        </p:nvSpPr>
        <p:spPr>
          <a:xfrm>
            <a:off x="2396332" y="3472755"/>
            <a:ext cx="1407654" cy="1187055"/>
          </a:xfrm>
          <a:prstGeom prst="rect">
            <a:avLst/>
          </a:prstGeom>
          <a:solidFill>
            <a:srgbClr val="FFFFFF"/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80189" tIns="40094" rIns="80189" bIns="40094" anchor="ctr" anchorCtr="1" compatLnSpc="1">
            <a:no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28" b="1">
                <a:solidFill>
                  <a:srgbClr val="000000"/>
                </a:solidFill>
                <a:latin typeface="Aptos"/>
              </a:rPr>
              <a:t>Płaszcz</a:t>
            </a:r>
          </a:p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52">
                <a:solidFill>
                  <a:srgbClr val="000000"/>
                </a:solidFill>
                <a:latin typeface="Aptos"/>
              </a:rPr>
              <a:t>(głównie krzemiany magnezu, podrzędnie minerały zawierające Fe i Al.)</a:t>
            </a:r>
          </a:p>
        </p:txBody>
      </p:sp>
      <p:sp>
        <p:nvSpPr>
          <p:cNvPr id="15" name="Prostokąt 17">
            <a:extLst>
              <a:ext uri="{FF2B5EF4-FFF2-40B4-BE49-F238E27FC236}">
                <a16:creationId xmlns:a16="http://schemas.microsoft.com/office/drawing/2014/main" id="{0F1625CA-95F5-D6A9-4B2F-F589FB3B6581}"/>
              </a:ext>
            </a:extLst>
          </p:cNvPr>
          <p:cNvSpPr/>
          <p:nvPr/>
        </p:nvSpPr>
        <p:spPr>
          <a:xfrm>
            <a:off x="1669839" y="2284857"/>
            <a:ext cx="1540575" cy="1187055"/>
          </a:xfrm>
          <a:prstGeom prst="rect">
            <a:avLst/>
          </a:prstGeom>
          <a:solidFill>
            <a:srgbClr val="FFFFFF"/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80189" tIns="40094" rIns="80189" bIns="40094" anchor="ctr" anchorCtr="1" compatLnSpc="1">
            <a:no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28" b="1">
                <a:solidFill>
                  <a:srgbClr val="000000"/>
                </a:solidFill>
                <a:latin typeface="Aptos"/>
              </a:rPr>
              <a:t>Skorupa</a:t>
            </a:r>
          </a:p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52">
                <a:solidFill>
                  <a:srgbClr val="000000"/>
                </a:solidFill>
                <a:latin typeface="Aptos"/>
              </a:rPr>
              <a:t>(bimodalna w składzie – oceaniczna o składzie zbliżonym do bazaltu i kontynentalna o składzie zbliżonym do garnitu.)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881410" y="671148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tx2"/>
                </a:solidFill>
              </a:rPr>
              <a:t>Wnętrze Ziemi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C835D67-244C-F5A2-1B5D-D63064D372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 dirty="0"/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AABD95C9-7103-516C-0FB6-B1ACCCB0F0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1406800"/>
              </p:ext>
            </p:extLst>
          </p:nvPr>
        </p:nvGraphicFramePr>
        <p:xfrm>
          <a:off x="0" y="-38299"/>
          <a:ext cx="6205538" cy="365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ykres" r:id="rId2" imgW="4352925" imgH="2562225" progId="Excel.Chart.8">
                  <p:embed/>
                </p:oleObj>
              </mc:Choice>
              <mc:Fallback>
                <p:oleObj name="Wykres" r:id="rId2" imgW="4352925" imgH="2562225" progId="Excel.Chart.8">
                  <p:embed/>
                  <p:pic>
                    <p:nvPicPr>
                      <p:cNvPr id="5" name="Object 5">
                        <a:extLst>
                          <a:ext uri="{FF2B5EF4-FFF2-40B4-BE49-F238E27FC236}">
                            <a16:creationId xmlns:a16="http://schemas.microsoft.com/office/drawing/2014/main" id="{AABD95C9-7103-516C-0FB6-B1ACCCB0F0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38299"/>
                        <a:ext cx="6205538" cy="365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3FEF1E6A-6495-B94D-E214-12E00C69C9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295883"/>
              </p:ext>
            </p:extLst>
          </p:nvPr>
        </p:nvGraphicFramePr>
        <p:xfrm>
          <a:off x="197052" y="3612951"/>
          <a:ext cx="5292725" cy="368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ykres" r:id="rId4" imgW="3886200" imgH="2705100" progId="Excel.Chart.8">
                  <p:embed/>
                </p:oleObj>
              </mc:Choice>
              <mc:Fallback>
                <p:oleObj name="Wykres" r:id="rId4" imgW="3886200" imgH="2705100" progId="Excel.Chart.8">
                  <p:embed/>
                  <p:pic>
                    <p:nvPicPr>
                      <p:cNvPr id="6" name="Object 6">
                        <a:extLst>
                          <a:ext uri="{FF2B5EF4-FFF2-40B4-BE49-F238E27FC236}">
                            <a16:creationId xmlns:a16="http://schemas.microsoft.com/office/drawing/2014/main" id="{3FEF1E6A-6495-B94D-E214-12E00C69C9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052" y="3612951"/>
                        <a:ext cx="5292725" cy="3684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544BBFDB-9863-9498-FF89-F474F15FCB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66933"/>
              </p:ext>
            </p:extLst>
          </p:nvPr>
        </p:nvGraphicFramePr>
        <p:xfrm>
          <a:off x="5366061" y="3431182"/>
          <a:ext cx="54006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ykres" r:id="rId6" imgW="3648075" imgH="2733675" progId="Excel.Chart.8">
                  <p:embed/>
                </p:oleObj>
              </mc:Choice>
              <mc:Fallback>
                <p:oleObj name="Wykres" r:id="rId6" imgW="3648075" imgH="2733675" progId="Excel.Chart.8">
                  <p:embed/>
                  <p:pic>
                    <p:nvPicPr>
                      <p:cNvPr id="7" name="Object 7">
                        <a:extLst>
                          <a:ext uri="{FF2B5EF4-FFF2-40B4-BE49-F238E27FC236}">
                            <a16:creationId xmlns:a16="http://schemas.microsoft.com/office/drawing/2014/main" id="{544BBFDB-9863-9498-FF89-F474F15FCB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6061" y="3431182"/>
                        <a:ext cx="5400675" cy="404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az 6" descr="granit1.jpg">
            <a:extLst>
              <a:ext uri="{FF2B5EF4-FFF2-40B4-BE49-F238E27FC236}">
                <a16:creationId xmlns:a16="http://schemas.microsoft.com/office/drawing/2014/main" id="{24CD3B75-72E2-77BF-30D0-87E2B9AE76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034" y="283182"/>
            <a:ext cx="3505959" cy="30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035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FEC52E-0C91-5E5F-73B7-8815C4D0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Podział skał, że względu na sposób powstania:</a:t>
            </a:r>
            <a:br>
              <a:rPr lang="pl-PL" dirty="0"/>
            </a:br>
            <a:endParaRPr lang="pl-PL" dirty="0"/>
          </a:p>
        </p:txBody>
      </p:sp>
      <p:sp>
        <p:nvSpPr>
          <p:cNvPr id="5" name="Prostokąt 1">
            <a:extLst>
              <a:ext uri="{FF2B5EF4-FFF2-40B4-BE49-F238E27FC236}">
                <a16:creationId xmlns:a16="http://schemas.microsoft.com/office/drawing/2014/main" id="{CA699BDD-287E-2233-8762-522AFCDB4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28" y="1652007"/>
            <a:ext cx="3907389" cy="53678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1986" indent="-251986" defTabSz="1007943" eaLnBrk="1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2"/>
              </a:buBlip>
            </a:pPr>
            <a:r>
              <a:rPr lang="pl-PL" altLang="pl-PL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Skały magmowe </a:t>
            </a:r>
            <a:r>
              <a:rPr lang="pl-PL" altLang="pl-PL" dirty="0">
                <a:latin typeface="Open Sans" pitchFamily="2" charset="0"/>
                <a:ea typeface="Open Sans" pitchFamily="2" charset="0"/>
                <a:cs typeface="Open Sans" pitchFamily="2" charset="0"/>
              </a:rPr>
              <a:t>- skały powstające poprzez zastyganie magmy pod powierzchnią ziemi lub zastyganie lawy na/przy powierzchni ziemi.</a:t>
            </a:r>
          </a:p>
          <a:p>
            <a:pPr marL="251986" indent="-251986" defTabSz="1007943" eaLnBrk="1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2"/>
              </a:buBlip>
            </a:pPr>
            <a:endParaRPr lang="pl-PL" altLang="pl-PL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51986" indent="-251986" defTabSz="1007943" eaLnBrk="1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2"/>
              </a:buBlip>
            </a:pPr>
            <a:r>
              <a:rPr lang="pl-PL" altLang="pl-PL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Skały osadowe </a:t>
            </a:r>
            <a:r>
              <a:rPr lang="pl-PL" altLang="pl-PL" dirty="0">
                <a:latin typeface="Open Sans" pitchFamily="2" charset="0"/>
                <a:ea typeface="Open Sans" pitchFamily="2" charset="0"/>
                <a:cs typeface="Open Sans" pitchFamily="2" charset="0"/>
              </a:rPr>
              <a:t>- skały powstające przez akumulacje/nagromadzenie na powierzchni ziemi osadów.</a:t>
            </a:r>
          </a:p>
          <a:p>
            <a:pPr marL="251986" indent="-251986" defTabSz="1007943" eaLnBrk="1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2"/>
              </a:buBlip>
            </a:pPr>
            <a:endParaRPr lang="pl-PL" altLang="pl-PL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51986" indent="-251986" defTabSz="1007943" eaLnBrk="1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2"/>
              </a:buBlip>
            </a:pPr>
            <a:r>
              <a:rPr lang="pl-PL" altLang="pl-PL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Skały metamorficzne </a:t>
            </a:r>
            <a:r>
              <a:rPr lang="pl-PL" altLang="pl-PL" dirty="0">
                <a:latin typeface="Open Sans" pitchFamily="2" charset="0"/>
                <a:ea typeface="Open Sans" pitchFamily="2" charset="0"/>
                <a:cs typeface="Open Sans" pitchFamily="2" charset="0"/>
              </a:rPr>
              <a:t>- skały powstające przez przeobrażenie pod wpływem ciśnienia i temperatury pierwotnie istniejących skał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5AA3B65-C187-483F-6101-C58E1EA655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 vert="horz" lIns="0" tIns="72000" rIns="0" bIns="72000" rtlCol="0" anchor="ctr" anchorCtr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B4015AA-59F6-416B-87A6-8E3D940284E2}" type="slidenum">
              <a:rPr lang="pl-PL" sz="30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pl-PL" sz="300"/>
          </a:p>
        </p:txBody>
      </p:sp>
      <p:grpSp>
        <p:nvGrpSpPr>
          <p:cNvPr id="69" name="Grupa 68">
            <a:extLst>
              <a:ext uri="{FF2B5EF4-FFF2-40B4-BE49-F238E27FC236}">
                <a16:creationId xmlns:a16="http://schemas.microsoft.com/office/drawing/2014/main" id="{260E1E5F-5622-5CFA-41AB-8646B7945736}"/>
              </a:ext>
            </a:extLst>
          </p:cNvPr>
          <p:cNvGrpSpPr/>
          <p:nvPr/>
        </p:nvGrpSpPr>
        <p:grpSpPr>
          <a:xfrm>
            <a:off x="4024831" y="1699221"/>
            <a:ext cx="6605465" cy="5350977"/>
            <a:chOff x="1373405" y="717630"/>
            <a:chExt cx="9816366" cy="5447817"/>
          </a:xfrm>
        </p:grpSpPr>
        <p:sp>
          <p:nvSpPr>
            <p:cNvPr id="70" name="Rectangle: Rounded Corners 6">
              <a:extLst>
                <a:ext uri="{FF2B5EF4-FFF2-40B4-BE49-F238E27FC236}">
                  <a16:creationId xmlns:a16="http://schemas.microsoft.com/office/drawing/2014/main" id="{C34BCABD-76BE-4028-FF13-1D4FF277065B}"/>
                </a:ext>
              </a:extLst>
            </p:cNvPr>
            <p:cNvSpPr/>
            <p:nvPr/>
          </p:nvSpPr>
          <p:spPr>
            <a:xfrm>
              <a:off x="4707895" y="717630"/>
              <a:ext cx="2164466" cy="439838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dirty="0"/>
                <a:t>Magma</a:t>
              </a:r>
            </a:p>
          </p:txBody>
        </p:sp>
        <p:sp>
          <p:nvSpPr>
            <p:cNvPr id="71" name="Rectangle: Rounded Corners 7">
              <a:extLst>
                <a:ext uri="{FF2B5EF4-FFF2-40B4-BE49-F238E27FC236}">
                  <a16:creationId xmlns:a16="http://schemas.microsoft.com/office/drawing/2014/main" id="{F8BC6C51-1632-BAE7-7533-DF84FE658C19}"/>
                </a:ext>
              </a:extLst>
            </p:cNvPr>
            <p:cNvSpPr/>
            <p:nvPr/>
          </p:nvSpPr>
          <p:spPr>
            <a:xfrm>
              <a:off x="7626072" y="5285773"/>
              <a:ext cx="2164466" cy="43983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dirty="0"/>
                <a:t>Osad luźny</a:t>
              </a:r>
            </a:p>
          </p:txBody>
        </p:sp>
        <p:sp>
          <p:nvSpPr>
            <p:cNvPr id="72" name="Rectangle: Rounded Corners 8">
              <a:extLst>
                <a:ext uri="{FF2B5EF4-FFF2-40B4-BE49-F238E27FC236}">
                  <a16:creationId xmlns:a16="http://schemas.microsoft.com/office/drawing/2014/main" id="{EC67ABDA-7645-AAEB-FAB9-3A3D64E51F08}"/>
                </a:ext>
              </a:extLst>
            </p:cNvPr>
            <p:cNvSpPr/>
            <p:nvPr/>
          </p:nvSpPr>
          <p:spPr>
            <a:xfrm>
              <a:off x="1373405" y="2281763"/>
              <a:ext cx="2294670" cy="475637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dirty="0"/>
                <a:t>Skała Metamorficzna</a:t>
              </a:r>
            </a:p>
          </p:txBody>
        </p:sp>
        <p:sp>
          <p:nvSpPr>
            <p:cNvPr id="73" name="Rectangle: Rounded Corners 10">
              <a:extLst>
                <a:ext uri="{FF2B5EF4-FFF2-40B4-BE49-F238E27FC236}">
                  <a16:creationId xmlns:a16="http://schemas.microsoft.com/office/drawing/2014/main" id="{079D56E4-4FA3-D3CC-797B-C4BE5DA2F788}"/>
                </a:ext>
              </a:extLst>
            </p:cNvPr>
            <p:cNvSpPr/>
            <p:nvPr/>
          </p:nvSpPr>
          <p:spPr>
            <a:xfrm>
              <a:off x="2401463" y="5285773"/>
              <a:ext cx="2164466" cy="43983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dirty="0"/>
                <a:t>Skała osadowa</a:t>
              </a:r>
            </a:p>
          </p:txBody>
        </p:sp>
        <p:sp>
          <p:nvSpPr>
            <p:cNvPr id="74" name="Rectangle: Rounded Corners 11">
              <a:extLst>
                <a:ext uri="{FF2B5EF4-FFF2-40B4-BE49-F238E27FC236}">
                  <a16:creationId xmlns:a16="http://schemas.microsoft.com/office/drawing/2014/main" id="{AF8F686A-4D99-BFFF-7EC8-6C633C1C5E59}"/>
                </a:ext>
              </a:extLst>
            </p:cNvPr>
            <p:cNvSpPr/>
            <p:nvPr/>
          </p:nvSpPr>
          <p:spPr>
            <a:xfrm>
              <a:off x="8211098" y="2424108"/>
              <a:ext cx="2164466" cy="43983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dirty="0"/>
                <a:t>Skała magmowa</a:t>
              </a:r>
            </a:p>
          </p:txBody>
        </p:sp>
        <p:sp>
          <p:nvSpPr>
            <p:cNvPr id="75" name="TextBox 24">
              <a:extLst>
                <a:ext uri="{FF2B5EF4-FFF2-40B4-BE49-F238E27FC236}">
                  <a16:creationId xmlns:a16="http://schemas.microsoft.com/office/drawing/2014/main" id="{1CE03AEB-625C-6CD7-1A71-B40CA4071E8E}"/>
                </a:ext>
              </a:extLst>
            </p:cNvPr>
            <p:cNvSpPr txBox="1"/>
            <p:nvPr/>
          </p:nvSpPr>
          <p:spPr>
            <a:xfrm>
              <a:off x="8030105" y="1237992"/>
              <a:ext cx="1422352" cy="313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dirty="0"/>
                <a:t>Stygnięcie</a:t>
              </a:r>
            </a:p>
          </p:txBody>
        </p:sp>
        <p:cxnSp>
          <p:nvCxnSpPr>
            <p:cNvPr id="76" name="Straight Arrow Connector 30">
              <a:extLst>
                <a:ext uri="{FF2B5EF4-FFF2-40B4-BE49-F238E27FC236}">
                  <a16:creationId xmlns:a16="http://schemas.microsoft.com/office/drawing/2014/main" id="{77E43D2F-8994-9542-D0F7-847BF901B4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07797" y="937549"/>
              <a:ext cx="1527859" cy="1296365"/>
            </a:xfrm>
            <a:prstGeom prst="straightConnector1">
              <a:avLst/>
            </a:prstGeom>
            <a:ln w="57150" cmpd="sng">
              <a:solidFill>
                <a:schemeClr val="accent1"/>
              </a:solidFill>
              <a:headEnd type="triangle" w="med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35">
              <a:extLst>
                <a:ext uri="{FF2B5EF4-FFF2-40B4-BE49-F238E27FC236}">
                  <a16:creationId xmlns:a16="http://schemas.microsoft.com/office/drawing/2014/main" id="{59A81C1B-40B4-C0F8-999E-1461C5987819}"/>
                </a:ext>
              </a:extLst>
            </p:cNvPr>
            <p:cNvCxnSpPr>
              <a:cxnSpLocks/>
            </p:cNvCxnSpPr>
            <p:nvPr/>
          </p:nvCxnSpPr>
          <p:spPr>
            <a:xfrm>
              <a:off x="7116634" y="1132389"/>
              <a:ext cx="1390758" cy="1214385"/>
            </a:xfrm>
            <a:prstGeom prst="straightConnector1">
              <a:avLst/>
            </a:prstGeom>
            <a:ln w="57150" cmpd="sng">
              <a:solidFill>
                <a:srgbClr val="FF5050"/>
              </a:solidFill>
              <a:headEnd type="triangle" w="med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40">
              <a:extLst>
                <a:ext uri="{FF2B5EF4-FFF2-40B4-BE49-F238E27FC236}">
                  <a16:creationId xmlns:a16="http://schemas.microsoft.com/office/drawing/2014/main" id="{577C420F-A939-A9C2-9F30-18554B8D3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9440" y="1050409"/>
              <a:ext cx="1492874" cy="1040139"/>
            </a:xfrm>
            <a:prstGeom prst="straightConnector1">
              <a:avLst/>
            </a:prstGeom>
            <a:ln w="57150" cmpd="sng">
              <a:solidFill>
                <a:srgbClr val="FF5050"/>
              </a:solidFill>
              <a:headEnd type="triangle" w="med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45">
              <a:extLst>
                <a:ext uri="{FF2B5EF4-FFF2-40B4-BE49-F238E27FC236}">
                  <a16:creationId xmlns:a16="http://schemas.microsoft.com/office/drawing/2014/main" id="{61D71109-23C6-7BE2-D0CE-A3155832F15E}"/>
                </a:ext>
              </a:extLst>
            </p:cNvPr>
            <p:cNvCxnSpPr>
              <a:cxnSpLocks/>
            </p:cNvCxnSpPr>
            <p:nvPr/>
          </p:nvCxnSpPr>
          <p:spPr>
            <a:xfrm>
              <a:off x="2707958" y="2948614"/>
              <a:ext cx="1192831" cy="2236844"/>
            </a:xfrm>
            <a:prstGeom prst="straightConnector1">
              <a:avLst/>
            </a:prstGeom>
            <a:ln w="57150" cmpd="sng">
              <a:solidFill>
                <a:srgbClr val="C00000"/>
              </a:solidFill>
              <a:headEnd type="triangle" w="med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46">
              <a:extLst>
                <a:ext uri="{FF2B5EF4-FFF2-40B4-BE49-F238E27FC236}">
                  <a16:creationId xmlns:a16="http://schemas.microsoft.com/office/drawing/2014/main" id="{756B2273-29E8-11B3-7283-585D882A21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1098" y="3105152"/>
              <a:ext cx="944477" cy="2080306"/>
            </a:xfrm>
            <a:prstGeom prst="straightConnector1">
              <a:avLst/>
            </a:prstGeom>
            <a:ln w="57150" cmpd="sng">
              <a:solidFill>
                <a:schemeClr val="accent6">
                  <a:lumMod val="75000"/>
                </a:schemeClr>
              </a:solidFill>
              <a:headEnd type="triangle" w="med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51">
              <a:extLst>
                <a:ext uri="{FF2B5EF4-FFF2-40B4-BE49-F238E27FC236}">
                  <a16:creationId xmlns:a16="http://schemas.microsoft.com/office/drawing/2014/main" id="{C86C63FA-0947-4E0D-3475-AB3FCCCAA641}"/>
                </a:ext>
              </a:extLst>
            </p:cNvPr>
            <p:cNvSpPr txBox="1"/>
            <p:nvPr/>
          </p:nvSpPr>
          <p:spPr>
            <a:xfrm>
              <a:off x="8964628" y="3639366"/>
              <a:ext cx="1458108" cy="313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Wietrzenie</a:t>
              </a:r>
            </a:p>
          </p:txBody>
        </p:sp>
        <p:sp>
          <p:nvSpPr>
            <p:cNvPr id="82" name="TextBox 52">
              <a:extLst>
                <a:ext uri="{FF2B5EF4-FFF2-40B4-BE49-F238E27FC236}">
                  <a16:creationId xmlns:a16="http://schemas.microsoft.com/office/drawing/2014/main" id="{CBAC5884-260F-EAED-EDCA-6C1074EE44E5}"/>
                </a:ext>
              </a:extLst>
            </p:cNvPr>
            <p:cNvSpPr txBox="1"/>
            <p:nvPr/>
          </p:nvSpPr>
          <p:spPr>
            <a:xfrm>
              <a:off x="9202239" y="3040670"/>
              <a:ext cx="1987532" cy="53268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l-PL" sz="1400" dirty="0"/>
                <a:t>Wyniesienie na </a:t>
              </a:r>
            </a:p>
            <a:p>
              <a:r>
                <a:rPr lang="pl-PL" sz="1400" dirty="0"/>
                <a:t>powierzchnię</a:t>
              </a:r>
            </a:p>
          </p:txBody>
        </p:sp>
        <p:sp>
          <p:nvSpPr>
            <p:cNvPr id="83" name="TextBox 53">
              <a:extLst>
                <a:ext uri="{FF2B5EF4-FFF2-40B4-BE49-F238E27FC236}">
                  <a16:creationId xmlns:a16="http://schemas.microsoft.com/office/drawing/2014/main" id="{E2F9D1F7-96C0-DEF4-3A33-567FCEE5F3E8}"/>
                </a:ext>
              </a:extLst>
            </p:cNvPr>
            <p:cNvSpPr txBox="1"/>
            <p:nvPr/>
          </p:nvSpPr>
          <p:spPr>
            <a:xfrm>
              <a:off x="8796311" y="4018107"/>
              <a:ext cx="928875" cy="313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Erozja</a:t>
              </a:r>
            </a:p>
          </p:txBody>
        </p:sp>
        <p:sp>
          <p:nvSpPr>
            <p:cNvPr id="84" name="TextBox 54">
              <a:extLst>
                <a:ext uri="{FF2B5EF4-FFF2-40B4-BE49-F238E27FC236}">
                  <a16:creationId xmlns:a16="http://schemas.microsoft.com/office/drawing/2014/main" id="{24DD5484-2906-1FA3-9D79-D54244965367}"/>
                </a:ext>
              </a:extLst>
            </p:cNvPr>
            <p:cNvSpPr txBox="1"/>
            <p:nvPr/>
          </p:nvSpPr>
          <p:spPr>
            <a:xfrm>
              <a:off x="8399465" y="4768601"/>
              <a:ext cx="1389692" cy="313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Osadzanie</a:t>
              </a:r>
            </a:p>
          </p:txBody>
        </p:sp>
        <p:cxnSp>
          <p:nvCxnSpPr>
            <p:cNvPr id="85" name="Straight Arrow Connector 55">
              <a:extLst>
                <a:ext uri="{FF2B5EF4-FFF2-40B4-BE49-F238E27FC236}">
                  <a16:creationId xmlns:a16="http://schemas.microsoft.com/office/drawing/2014/main" id="{926950B0-4E45-3039-C809-0920E56D9EF7}"/>
                </a:ext>
              </a:extLst>
            </p:cNvPr>
            <p:cNvCxnSpPr>
              <a:cxnSpLocks/>
            </p:cNvCxnSpPr>
            <p:nvPr/>
          </p:nvCxnSpPr>
          <p:spPr>
            <a:xfrm>
              <a:off x="5118785" y="5501835"/>
              <a:ext cx="2027275" cy="0"/>
            </a:xfrm>
            <a:prstGeom prst="straightConnector1">
              <a:avLst/>
            </a:prstGeom>
            <a:ln w="57150" cmpd="sng">
              <a:solidFill>
                <a:schemeClr val="accent6">
                  <a:lumMod val="75000"/>
                </a:schemeClr>
              </a:solidFill>
              <a:headEnd type="triangle" w="med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58">
              <a:extLst>
                <a:ext uri="{FF2B5EF4-FFF2-40B4-BE49-F238E27FC236}">
                  <a16:creationId xmlns:a16="http://schemas.microsoft.com/office/drawing/2014/main" id="{5093101A-0335-A0E0-E745-1BF4205537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9819" y="5710179"/>
              <a:ext cx="1886815" cy="0"/>
            </a:xfrm>
            <a:prstGeom prst="straightConnector1">
              <a:avLst/>
            </a:prstGeom>
            <a:ln w="57150" cmpd="sng">
              <a:solidFill>
                <a:schemeClr val="accent6">
                  <a:lumMod val="75000"/>
                </a:schemeClr>
              </a:solidFill>
              <a:headEnd type="triangle" w="med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60">
              <a:extLst>
                <a:ext uri="{FF2B5EF4-FFF2-40B4-BE49-F238E27FC236}">
                  <a16:creationId xmlns:a16="http://schemas.microsoft.com/office/drawing/2014/main" id="{43028234-83D1-A3DC-1928-0BA4D5E9C752}"/>
                </a:ext>
              </a:extLst>
            </p:cNvPr>
            <p:cNvSpPr txBox="1"/>
            <p:nvPr/>
          </p:nvSpPr>
          <p:spPr>
            <a:xfrm>
              <a:off x="5428318" y="5180353"/>
              <a:ext cx="1355103" cy="313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Lityfikacja</a:t>
              </a:r>
            </a:p>
          </p:txBody>
        </p:sp>
        <p:sp>
          <p:nvSpPr>
            <p:cNvPr id="88" name="TextBox 61">
              <a:extLst>
                <a:ext uri="{FF2B5EF4-FFF2-40B4-BE49-F238E27FC236}">
                  <a16:creationId xmlns:a16="http://schemas.microsoft.com/office/drawing/2014/main" id="{13C5AA88-5C0D-D2F3-4D31-7FA60BCDD1B5}"/>
                </a:ext>
              </a:extLst>
            </p:cNvPr>
            <p:cNvSpPr txBox="1"/>
            <p:nvPr/>
          </p:nvSpPr>
          <p:spPr>
            <a:xfrm>
              <a:off x="3852895" y="5852100"/>
              <a:ext cx="1458108" cy="313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Wietrzenie</a:t>
              </a:r>
            </a:p>
          </p:txBody>
        </p:sp>
        <p:sp>
          <p:nvSpPr>
            <p:cNvPr id="89" name="TextBox 62">
              <a:extLst>
                <a:ext uri="{FF2B5EF4-FFF2-40B4-BE49-F238E27FC236}">
                  <a16:creationId xmlns:a16="http://schemas.microsoft.com/office/drawing/2014/main" id="{A4F926EB-3D94-DC00-2D35-BA55AAC0F549}"/>
                </a:ext>
              </a:extLst>
            </p:cNvPr>
            <p:cNvSpPr txBox="1"/>
            <p:nvPr/>
          </p:nvSpPr>
          <p:spPr>
            <a:xfrm>
              <a:off x="5161411" y="5851534"/>
              <a:ext cx="928875" cy="313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Erozja</a:t>
              </a:r>
            </a:p>
          </p:txBody>
        </p:sp>
        <p:sp>
          <p:nvSpPr>
            <p:cNvPr id="90" name="TextBox 63">
              <a:extLst>
                <a:ext uri="{FF2B5EF4-FFF2-40B4-BE49-F238E27FC236}">
                  <a16:creationId xmlns:a16="http://schemas.microsoft.com/office/drawing/2014/main" id="{EF650435-F2B0-98F6-19EC-8D3300CEF1D6}"/>
                </a:ext>
              </a:extLst>
            </p:cNvPr>
            <p:cNvSpPr txBox="1"/>
            <p:nvPr/>
          </p:nvSpPr>
          <p:spPr>
            <a:xfrm>
              <a:off x="7146061" y="5851534"/>
              <a:ext cx="1389692" cy="313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Osadzanie</a:t>
              </a:r>
            </a:p>
          </p:txBody>
        </p:sp>
        <p:cxnSp>
          <p:nvCxnSpPr>
            <p:cNvPr id="91" name="Straight Arrow Connector 64">
              <a:extLst>
                <a:ext uri="{FF2B5EF4-FFF2-40B4-BE49-F238E27FC236}">
                  <a16:creationId xmlns:a16="http://schemas.microsoft.com/office/drawing/2014/main" id="{5195D1D8-7F42-D7C6-0602-DC9FBE9A08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0067" y="2864472"/>
              <a:ext cx="3247730" cy="2197527"/>
            </a:xfrm>
            <a:prstGeom prst="straightConnector1">
              <a:avLst/>
            </a:prstGeom>
            <a:ln w="57150" cmpd="sng">
              <a:solidFill>
                <a:schemeClr val="accent6">
                  <a:lumMod val="75000"/>
                </a:schemeClr>
              </a:solidFill>
              <a:headEnd type="triangle" w="med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68">
              <a:extLst>
                <a:ext uri="{FF2B5EF4-FFF2-40B4-BE49-F238E27FC236}">
                  <a16:creationId xmlns:a16="http://schemas.microsoft.com/office/drawing/2014/main" id="{239FA0AA-8E5C-5C6B-0DE9-09A9968373C5}"/>
                </a:ext>
              </a:extLst>
            </p:cNvPr>
            <p:cNvSpPr txBox="1"/>
            <p:nvPr/>
          </p:nvSpPr>
          <p:spPr>
            <a:xfrm>
              <a:off x="4051247" y="3763960"/>
              <a:ext cx="1478062" cy="313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dirty="0"/>
                <a:t>Wietrzenie</a:t>
              </a:r>
            </a:p>
          </p:txBody>
        </p:sp>
        <p:sp>
          <p:nvSpPr>
            <p:cNvPr id="93" name="TextBox 69">
              <a:extLst>
                <a:ext uri="{FF2B5EF4-FFF2-40B4-BE49-F238E27FC236}">
                  <a16:creationId xmlns:a16="http://schemas.microsoft.com/office/drawing/2014/main" id="{0D06C9F9-BF76-9F6C-223B-00678E1156A7}"/>
                </a:ext>
              </a:extLst>
            </p:cNvPr>
            <p:cNvSpPr txBox="1"/>
            <p:nvPr/>
          </p:nvSpPr>
          <p:spPr>
            <a:xfrm>
              <a:off x="3036284" y="3147966"/>
              <a:ext cx="2108930" cy="5326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Wyniesienie</a:t>
              </a:r>
            </a:p>
            <a:p>
              <a:r>
                <a:rPr lang="pl-PL" sz="1400" dirty="0"/>
                <a:t> na powierzchnię</a:t>
              </a:r>
            </a:p>
          </p:txBody>
        </p:sp>
        <p:sp>
          <p:nvSpPr>
            <p:cNvPr id="94" name="TextBox 70">
              <a:extLst>
                <a:ext uri="{FF2B5EF4-FFF2-40B4-BE49-F238E27FC236}">
                  <a16:creationId xmlns:a16="http://schemas.microsoft.com/office/drawing/2014/main" id="{9B30608F-DED8-9AAA-FE5C-7F45655A3053}"/>
                </a:ext>
              </a:extLst>
            </p:cNvPr>
            <p:cNvSpPr txBox="1"/>
            <p:nvPr/>
          </p:nvSpPr>
          <p:spPr>
            <a:xfrm>
              <a:off x="4804614" y="4067036"/>
              <a:ext cx="928875" cy="313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Erozja</a:t>
              </a:r>
            </a:p>
          </p:txBody>
        </p:sp>
        <p:sp>
          <p:nvSpPr>
            <p:cNvPr id="95" name="TextBox 71">
              <a:extLst>
                <a:ext uri="{FF2B5EF4-FFF2-40B4-BE49-F238E27FC236}">
                  <a16:creationId xmlns:a16="http://schemas.microsoft.com/office/drawing/2014/main" id="{FA8DC7D7-7B5B-BFFE-5432-C9F121193CB5}"/>
                </a:ext>
              </a:extLst>
            </p:cNvPr>
            <p:cNvSpPr txBox="1"/>
            <p:nvPr/>
          </p:nvSpPr>
          <p:spPr>
            <a:xfrm>
              <a:off x="5555676" y="4744830"/>
              <a:ext cx="1389692" cy="313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Osadzanie</a:t>
              </a:r>
            </a:p>
          </p:txBody>
        </p:sp>
        <p:sp>
          <p:nvSpPr>
            <p:cNvPr id="96" name="TextBox 79">
              <a:extLst>
                <a:ext uri="{FF2B5EF4-FFF2-40B4-BE49-F238E27FC236}">
                  <a16:creationId xmlns:a16="http://schemas.microsoft.com/office/drawing/2014/main" id="{195C2B42-00F6-0690-1BD0-21C9B6644C6E}"/>
                </a:ext>
              </a:extLst>
            </p:cNvPr>
            <p:cNvSpPr txBox="1"/>
            <p:nvPr/>
          </p:nvSpPr>
          <p:spPr>
            <a:xfrm>
              <a:off x="1976204" y="3839716"/>
              <a:ext cx="1224938" cy="5326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Ciepło i </a:t>
              </a:r>
            </a:p>
            <a:p>
              <a:r>
                <a:rPr lang="pl-PL" sz="1400" dirty="0"/>
                <a:t>ciśnienie</a:t>
              </a:r>
            </a:p>
          </p:txBody>
        </p:sp>
        <p:cxnSp>
          <p:nvCxnSpPr>
            <p:cNvPr id="97" name="Straight Arrow Connector 80">
              <a:extLst>
                <a:ext uri="{FF2B5EF4-FFF2-40B4-BE49-F238E27FC236}">
                  <a16:creationId xmlns:a16="http://schemas.microsoft.com/office/drawing/2014/main" id="{62E1345E-33E0-66F9-BE52-F30E4A7D6BF6}"/>
                </a:ext>
              </a:extLst>
            </p:cNvPr>
            <p:cNvCxnSpPr>
              <a:cxnSpLocks/>
            </p:cNvCxnSpPr>
            <p:nvPr/>
          </p:nvCxnSpPr>
          <p:spPr>
            <a:xfrm>
              <a:off x="4506055" y="2472337"/>
              <a:ext cx="3509673" cy="10348"/>
            </a:xfrm>
            <a:prstGeom prst="straightConnector1">
              <a:avLst/>
            </a:prstGeom>
            <a:ln w="57150" cmpd="sng">
              <a:solidFill>
                <a:srgbClr val="C00000"/>
              </a:solidFill>
              <a:headEnd type="triangle" w="med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84">
              <a:extLst>
                <a:ext uri="{FF2B5EF4-FFF2-40B4-BE49-F238E27FC236}">
                  <a16:creationId xmlns:a16="http://schemas.microsoft.com/office/drawing/2014/main" id="{7CC84186-62CD-948C-E782-1181B975AA00}"/>
                </a:ext>
              </a:extLst>
            </p:cNvPr>
            <p:cNvSpPr txBox="1"/>
            <p:nvPr/>
          </p:nvSpPr>
          <p:spPr>
            <a:xfrm>
              <a:off x="5453144" y="2145787"/>
              <a:ext cx="2092066" cy="313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Ciepło i ciśnienie</a:t>
              </a:r>
            </a:p>
          </p:txBody>
        </p:sp>
        <p:sp>
          <p:nvSpPr>
            <p:cNvPr id="99" name="TextBox 85">
              <a:extLst>
                <a:ext uri="{FF2B5EF4-FFF2-40B4-BE49-F238E27FC236}">
                  <a16:creationId xmlns:a16="http://schemas.microsoft.com/office/drawing/2014/main" id="{4F324E98-B508-8838-4DBD-C86242CD5C0F}"/>
                </a:ext>
              </a:extLst>
            </p:cNvPr>
            <p:cNvSpPr txBox="1"/>
            <p:nvPr/>
          </p:nvSpPr>
          <p:spPr>
            <a:xfrm>
              <a:off x="2431457" y="1370249"/>
              <a:ext cx="1334614" cy="313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Topnienie</a:t>
              </a:r>
            </a:p>
          </p:txBody>
        </p:sp>
        <p:sp>
          <p:nvSpPr>
            <p:cNvPr id="100" name="TextBox 86">
              <a:extLst>
                <a:ext uri="{FF2B5EF4-FFF2-40B4-BE49-F238E27FC236}">
                  <a16:creationId xmlns:a16="http://schemas.microsoft.com/office/drawing/2014/main" id="{92495644-E975-ED2F-3635-C7358CC6415C}"/>
                </a:ext>
              </a:extLst>
            </p:cNvPr>
            <p:cNvSpPr txBox="1"/>
            <p:nvPr/>
          </p:nvSpPr>
          <p:spPr>
            <a:xfrm>
              <a:off x="6205053" y="1509904"/>
              <a:ext cx="1334614" cy="313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Topnienie</a:t>
              </a:r>
            </a:p>
          </p:txBody>
        </p:sp>
      </p:grpSp>
      <p:sp>
        <p:nvSpPr>
          <p:cNvPr id="103" name="pole tekstowe 102">
            <a:extLst>
              <a:ext uri="{FF2B5EF4-FFF2-40B4-BE49-F238E27FC236}">
                <a16:creationId xmlns:a16="http://schemas.microsoft.com/office/drawing/2014/main" id="{AD8CE1AC-07A0-386E-DBE8-50CBF9B54CB3}"/>
              </a:ext>
            </a:extLst>
          </p:cNvPr>
          <p:cNvSpPr txBox="1"/>
          <p:nvPr/>
        </p:nvSpPr>
        <p:spPr>
          <a:xfrm>
            <a:off x="8806629" y="5264316"/>
            <a:ext cx="884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Transport</a:t>
            </a:r>
          </a:p>
        </p:txBody>
      </p:sp>
      <p:sp>
        <p:nvSpPr>
          <p:cNvPr id="104" name="pole tekstowe 103">
            <a:extLst>
              <a:ext uri="{FF2B5EF4-FFF2-40B4-BE49-F238E27FC236}">
                <a16:creationId xmlns:a16="http://schemas.microsoft.com/office/drawing/2014/main" id="{53C7DBD8-9304-E843-B813-9F6C5097E2DC}"/>
              </a:ext>
            </a:extLst>
          </p:cNvPr>
          <p:cNvSpPr txBox="1"/>
          <p:nvPr/>
        </p:nvSpPr>
        <p:spPr>
          <a:xfrm>
            <a:off x="7112562" y="6741865"/>
            <a:ext cx="884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Transport</a:t>
            </a:r>
          </a:p>
        </p:txBody>
      </p:sp>
      <p:sp>
        <p:nvSpPr>
          <p:cNvPr id="105" name="pole tekstowe 104">
            <a:extLst>
              <a:ext uri="{FF2B5EF4-FFF2-40B4-BE49-F238E27FC236}">
                <a16:creationId xmlns:a16="http://schemas.microsoft.com/office/drawing/2014/main" id="{72547346-96A3-4109-CEAD-8A882BD514C8}"/>
              </a:ext>
            </a:extLst>
          </p:cNvPr>
          <p:cNvSpPr txBox="1"/>
          <p:nvPr/>
        </p:nvSpPr>
        <p:spPr>
          <a:xfrm>
            <a:off x="6442770" y="5293352"/>
            <a:ext cx="884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Transport</a:t>
            </a:r>
          </a:p>
        </p:txBody>
      </p:sp>
    </p:spTree>
    <p:extLst>
      <p:ext uri="{BB962C8B-B14F-4D97-AF65-F5344CB8AC3E}">
        <p14:creationId xmlns:p14="http://schemas.microsoft.com/office/powerpoint/2010/main" val="2099006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>
            <a:extLst>
              <a:ext uri="{FF2B5EF4-FFF2-40B4-BE49-F238E27FC236}">
                <a16:creationId xmlns:a16="http://schemas.microsoft.com/office/drawing/2014/main" id="{77B465B5-1083-6E38-4408-4492CD5AB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95" y="1547589"/>
            <a:ext cx="3734302" cy="49790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ole tekstowe 7">
            <a:extLst>
              <a:ext uri="{FF2B5EF4-FFF2-40B4-BE49-F238E27FC236}">
                <a16:creationId xmlns:a16="http://schemas.microsoft.com/office/drawing/2014/main" id="{CC0611BE-7AB9-FAED-0ED9-3715CE84CAEA}"/>
              </a:ext>
            </a:extLst>
          </p:cNvPr>
          <p:cNvSpPr txBox="1"/>
          <p:nvPr/>
        </p:nvSpPr>
        <p:spPr>
          <a:xfrm rot="16200004">
            <a:off x="1730914" y="5903655"/>
            <a:ext cx="1024265" cy="269934"/>
          </a:xfrm>
          <a:prstGeom prst="rect">
            <a:avLst/>
          </a:prstGeom>
          <a:solidFill>
            <a:srgbClr val="D9D9D9"/>
          </a:solidFill>
          <a:ln w="12701" cap="flat">
            <a:solidFill>
              <a:srgbClr val="0B3041"/>
            </a:solidFill>
            <a:prstDash val="solid"/>
            <a:miter/>
          </a:ln>
        </p:spPr>
        <p:txBody>
          <a:bodyPr vert="horz" wrap="square" lIns="80189" tIns="40094" rIns="80189" bIns="40094" anchor="t" anchorCtr="1" compatLnSpc="1">
            <a:sp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228">
                <a:solidFill>
                  <a:srgbClr val="000000"/>
                </a:solidFill>
                <a:latin typeface="Aptos"/>
              </a:rPr>
              <a:t>Astenosfera</a:t>
            </a:r>
          </a:p>
        </p:txBody>
      </p:sp>
      <p:sp>
        <p:nvSpPr>
          <p:cNvPr id="6" name="Prostokąt 9">
            <a:extLst>
              <a:ext uri="{FF2B5EF4-FFF2-40B4-BE49-F238E27FC236}">
                <a16:creationId xmlns:a16="http://schemas.microsoft.com/office/drawing/2014/main" id="{E546D3BC-1AAD-C5B5-0D49-D6E9955E3C4E}"/>
              </a:ext>
            </a:extLst>
          </p:cNvPr>
          <p:cNvSpPr/>
          <p:nvPr/>
        </p:nvSpPr>
        <p:spPr>
          <a:xfrm rot="16200004">
            <a:off x="1037936" y="4186434"/>
            <a:ext cx="2410204" cy="269906"/>
          </a:xfrm>
          <a:prstGeom prst="rect">
            <a:avLst/>
          </a:prstGeom>
          <a:solidFill>
            <a:srgbClr val="D9D9D9"/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80189" tIns="40094" rIns="80189" bIns="40094" anchor="ctr" anchorCtr="1" compatLnSpc="1">
            <a:no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>
                <a:solidFill>
                  <a:srgbClr val="000000"/>
                </a:solidFill>
                <a:latin typeface="Aptos"/>
              </a:rPr>
              <a:t>Litosfera</a:t>
            </a:r>
          </a:p>
        </p:txBody>
      </p:sp>
      <p:sp>
        <p:nvSpPr>
          <p:cNvPr id="7" name="pole tekstowe 10">
            <a:extLst>
              <a:ext uri="{FF2B5EF4-FFF2-40B4-BE49-F238E27FC236}">
                <a16:creationId xmlns:a16="http://schemas.microsoft.com/office/drawing/2014/main" id="{FDF44B76-41B8-3B84-2E36-39A446B9AB66}"/>
              </a:ext>
            </a:extLst>
          </p:cNvPr>
          <p:cNvSpPr txBox="1"/>
          <p:nvPr/>
        </p:nvSpPr>
        <p:spPr>
          <a:xfrm>
            <a:off x="6123514" y="5755220"/>
            <a:ext cx="2541304" cy="8100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0189" tIns="40094" rIns="80189" bIns="40094" anchor="t" anchorCtr="0" compatLnSpc="1">
            <a:spAutoFit/>
          </a:bodyPr>
          <a:lstStyle/>
          <a:p>
            <a:pPr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>
                <a:solidFill>
                  <a:srgbClr val="000000"/>
                </a:solidFill>
                <a:latin typeface="Aptos"/>
              </a:rPr>
              <a:t>Częściowe topnienie płaszcza – powstanie magmy</a:t>
            </a:r>
          </a:p>
        </p:txBody>
      </p:sp>
      <p:sp>
        <p:nvSpPr>
          <p:cNvPr id="8" name="pole tekstowe 11">
            <a:extLst>
              <a:ext uri="{FF2B5EF4-FFF2-40B4-BE49-F238E27FC236}">
                <a16:creationId xmlns:a16="http://schemas.microsoft.com/office/drawing/2014/main" id="{8611B40A-0133-64AF-8328-C6C390594546}"/>
              </a:ext>
            </a:extLst>
          </p:cNvPr>
          <p:cNvSpPr txBox="1"/>
          <p:nvPr/>
        </p:nvSpPr>
        <p:spPr>
          <a:xfrm>
            <a:off x="10391102" y="5071763"/>
            <a:ext cx="162009" cy="32398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0189" tIns="40094" rIns="80189" bIns="40094" anchor="t" anchorCtr="0" compatLnSpc="1">
            <a:spAutoFit/>
          </a:bodyPr>
          <a:lstStyle/>
          <a:p>
            <a:pPr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579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ole tekstowe 12">
            <a:extLst>
              <a:ext uri="{FF2B5EF4-FFF2-40B4-BE49-F238E27FC236}">
                <a16:creationId xmlns:a16="http://schemas.microsoft.com/office/drawing/2014/main" id="{F65063E1-B3FF-FBDC-5160-ECFB6913FCC8}"/>
              </a:ext>
            </a:extLst>
          </p:cNvPr>
          <p:cNvSpPr txBox="1"/>
          <p:nvPr/>
        </p:nvSpPr>
        <p:spPr>
          <a:xfrm>
            <a:off x="6123514" y="4805690"/>
            <a:ext cx="2942247" cy="8100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0189" tIns="40094" rIns="80189" bIns="40094" anchor="t" anchorCtr="0" compatLnSpc="1">
            <a:spAutoFit/>
          </a:bodyPr>
          <a:lstStyle/>
          <a:p>
            <a:pPr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>
                <a:solidFill>
                  <a:srgbClr val="000000"/>
                </a:solidFill>
                <a:latin typeface="Aptos"/>
              </a:rPr>
              <a:t>Magma wznosi się ale może też zatrzymać się i gromadzić na granicy ze skorupą</a:t>
            </a:r>
          </a:p>
        </p:txBody>
      </p:sp>
      <p:sp>
        <p:nvSpPr>
          <p:cNvPr id="10" name="pole tekstowe 13">
            <a:extLst>
              <a:ext uri="{FF2B5EF4-FFF2-40B4-BE49-F238E27FC236}">
                <a16:creationId xmlns:a16="http://schemas.microsoft.com/office/drawing/2014/main" id="{519CE176-47C2-13B2-441E-4F736DDD2F4C}"/>
              </a:ext>
            </a:extLst>
          </p:cNvPr>
          <p:cNvSpPr txBox="1"/>
          <p:nvPr/>
        </p:nvSpPr>
        <p:spPr>
          <a:xfrm>
            <a:off x="6123514" y="3384507"/>
            <a:ext cx="2942247" cy="12960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0189" tIns="40094" rIns="80189" bIns="40094" anchor="t" anchorCtr="0" compatLnSpc="1">
            <a:spAutoFit/>
          </a:bodyPr>
          <a:lstStyle/>
          <a:p>
            <a:pPr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 dirty="0">
                <a:solidFill>
                  <a:srgbClr val="000000"/>
                </a:solidFill>
                <a:latin typeface="Aptos"/>
              </a:rPr>
              <a:t>Gdy tempo wznoszenia jest małe a chłodzenia wystarczająco szybkie mogą krystalizować składniki magmy i magma może „utknąć” </a:t>
            </a:r>
          </a:p>
        </p:txBody>
      </p:sp>
      <p:sp>
        <p:nvSpPr>
          <p:cNvPr id="11" name="pole tekstowe 14">
            <a:extLst>
              <a:ext uri="{FF2B5EF4-FFF2-40B4-BE49-F238E27FC236}">
                <a16:creationId xmlns:a16="http://schemas.microsoft.com/office/drawing/2014/main" id="{243AC8EF-F199-D14B-CA73-989D309E5A91}"/>
              </a:ext>
            </a:extLst>
          </p:cNvPr>
          <p:cNvSpPr txBox="1"/>
          <p:nvPr/>
        </p:nvSpPr>
        <p:spPr>
          <a:xfrm>
            <a:off x="6123514" y="2534309"/>
            <a:ext cx="2942247" cy="5670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0189" tIns="40094" rIns="80189" bIns="40094" anchor="t" anchorCtr="0" compatLnSpc="1">
            <a:spAutoFit/>
          </a:bodyPr>
          <a:lstStyle/>
          <a:p>
            <a:pPr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>
                <a:solidFill>
                  <a:srgbClr val="000000"/>
                </a:solidFill>
                <a:latin typeface="Aptos"/>
              </a:rPr>
              <a:t>Erupcja tefry i gazów lub wylew potoków lawowych</a:t>
            </a:r>
          </a:p>
        </p:txBody>
      </p:sp>
      <p:sp>
        <p:nvSpPr>
          <p:cNvPr id="12" name="pole tekstowe 15">
            <a:extLst>
              <a:ext uri="{FF2B5EF4-FFF2-40B4-BE49-F238E27FC236}">
                <a16:creationId xmlns:a16="http://schemas.microsoft.com/office/drawing/2014/main" id="{AC1270DD-E68A-1AC4-D16F-6C0DFB32A2FE}"/>
              </a:ext>
            </a:extLst>
          </p:cNvPr>
          <p:cNvSpPr txBox="1"/>
          <p:nvPr/>
        </p:nvSpPr>
        <p:spPr>
          <a:xfrm>
            <a:off x="6123514" y="1688223"/>
            <a:ext cx="2942247" cy="5670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0189" tIns="40094" rIns="80189" bIns="40094" anchor="t" anchorCtr="0" compatLnSpc="1">
            <a:spAutoFit/>
          </a:bodyPr>
          <a:lstStyle/>
          <a:p>
            <a:pPr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>
                <a:solidFill>
                  <a:srgbClr val="000000"/>
                </a:solidFill>
                <a:latin typeface="Aptos"/>
              </a:rPr>
              <a:t>Gazy wulkaniczne mieszają się ze składnikami atmosfery</a:t>
            </a:r>
          </a:p>
        </p:txBody>
      </p:sp>
      <p:sp>
        <p:nvSpPr>
          <p:cNvPr id="13" name="Prostokąt 16">
            <a:extLst>
              <a:ext uri="{FF2B5EF4-FFF2-40B4-BE49-F238E27FC236}">
                <a16:creationId xmlns:a16="http://schemas.microsoft.com/office/drawing/2014/main" id="{01945DDB-190A-AB08-629C-352445AAF173}"/>
              </a:ext>
            </a:extLst>
          </p:cNvPr>
          <p:cNvSpPr/>
          <p:nvPr/>
        </p:nvSpPr>
        <p:spPr>
          <a:xfrm rot="16200004">
            <a:off x="1464564" y="2215190"/>
            <a:ext cx="1556950" cy="269906"/>
          </a:xfrm>
          <a:prstGeom prst="rect">
            <a:avLst/>
          </a:prstGeom>
          <a:solidFill>
            <a:srgbClr val="D9D9D9"/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80189" tIns="40094" rIns="80189" bIns="40094" anchor="ctr" anchorCtr="1" compatLnSpc="1">
            <a:no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>
                <a:solidFill>
                  <a:srgbClr val="000000"/>
                </a:solidFill>
                <a:latin typeface="Aptos"/>
              </a:rPr>
              <a:t>Atmosfera</a:t>
            </a:r>
          </a:p>
        </p:txBody>
      </p:sp>
      <p:sp>
        <p:nvSpPr>
          <p:cNvPr id="14" name="Prostokąt 17">
            <a:extLst>
              <a:ext uri="{FF2B5EF4-FFF2-40B4-BE49-F238E27FC236}">
                <a16:creationId xmlns:a16="http://schemas.microsoft.com/office/drawing/2014/main" id="{651352D7-937B-2B30-3D02-9506ADDE58A2}"/>
              </a:ext>
            </a:extLst>
          </p:cNvPr>
          <p:cNvSpPr/>
          <p:nvPr/>
        </p:nvSpPr>
        <p:spPr>
          <a:xfrm rot="16200004">
            <a:off x="1640346" y="5502569"/>
            <a:ext cx="1785832" cy="310538"/>
          </a:xfrm>
          <a:prstGeom prst="rect">
            <a:avLst/>
          </a:prstGeom>
          <a:solidFill>
            <a:srgbClr val="FFFFFF"/>
          </a:solidFill>
          <a:ln w="19046" cap="flat">
            <a:solidFill>
              <a:srgbClr val="0B3041"/>
            </a:solidFill>
            <a:prstDash val="solid"/>
            <a:miter/>
          </a:ln>
        </p:spPr>
        <p:txBody>
          <a:bodyPr vert="horz" wrap="square" lIns="80189" tIns="40094" rIns="80189" bIns="40094" anchor="ctr" anchorCtr="1" compatLnSpc="1">
            <a:no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>
                <a:solidFill>
                  <a:srgbClr val="000000"/>
                </a:solidFill>
                <a:latin typeface="Aptos"/>
              </a:rPr>
              <a:t>płaszcz</a:t>
            </a:r>
          </a:p>
        </p:txBody>
      </p:sp>
      <p:sp>
        <p:nvSpPr>
          <p:cNvPr id="15" name="Prostokąt 18">
            <a:extLst>
              <a:ext uri="{FF2B5EF4-FFF2-40B4-BE49-F238E27FC236}">
                <a16:creationId xmlns:a16="http://schemas.microsoft.com/office/drawing/2014/main" id="{C8D6A40B-8234-52A6-33AC-CDB4ED51739D}"/>
              </a:ext>
            </a:extLst>
          </p:cNvPr>
          <p:cNvSpPr/>
          <p:nvPr/>
        </p:nvSpPr>
        <p:spPr>
          <a:xfrm rot="16200004">
            <a:off x="1715125" y="3791500"/>
            <a:ext cx="1636288" cy="310538"/>
          </a:xfrm>
          <a:prstGeom prst="rect">
            <a:avLst/>
          </a:prstGeom>
          <a:solidFill>
            <a:srgbClr val="F2F2F2"/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80189" tIns="40094" rIns="80189" bIns="40094" anchor="ctr" anchorCtr="1" compatLnSpc="1">
            <a:no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79">
                <a:solidFill>
                  <a:srgbClr val="000000"/>
                </a:solidFill>
                <a:latin typeface="Aptos"/>
              </a:rPr>
              <a:t>skorupa</a:t>
            </a:r>
          </a:p>
        </p:txBody>
      </p:sp>
      <p:sp>
        <p:nvSpPr>
          <p:cNvPr id="16" name="Prostokąt 19">
            <a:extLst>
              <a:ext uri="{FF2B5EF4-FFF2-40B4-BE49-F238E27FC236}">
                <a16:creationId xmlns:a16="http://schemas.microsoft.com/office/drawing/2014/main" id="{0DE20EAA-724D-68E5-E6B7-C93B6BD5EA78}"/>
              </a:ext>
            </a:extLst>
          </p:cNvPr>
          <p:cNvSpPr/>
          <p:nvPr/>
        </p:nvSpPr>
        <p:spPr>
          <a:xfrm rot="16200004">
            <a:off x="2125470" y="2577907"/>
            <a:ext cx="815598" cy="310538"/>
          </a:xfrm>
          <a:prstGeom prst="rect">
            <a:avLst/>
          </a:prstGeom>
          <a:solidFill>
            <a:srgbClr val="F2F2F2"/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80189" tIns="40094" rIns="80189" bIns="40094" anchor="ctr" anchorCtr="1" compatLnSpc="1">
            <a:no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52">
                <a:solidFill>
                  <a:srgbClr val="000000"/>
                </a:solidFill>
                <a:latin typeface="Aptos"/>
              </a:rPr>
              <a:t>troposfera</a:t>
            </a:r>
          </a:p>
        </p:txBody>
      </p:sp>
      <p:sp>
        <p:nvSpPr>
          <p:cNvPr id="17" name="Prostokąt 20">
            <a:extLst>
              <a:ext uri="{FF2B5EF4-FFF2-40B4-BE49-F238E27FC236}">
                <a16:creationId xmlns:a16="http://schemas.microsoft.com/office/drawing/2014/main" id="{24F70352-25B4-633D-6526-BF4B41B610A1}"/>
              </a:ext>
            </a:extLst>
          </p:cNvPr>
          <p:cNvSpPr/>
          <p:nvPr/>
        </p:nvSpPr>
        <p:spPr>
          <a:xfrm rot="16200004">
            <a:off x="2158672" y="1791004"/>
            <a:ext cx="749178" cy="310538"/>
          </a:xfrm>
          <a:prstGeom prst="rect">
            <a:avLst/>
          </a:prstGeom>
          <a:solidFill>
            <a:srgbClr val="FFFFFF"/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80189" tIns="40094" rIns="80189" bIns="40094" anchor="ctr" anchorCtr="1" compatLnSpc="1">
            <a:noAutofit/>
          </a:bodyPr>
          <a:lstStyle/>
          <a:p>
            <a:pPr algn="ctr" defTabSz="8019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52">
                <a:solidFill>
                  <a:srgbClr val="000000"/>
                </a:solidFill>
                <a:latin typeface="Aptos"/>
              </a:rPr>
              <a:t>stratosfera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1385466" y="41516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2"/>
                </a:solidFill>
              </a:rPr>
              <a:t>SKAŁY MAGMOWE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 descr="bazal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59" y="3779837"/>
            <a:ext cx="3822084" cy="332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6" descr="granit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483" y="976295"/>
            <a:ext cx="4177085" cy="358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7"/>
          <p:cNvSpPr txBox="1">
            <a:spLocks noChangeArrowheads="1"/>
          </p:cNvSpPr>
          <p:nvPr/>
        </p:nvSpPr>
        <p:spPr bwMode="auto">
          <a:xfrm>
            <a:off x="5965121" y="1067505"/>
            <a:ext cx="380061" cy="6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3859" b="1" dirty="0"/>
              <a:t>1</a:t>
            </a:r>
          </a:p>
        </p:txBody>
      </p:sp>
      <p:sp>
        <p:nvSpPr>
          <p:cNvPr id="5" name="pole tekstowe 8"/>
          <p:cNvSpPr txBox="1">
            <a:spLocks noChangeArrowheads="1"/>
          </p:cNvSpPr>
          <p:nvPr/>
        </p:nvSpPr>
        <p:spPr bwMode="auto">
          <a:xfrm>
            <a:off x="4433913" y="3847413"/>
            <a:ext cx="442708" cy="6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3859" b="1" dirty="0"/>
              <a:t>2</a:t>
            </a:r>
          </a:p>
        </p:txBody>
      </p:sp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1483051" y="976295"/>
            <a:ext cx="3662782" cy="218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105" dirty="0"/>
              <a:t>SKAŁA MAGMOWA GŁĘBINOWA</a:t>
            </a:r>
          </a:p>
          <a:p>
            <a:pPr eaLnBrk="1" hangingPunct="1"/>
            <a:endParaRPr lang="pl-PL" altLang="pl-PL" sz="1000" strike="sngStrike" dirty="0"/>
          </a:p>
          <a:p>
            <a:pPr eaLnBrk="1" hangingPunct="1"/>
            <a:r>
              <a:rPr lang="pl-PL" altLang="pl-PL" sz="1403" dirty="0"/>
              <a:t>powstaje przez krystalizację magmy pod powierzchnia ziemi na głębokości co najmniej kilku km, krystalizacja magmy trwa długo (nawet do 1 mln lat), wszystkie minerały są widoczne gołym okiem – struktura jawnokrystaliczna</a:t>
            </a:r>
          </a:p>
        </p:txBody>
      </p:sp>
      <p:cxnSp>
        <p:nvCxnSpPr>
          <p:cNvPr id="7" name="Łącznik prosty ze strzałką 6"/>
          <p:cNvCxnSpPr/>
          <p:nvPr/>
        </p:nvCxnSpPr>
        <p:spPr>
          <a:xfrm flipV="1">
            <a:off x="4324457" y="1498281"/>
            <a:ext cx="1072662" cy="11634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>
            <a:spLocks noChangeArrowheads="1"/>
          </p:cNvSpPr>
          <p:nvPr/>
        </p:nvSpPr>
        <p:spPr bwMode="auto">
          <a:xfrm>
            <a:off x="6217798" y="4898738"/>
            <a:ext cx="3913966" cy="203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105" dirty="0"/>
              <a:t>SKAŁA MAGMOWA WYLEWNA</a:t>
            </a:r>
          </a:p>
          <a:p>
            <a:pPr eaLnBrk="1" hangingPunct="1"/>
            <a:endParaRPr lang="pl-PL" altLang="pl-PL" sz="1050" dirty="0"/>
          </a:p>
          <a:p>
            <a:pPr eaLnBrk="1" hangingPunct="1"/>
            <a:r>
              <a:rPr lang="pl-PL" altLang="pl-PL" sz="1403" dirty="0"/>
              <a:t>powstaje na skutek krystalizacji lawy na powierzchni ziemi, zastyganie lawy trwa szybko (godziny, dni) co powoduje, że minerały są bardzo małe, niewidoczne gołym okiem – struktura skrytokrystaliczna</a:t>
            </a:r>
          </a:p>
        </p:txBody>
      </p:sp>
      <p:cxnSp>
        <p:nvCxnSpPr>
          <p:cNvPr id="9" name="Łącznik prosty ze strzałką 8"/>
          <p:cNvCxnSpPr/>
          <p:nvPr/>
        </p:nvCxnSpPr>
        <p:spPr>
          <a:xfrm flipH="1" flipV="1">
            <a:off x="5397814" y="5150720"/>
            <a:ext cx="757337" cy="1266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63139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AEB5BBAB900441BE4585A0441978E6" ma:contentTypeVersion="19" ma:contentTypeDescription="Utwórz nowy dokument." ma:contentTypeScope="" ma:versionID="edac04372316d4281f7e461c0f0acd21">
  <xsd:schema xmlns:xsd="http://www.w3.org/2001/XMLSchema" xmlns:xs="http://www.w3.org/2001/XMLSchema" xmlns:p="http://schemas.microsoft.com/office/2006/metadata/properties" xmlns:ns1="http://schemas.microsoft.com/sharepoint/v3" xmlns:ns3="9e1c16e0-f690-40d5-be89-fd5b2bd26e96" xmlns:ns4="01c52f13-1deb-4935-b601-9c2fdc3b1577" targetNamespace="http://schemas.microsoft.com/office/2006/metadata/properties" ma:root="true" ma:fieldsID="872d028dbf707cc10d3c3272d21a4442" ns1:_="" ns3:_="" ns4:_="">
    <xsd:import namespace="http://schemas.microsoft.com/sharepoint/v3"/>
    <xsd:import namespace="9e1c16e0-f690-40d5-be89-fd5b2bd26e96"/>
    <xsd:import namespace="01c52f13-1deb-4935-b601-9c2fdc3b157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_activity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Właściwości ujednoliconych zasad zgodności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Akcja interfejsu użytkownika ujednoliconych zasad zgodności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1c16e0-f690-40d5-be89-fd5b2bd26e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52f13-1deb-4935-b601-9c2fdc3b157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9e1c16e0-f690-40d5-be89-fd5b2bd26e96" xsi:nil="true"/>
  </documentManagement>
</p:properties>
</file>

<file path=customXml/itemProps1.xml><?xml version="1.0" encoding="utf-8"?>
<ds:datastoreItem xmlns:ds="http://schemas.openxmlformats.org/officeDocument/2006/customXml" ds:itemID="{358D31F7-BC9A-4B79-8683-73B12CD6D1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e1c16e0-f690-40d5-be89-fd5b2bd26e96"/>
    <ds:schemaRef ds:uri="01c52f13-1deb-4935-b601-9c2fdc3b15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7698F2-8867-4C78-AE1B-FF34DA1668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77EDB7-9BC5-47F2-A9CB-4FD700F59C51}">
  <ds:schemaRefs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sharepoint/v3"/>
    <ds:schemaRef ds:uri="9e1c16e0-f690-40d5-be89-fd5b2bd26e96"/>
    <ds:schemaRef ds:uri="http://purl.org/dc/terms/"/>
    <ds:schemaRef ds:uri="http://schemas.openxmlformats.org/package/2006/metadata/core-properties"/>
    <ds:schemaRef ds:uri="01c52f13-1deb-4935-b601-9c2fdc3b1577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1001</TotalTime>
  <Words>2317</Words>
  <Application>Microsoft Office PowerPoint</Application>
  <PresentationFormat>Niestandardowy</PresentationFormat>
  <Paragraphs>314</Paragraphs>
  <Slides>47</Slides>
  <Notes>3</Notes>
  <HiddenSlides>0</HiddenSlides>
  <MMClips>0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57" baseType="lpstr">
      <vt:lpstr>Aptos</vt:lpstr>
      <vt:lpstr>Arial</vt:lpstr>
      <vt:lpstr>Calibri</vt:lpstr>
      <vt:lpstr>Calibri Light</vt:lpstr>
      <vt:lpstr>Garamond</vt:lpstr>
      <vt:lpstr>Open Sans</vt:lpstr>
      <vt:lpstr>Times New Roman</vt:lpstr>
      <vt:lpstr>Wingdings</vt:lpstr>
      <vt:lpstr>Motyw pakietu Office</vt:lpstr>
      <vt:lpstr>Wykres</vt:lpstr>
      <vt:lpstr>Edukacja geologiczna dla nauczycieli</vt:lpstr>
      <vt:lpstr>1. SKAŁY I MINERAŁY</vt:lpstr>
      <vt:lpstr>Prezentacja programu PowerPoint</vt:lpstr>
      <vt:lpstr>Prezentacja programu PowerPoint</vt:lpstr>
      <vt:lpstr>Prezentacja programu PowerPoint</vt:lpstr>
      <vt:lpstr>Prezentacja programu PowerPoint</vt:lpstr>
      <vt:lpstr>Podział skał, że względu na sposób powstania: </vt:lpstr>
      <vt:lpstr>Prezentacja programu PowerPoint</vt:lpstr>
      <vt:lpstr>Prezentacja programu PowerPoint</vt:lpstr>
      <vt:lpstr>Prezentacja programu PowerPoint</vt:lpstr>
      <vt:lpstr>Skład chemiczny wybranych skał magmowych</vt:lpstr>
      <vt:lpstr>Prezentacja programu PowerPoint</vt:lpstr>
      <vt:lpstr>Prezentacja programu PowerPoint</vt:lpstr>
      <vt:lpstr>SKAŁY METAMORFICZNE</vt:lpstr>
      <vt:lpstr>Prezentacja programu PowerPoint</vt:lpstr>
      <vt:lpstr>2. JAK DZIAŁA ZIEMIA – PODSTAWY TEORII TEKTONIKI PŁYT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Granice dywergentne – ryfty kontynentalne</vt:lpstr>
      <vt:lpstr>Prezentacja programu PowerPoint</vt:lpstr>
      <vt:lpstr>Prezentacja programu PowerPoint</vt:lpstr>
      <vt:lpstr>Prezentacja programu PowerPoint</vt:lpstr>
      <vt:lpstr>Prezentacja programu PowerPoint</vt:lpstr>
      <vt:lpstr>    3. SUDETY – GÓRY CZY OROGEN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Dawid Bialek</dc:creator>
  <cp:lastModifiedBy>Joanna Godzwon</cp:lastModifiedBy>
  <cp:revision>47</cp:revision>
  <dcterms:created xsi:type="dcterms:W3CDTF">2022-06-22T09:40:44Z</dcterms:created>
  <dcterms:modified xsi:type="dcterms:W3CDTF">2026-04-15T06:18:02Z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0x010100D5AEB5BBAB900441BE4585A0441978E6</vt:lpwstr>
  </property>
</Properties>
</file>